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27.jpg" ContentType="image/jpeg"/>
  <Override PartName="/ppt/media/image42.jp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media/image58.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handoutMasterIdLst>
    <p:handoutMasterId r:id="rId21"/>
  </p:handoutMasterIdLst>
  <p:sldIdLst>
    <p:sldId id="721" r:id="rId2"/>
    <p:sldId id="3404" r:id="rId3"/>
    <p:sldId id="3420" r:id="rId4"/>
    <p:sldId id="3421" r:id="rId5"/>
    <p:sldId id="3411" r:id="rId6"/>
    <p:sldId id="3418" r:id="rId7"/>
    <p:sldId id="3419" r:id="rId8"/>
    <p:sldId id="3402" r:id="rId9"/>
    <p:sldId id="3401" r:id="rId10"/>
    <p:sldId id="3412" r:id="rId11"/>
    <p:sldId id="3417" r:id="rId12"/>
    <p:sldId id="3413" r:id="rId13"/>
    <p:sldId id="3387" r:id="rId14"/>
    <p:sldId id="3388" r:id="rId15"/>
    <p:sldId id="3414" r:id="rId16"/>
    <p:sldId id="3390" r:id="rId17"/>
    <p:sldId id="3391" r:id="rId18"/>
    <p:sldId id="3393" r:id="rId19"/>
  </p:sldIdLst>
  <p:sldSz cx="12192000" cy="6858000"/>
  <p:notesSz cx="6735763" cy="9866313"/>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546A"/>
    <a:srgbClr val="0559AF"/>
    <a:srgbClr val="C00000"/>
    <a:srgbClr val="0059AF"/>
    <a:srgbClr val="F1F4FF"/>
    <a:srgbClr val="D6DCE5"/>
    <a:srgbClr val="6A7991"/>
    <a:srgbClr val="AB3930"/>
    <a:srgbClr val="A5A5A5"/>
    <a:srgbClr val="AF52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529" autoAdjust="0"/>
    <p:restoredTop sz="95694" autoAdjust="0"/>
  </p:normalViewPr>
  <p:slideViewPr>
    <p:cSldViewPr snapToGrid="0">
      <p:cViewPr varScale="1">
        <p:scale>
          <a:sx n="89" d="100"/>
          <a:sy n="89" d="100"/>
        </p:scale>
        <p:origin x="120" y="72"/>
      </p:cViewPr>
      <p:guideLst/>
    </p:cSldViewPr>
  </p:slideViewPr>
  <p:notesTextViewPr>
    <p:cViewPr>
      <p:scale>
        <a:sx n="1" d="1"/>
        <a:sy n="1" d="1"/>
      </p:scale>
      <p:origin x="0" y="0"/>
    </p:cViewPr>
  </p:notesTextViewPr>
  <p:notesViewPr>
    <p:cSldViewPr snapToGrid="0">
      <p:cViewPr varScale="1">
        <p:scale>
          <a:sx n="82" d="100"/>
          <a:sy n="82" d="100"/>
        </p:scale>
        <p:origin x="3992"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861D0681-DA63-48D0-B165-6C0CBDF1C82C}" type="doc">
      <dgm:prSet loTypeId="urn:microsoft.com/office/officeart/2009/layout/CircleArrowProcess#1" loCatId="cycle" qsTypeId="urn:microsoft.com/office/officeart/2005/8/quickstyle/simple1#3" qsCatId="simple" csTypeId="urn:microsoft.com/office/officeart/2005/8/colors/accent1_2#1" csCatId="accent1" phldr="1"/>
      <dgm:spPr/>
      <dgm:t>
        <a:bodyPr/>
        <a:lstStyle/>
        <a:p>
          <a:endParaRPr lang="zh-CN" altLang="en-US"/>
        </a:p>
      </dgm:t>
    </dgm:pt>
    <dgm:pt modelId="{30CE4253-1C6A-414F-9AF8-B01D9C9B5488}">
      <dgm:prSet phldrT="[文本]" phldr="0" custT="1"/>
      <dgm:spPr/>
      <dgm:t>
        <a:bodyPr vert="horz" wrap="square"/>
        <a:lstStyle/>
        <a:p>
          <a:pPr>
            <a:lnSpc>
              <a:spcPct val="100000"/>
            </a:lnSpc>
            <a:spcBef>
              <a:spcPct val="0"/>
            </a:spcBef>
            <a:spcAft>
              <a:spcPct val="35000"/>
            </a:spcAft>
          </a:pPr>
          <a:endParaRPr lang="zh-CN" altLang="en-US" sz="2800" b="1" dirty="0">
            <a:solidFill>
              <a:schemeClr val="tx2">
                <a:lumMod val="75000"/>
              </a:schemeClr>
            </a:solidFill>
            <a:latin typeface="微软雅黑" panose="020B0503020204020204" pitchFamily="34" charset="-122"/>
            <a:ea typeface="微软雅黑" panose="020B0503020204020204" pitchFamily="34" charset="-122"/>
          </a:endParaRPr>
        </a:p>
      </dgm:t>
    </dgm:pt>
    <dgm:pt modelId="{FD868EDD-F63B-41BF-A804-4C5514D7CF81}" type="parTrans" cxnId="{BE48775D-266E-4877-B24E-D4CDF94E1160}">
      <dgm:prSet/>
      <dgm:spPr/>
      <dgm:t>
        <a:bodyPr/>
        <a:lstStyle/>
        <a:p>
          <a:endParaRPr lang="zh-CN" altLang="en-US" sz="2800" b="1">
            <a:latin typeface="楷体" panose="02010609060101010101" pitchFamily="49" charset="-122"/>
            <a:ea typeface="楷体" panose="02010609060101010101" pitchFamily="49" charset="-122"/>
          </a:endParaRPr>
        </a:p>
      </dgm:t>
    </dgm:pt>
    <dgm:pt modelId="{881BB810-DB81-4AC7-86CB-0991BF140F5D}" type="sibTrans" cxnId="{BE48775D-266E-4877-B24E-D4CDF94E1160}">
      <dgm:prSet/>
      <dgm:spPr/>
      <dgm:t>
        <a:bodyPr/>
        <a:lstStyle/>
        <a:p>
          <a:endParaRPr lang="zh-CN" altLang="en-US" sz="2800" b="1">
            <a:latin typeface="楷体" panose="02010609060101010101" pitchFamily="49" charset="-122"/>
            <a:ea typeface="楷体" panose="02010609060101010101" pitchFamily="49" charset="-122"/>
          </a:endParaRPr>
        </a:p>
      </dgm:t>
    </dgm:pt>
    <dgm:pt modelId="{C45D60B1-C5D8-463E-BEF6-D61519962FFE}">
      <dgm:prSet phldrT="[文本]" phldr="0" custT="1"/>
      <dgm:spPr/>
      <dgm:t>
        <a:bodyPr vert="horz" wrap="square"/>
        <a:lstStyle/>
        <a:p>
          <a:pPr>
            <a:lnSpc>
              <a:spcPct val="100000"/>
            </a:lnSpc>
            <a:spcBef>
              <a:spcPct val="0"/>
            </a:spcBef>
            <a:spcAft>
              <a:spcPct val="35000"/>
            </a:spcAft>
          </a:pPr>
          <a:endParaRPr lang="zh-CN" altLang="en-US" sz="2800" b="1" dirty="0">
            <a:solidFill>
              <a:schemeClr val="tx2">
                <a:lumMod val="75000"/>
              </a:schemeClr>
            </a:solidFill>
            <a:latin typeface="微软雅黑" panose="020B0503020204020204" pitchFamily="34" charset="-122"/>
            <a:ea typeface="微软雅黑" panose="020B0503020204020204" pitchFamily="34" charset="-122"/>
          </a:endParaRPr>
        </a:p>
      </dgm:t>
    </dgm:pt>
    <dgm:pt modelId="{A4EFEC22-B247-470E-80B1-21755EED8D1F}" type="parTrans" cxnId="{CAACF866-0E79-4F1B-A13F-B6F9BCC90FD9}">
      <dgm:prSet/>
      <dgm:spPr/>
      <dgm:t>
        <a:bodyPr/>
        <a:lstStyle/>
        <a:p>
          <a:endParaRPr lang="zh-CN" altLang="en-US" sz="2800" b="1">
            <a:latin typeface="楷体" panose="02010609060101010101" pitchFamily="49" charset="-122"/>
            <a:ea typeface="楷体" panose="02010609060101010101" pitchFamily="49" charset="-122"/>
          </a:endParaRPr>
        </a:p>
      </dgm:t>
    </dgm:pt>
    <dgm:pt modelId="{DC27A329-79A1-4616-88AF-CB21375A4F5B}" type="sibTrans" cxnId="{CAACF866-0E79-4F1B-A13F-B6F9BCC90FD9}">
      <dgm:prSet/>
      <dgm:spPr/>
      <dgm:t>
        <a:bodyPr/>
        <a:lstStyle/>
        <a:p>
          <a:endParaRPr lang="zh-CN" altLang="en-US" sz="2800" b="1">
            <a:latin typeface="楷体" panose="02010609060101010101" pitchFamily="49" charset="-122"/>
            <a:ea typeface="楷体" panose="02010609060101010101" pitchFamily="49" charset="-122"/>
          </a:endParaRPr>
        </a:p>
      </dgm:t>
    </dgm:pt>
    <dgm:pt modelId="{BE30C94C-9078-4FF0-8CB0-540A0792CAC8}">
      <dgm:prSet phldrT="[文本]" phldr="0" custT="1"/>
      <dgm:spPr/>
      <dgm:t>
        <a:bodyPr vert="horz" wrap="square"/>
        <a:lstStyle/>
        <a:p>
          <a:pPr>
            <a:lnSpc>
              <a:spcPct val="100000"/>
            </a:lnSpc>
            <a:spcBef>
              <a:spcPct val="0"/>
            </a:spcBef>
            <a:spcAft>
              <a:spcPct val="35000"/>
            </a:spcAft>
          </a:pPr>
          <a:endParaRPr lang="zh-CN" altLang="en-US" sz="2800" b="1" dirty="0">
            <a:solidFill>
              <a:schemeClr val="tx2">
                <a:lumMod val="75000"/>
              </a:schemeClr>
            </a:solidFill>
            <a:latin typeface="微软雅黑" panose="020B0503020204020204" pitchFamily="34" charset="-122"/>
            <a:ea typeface="微软雅黑" panose="020B0503020204020204" pitchFamily="34" charset="-122"/>
          </a:endParaRPr>
        </a:p>
      </dgm:t>
    </dgm:pt>
    <dgm:pt modelId="{27AFDF7A-A059-48D0-924E-7310A159C68E}" type="parTrans" cxnId="{1E6ECDF8-2AC3-4DE6-BA26-ADBC6779F064}">
      <dgm:prSet/>
      <dgm:spPr/>
      <dgm:t>
        <a:bodyPr/>
        <a:lstStyle/>
        <a:p>
          <a:endParaRPr lang="zh-CN" altLang="en-US" sz="2800" b="1">
            <a:latin typeface="楷体" panose="02010609060101010101" pitchFamily="49" charset="-122"/>
            <a:ea typeface="楷体" panose="02010609060101010101" pitchFamily="49" charset="-122"/>
          </a:endParaRPr>
        </a:p>
      </dgm:t>
    </dgm:pt>
    <dgm:pt modelId="{2D8D3965-F73E-4C9D-9EA3-105F8173F1A6}" type="sibTrans" cxnId="{1E6ECDF8-2AC3-4DE6-BA26-ADBC6779F064}">
      <dgm:prSet/>
      <dgm:spPr/>
      <dgm:t>
        <a:bodyPr/>
        <a:lstStyle/>
        <a:p>
          <a:endParaRPr lang="zh-CN" altLang="en-US" sz="2800" b="1">
            <a:latin typeface="楷体" panose="02010609060101010101" pitchFamily="49" charset="-122"/>
            <a:ea typeface="楷体" panose="02010609060101010101" pitchFamily="49" charset="-122"/>
          </a:endParaRPr>
        </a:p>
      </dgm:t>
    </dgm:pt>
    <dgm:pt modelId="{3C71DC55-8197-4C13-8C8B-E376DD488A24}" type="pres">
      <dgm:prSet presAssocID="{861D0681-DA63-48D0-B165-6C0CBDF1C82C}" presName="Name0" presStyleCnt="0">
        <dgm:presLayoutVars>
          <dgm:chMax val="7"/>
          <dgm:chPref val="7"/>
          <dgm:dir/>
          <dgm:animLvl val="lvl"/>
        </dgm:presLayoutVars>
      </dgm:prSet>
      <dgm:spPr/>
      <dgm:t>
        <a:bodyPr/>
        <a:lstStyle/>
        <a:p>
          <a:endParaRPr lang="zh-CN" altLang="en-US"/>
        </a:p>
      </dgm:t>
    </dgm:pt>
    <dgm:pt modelId="{827AC66F-F46A-4BFC-9200-D923E30C6F25}" type="pres">
      <dgm:prSet presAssocID="{30CE4253-1C6A-414F-9AF8-B01D9C9B5488}" presName="Accent1" presStyleCnt="0"/>
      <dgm:spPr/>
    </dgm:pt>
    <dgm:pt modelId="{108F398C-849A-49EB-A1A3-7B9F2F38A2B1}" type="pres">
      <dgm:prSet presAssocID="{30CE4253-1C6A-414F-9AF8-B01D9C9B5488}" presName="Accent" presStyleLbl="node1" presStyleIdx="0" presStyleCnt="3"/>
      <dgm:spPr>
        <a:solidFill>
          <a:srgbClr val="0059AF"/>
        </a:solidFill>
      </dgm:spPr>
    </dgm:pt>
    <dgm:pt modelId="{907A802A-710A-4BEF-B0E8-B44E0DAC1B14}" type="pres">
      <dgm:prSet presAssocID="{30CE4253-1C6A-414F-9AF8-B01D9C9B5488}" presName="Parent1" presStyleLbl="revTx" presStyleIdx="0" presStyleCnt="3" custLinFactNeighborX="-1298" custLinFactNeighborY="-6490">
        <dgm:presLayoutVars>
          <dgm:chMax val="1"/>
          <dgm:chPref val="1"/>
          <dgm:bulletEnabled val="1"/>
        </dgm:presLayoutVars>
      </dgm:prSet>
      <dgm:spPr/>
      <dgm:t>
        <a:bodyPr/>
        <a:lstStyle/>
        <a:p>
          <a:endParaRPr lang="zh-CN" altLang="en-US"/>
        </a:p>
      </dgm:t>
    </dgm:pt>
    <dgm:pt modelId="{CF2050F4-AA53-46C5-AAF6-5B2DDB856BBA}" type="pres">
      <dgm:prSet presAssocID="{C45D60B1-C5D8-463E-BEF6-D61519962FFE}" presName="Accent2" presStyleCnt="0"/>
      <dgm:spPr/>
    </dgm:pt>
    <dgm:pt modelId="{3684B912-8931-4D5C-BF39-7B8D7975A988}" type="pres">
      <dgm:prSet presAssocID="{C45D60B1-C5D8-463E-BEF6-D61519962FFE}" presName="Accent" presStyleLbl="node1" presStyleIdx="1" presStyleCnt="3"/>
      <dgm:spPr>
        <a:solidFill>
          <a:srgbClr val="AB3930"/>
        </a:solidFill>
      </dgm:spPr>
    </dgm:pt>
    <dgm:pt modelId="{A4EFFC1D-A8DB-4734-9F51-A5F0ADD4B372}" type="pres">
      <dgm:prSet presAssocID="{C45D60B1-C5D8-463E-BEF6-D61519962FFE}" presName="Parent2" presStyleLbl="revTx" presStyleIdx="1" presStyleCnt="3">
        <dgm:presLayoutVars>
          <dgm:chMax val="1"/>
          <dgm:chPref val="1"/>
          <dgm:bulletEnabled val="1"/>
        </dgm:presLayoutVars>
      </dgm:prSet>
      <dgm:spPr/>
      <dgm:t>
        <a:bodyPr/>
        <a:lstStyle/>
        <a:p>
          <a:endParaRPr lang="zh-CN" altLang="en-US"/>
        </a:p>
      </dgm:t>
    </dgm:pt>
    <dgm:pt modelId="{08800F42-F633-42EE-ADF3-D0E9EB4D3060}" type="pres">
      <dgm:prSet presAssocID="{BE30C94C-9078-4FF0-8CB0-540A0792CAC8}" presName="Accent3" presStyleCnt="0"/>
      <dgm:spPr/>
    </dgm:pt>
    <dgm:pt modelId="{7DB7A483-2D5D-47AC-92D5-0EC78B77C8E5}" type="pres">
      <dgm:prSet presAssocID="{BE30C94C-9078-4FF0-8CB0-540A0792CAC8}" presName="Accent" presStyleLbl="node1" presStyleIdx="2" presStyleCnt="3"/>
      <dgm:spPr>
        <a:solidFill>
          <a:srgbClr val="0059AF"/>
        </a:solidFill>
      </dgm:spPr>
    </dgm:pt>
    <dgm:pt modelId="{AEFB7BEA-E4BA-4632-9705-EEC175E4BE8C}" type="pres">
      <dgm:prSet presAssocID="{BE30C94C-9078-4FF0-8CB0-540A0792CAC8}" presName="Parent3" presStyleLbl="revTx" presStyleIdx="2" presStyleCnt="3">
        <dgm:presLayoutVars>
          <dgm:chMax val="1"/>
          <dgm:chPref val="1"/>
          <dgm:bulletEnabled val="1"/>
        </dgm:presLayoutVars>
      </dgm:prSet>
      <dgm:spPr/>
      <dgm:t>
        <a:bodyPr/>
        <a:lstStyle/>
        <a:p>
          <a:endParaRPr lang="zh-CN" altLang="en-US"/>
        </a:p>
      </dgm:t>
    </dgm:pt>
  </dgm:ptLst>
  <dgm:cxnLst>
    <dgm:cxn modelId="{CAACF866-0E79-4F1B-A13F-B6F9BCC90FD9}" srcId="{861D0681-DA63-48D0-B165-6C0CBDF1C82C}" destId="{C45D60B1-C5D8-463E-BEF6-D61519962FFE}" srcOrd="1" destOrd="0" parTransId="{A4EFEC22-B247-470E-80B1-21755EED8D1F}" sibTransId="{DC27A329-79A1-4616-88AF-CB21375A4F5B}"/>
    <dgm:cxn modelId="{99FF313A-BBCE-4746-BAEE-83FFECF1129C}" type="presOf" srcId="{861D0681-DA63-48D0-B165-6C0CBDF1C82C}" destId="{3C71DC55-8197-4C13-8C8B-E376DD488A24}" srcOrd="0" destOrd="0" presId="urn:microsoft.com/office/officeart/2009/layout/CircleArrowProcess#1"/>
    <dgm:cxn modelId="{3D13A779-4133-41F2-A841-60AEBB916AC2}" type="presOf" srcId="{C45D60B1-C5D8-463E-BEF6-D61519962FFE}" destId="{A4EFFC1D-A8DB-4734-9F51-A5F0ADD4B372}" srcOrd="0" destOrd="0" presId="urn:microsoft.com/office/officeart/2009/layout/CircleArrowProcess#1"/>
    <dgm:cxn modelId="{AFE00B78-CFD4-46ED-BAC9-906A20EBF4D9}" type="presOf" srcId="{BE30C94C-9078-4FF0-8CB0-540A0792CAC8}" destId="{AEFB7BEA-E4BA-4632-9705-EEC175E4BE8C}" srcOrd="0" destOrd="0" presId="urn:microsoft.com/office/officeart/2009/layout/CircleArrowProcess#1"/>
    <dgm:cxn modelId="{B2D916A2-9470-4420-9667-CACDED7F74DB}" type="presOf" srcId="{30CE4253-1C6A-414F-9AF8-B01D9C9B5488}" destId="{907A802A-710A-4BEF-B0E8-B44E0DAC1B14}" srcOrd="0" destOrd="0" presId="urn:microsoft.com/office/officeart/2009/layout/CircleArrowProcess#1"/>
    <dgm:cxn modelId="{1E6ECDF8-2AC3-4DE6-BA26-ADBC6779F064}" srcId="{861D0681-DA63-48D0-B165-6C0CBDF1C82C}" destId="{BE30C94C-9078-4FF0-8CB0-540A0792CAC8}" srcOrd="2" destOrd="0" parTransId="{27AFDF7A-A059-48D0-924E-7310A159C68E}" sibTransId="{2D8D3965-F73E-4C9D-9EA3-105F8173F1A6}"/>
    <dgm:cxn modelId="{BE48775D-266E-4877-B24E-D4CDF94E1160}" srcId="{861D0681-DA63-48D0-B165-6C0CBDF1C82C}" destId="{30CE4253-1C6A-414F-9AF8-B01D9C9B5488}" srcOrd="0" destOrd="0" parTransId="{FD868EDD-F63B-41BF-A804-4C5514D7CF81}" sibTransId="{881BB810-DB81-4AC7-86CB-0991BF140F5D}"/>
    <dgm:cxn modelId="{1869B6C5-9DF6-49D2-BDB5-AEF6C9F565AC}" type="presParOf" srcId="{3C71DC55-8197-4C13-8C8B-E376DD488A24}" destId="{827AC66F-F46A-4BFC-9200-D923E30C6F25}" srcOrd="0" destOrd="0" presId="urn:microsoft.com/office/officeart/2009/layout/CircleArrowProcess#1"/>
    <dgm:cxn modelId="{AA5038B1-A70E-4774-AB09-AB2440D68BF0}" type="presParOf" srcId="{827AC66F-F46A-4BFC-9200-D923E30C6F25}" destId="{108F398C-849A-49EB-A1A3-7B9F2F38A2B1}" srcOrd="0" destOrd="0" presId="urn:microsoft.com/office/officeart/2009/layout/CircleArrowProcess#1"/>
    <dgm:cxn modelId="{328A0FC0-A713-40BB-AF47-9E8C12701130}" type="presParOf" srcId="{3C71DC55-8197-4C13-8C8B-E376DD488A24}" destId="{907A802A-710A-4BEF-B0E8-B44E0DAC1B14}" srcOrd="1" destOrd="0" presId="urn:microsoft.com/office/officeart/2009/layout/CircleArrowProcess#1"/>
    <dgm:cxn modelId="{14F115BB-5DC9-40AF-8813-D7875480DF0D}" type="presParOf" srcId="{3C71DC55-8197-4C13-8C8B-E376DD488A24}" destId="{CF2050F4-AA53-46C5-AAF6-5B2DDB856BBA}" srcOrd="2" destOrd="0" presId="urn:microsoft.com/office/officeart/2009/layout/CircleArrowProcess#1"/>
    <dgm:cxn modelId="{7DE78008-4580-43EB-ACBA-2F31D7CF1D79}" type="presParOf" srcId="{CF2050F4-AA53-46C5-AAF6-5B2DDB856BBA}" destId="{3684B912-8931-4D5C-BF39-7B8D7975A988}" srcOrd="0" destOrd="0" presId="urn:microsoft.com/office/officeart/2009/layout/CircleArrowProcess#1"/>
    <dgm:cxn modelId="{A31E9A0D-545A-4AAD-A5AE-15C558EFCC7B}" type="presParOf" srcId="{3C71DC55-8197-4C13-8C8B-E376DD488A24}" destId="{A4EFFC1D-A8DB-4734-9F51-A5F0ADD4B372}" srcOrd="3" destOrd="0" presId="urn:microsoft.com/office/officeart/2009/layout/CircleArrowProcess#1"/>
    <dgm:cxn modelId="{0653E5DC-422E-4126-B93E-C9917380FB99}" type="presParOf" srcId="{3C71DC55-8197-4C13-8C8B-E376DD488A24}" destId="{08800F42-F633-42EE-ADF3-D0E9EB4D3060}" srcOrd="4" destOrd="0" presId="urn:microsoft.com/office/officeart/2009/layout/CircleArrowProcess#1"/>
    <dgm:cxn modelId="{2145E838-0940-4CF9-BD6E-2457AC939523}" type="presParOf" srcId="{08800F42-F633-42EE-ADF3-D0E9EB4D3060}" destId="{7DB7A483-2D5D-47AC-92D5-0EC78B77C8E5}" srcOrd="0" destOrd="0" presId="urn:microsoft.com/office/officeart/2009/layout/CircleArrowProcess#1"/>
    <dgm:cxn modelId="{8F689AC6-334E-4A7A-B7EA-41315806454B}" type="presParOf" srcId="{3C71DC55-8197-4C13-8C8B-E376DD488A24}" destId="{AEFB7BEA-E4BA-4632-9705-EEC175E4BE8C}" srcOrd="5" destOrd="0" presId="urn:microsoft.com/office/officeart/2009/layout/CircleArrowProcess#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8F398C-849A-49EB-A1A3-7B9F2F38A2B1}">
      <dsp:nvSpPr>
        <dsp:cNvPr id="0" name=""/>
        <dsp:cNvSpPr/>
      </dsp:nvSpPr>
      <dsp:spPr>
        <a:xfrm>
          <a:off x="1379020" y="432138"/>
          <a:ext cx="2386508" cy="2386871"/>
        </a:xfrm>
        <a:prstGeom prst="circularArrow">
          <a:avLst>
            <a:gd name="adj1" fmla="val 10980"/>
            <a:gd name="adj2" fmla="val 1142322"/>
            <a:gd name="adj3" fmla="val 4500000"/>
            <a:gd name="adj4" fmla="val 10800000"/>
            <a:gd name="adj5" fmla="val 12500"/>
          </a:avLst>
        </a:prstGeom>
        <a:solidFill>
          <a:srgbClr val="0059A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7A802A-710A-4BEF-B0E8-B44E0DAC1B14}">
      <dsp:nvSpPr>
        <dsp:cNvPr id="0" name=""/>
        <dsp:cNvSpPr/>
      </dsp:nvSpPr>
      <dsp:spPr>
        <a:xfrm>
          <a:off x="1889304" y="1250848"/>
          <a:ext cx="1326136" cy="662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1244600">
            <a:lnSpc>
              <a:spcPct val="100000"/>
            </a:lnSpc>
            <a:spcBef>
              <a:spcPct val="0"/>
            </a:spcBef>
            <a:spcAft>
              <a:spcPct val="35000"/>
            </a:spcAft>
          </a:pPr>
          <a:endParaRPr lang="zh-CN" altLang="en-US" sz="2800" b="1" kern="1200" dirty="0">
            <a:solidFill>
              <a:schemeClr val="tx2">
                <a:lumMod val="75000"/>
              </a:schemeClr>
            </a:solidFill>
            <a:latin typeface="微软雅黑" panose="020B0503020204020204" pitchFamily="34" charset="-122"/>
            <a:ea typeface="微软雅黑" panose="020B0503020204020204" pitchFamily="34" charset="-122"/>
          </a:endParaRPr>
        </a:p>
      </dsp:txBody>
      <dsp:txXfrm>
        <a:off x="1889304" y="1250848"/>
        <a:ext cx="1326136" cy="662909"/>
      </dsp:txXfrm>
    </dsp:sp>
    <dsp:sp modelId="{3684B912-8931-4D5C-BF39-7B8D7975A988}">
      <dsp:nvSpPr>
        <dsp:cNvPr id="0" name=""/>
        <dsp:cNvSpPr/>
      </dsp:nvSpPr>
      <dsp:spPr>
        <a:xfrm>
          <a:off x="716176" y="1803572"/>
          <a:ext cx="2386508" cy="2386871"/>
        </a:xfrm>
        <a:prstGeom prst="leftCircularArrow">
          <a:avLst>
            <a:gd name="adj1" fmla="val 10980"/>
            <a:gd name="adj2" fmla="val 1142322"/>
            <a:gd name="adj3" fmla="val 6300000"/>
            <a:gd name="adj4" fmla="val 18900000"/>
            <a:gd name="adj5" fmla="val 12500"/>
          </a:avLst>
        </a:prstGeom>
        <a:solidFill>
          <a:srgbClr val="AB39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EFFC1D-A8DB-4734-9F51-A5F0ADD4B372}">
      <dsp:nvSpPr>
        <dsp:cNvPr id="0" name=""/>
        <dsp:cNvSpPr/>
      </dsp:nvSpPr>
      <dsp:spPr>
        <a:xfrm>
          <a:off x="1246362" y="2673238"/>
          <a:ext cx="1326136" cy="662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1244600">
            <a:lnSpc>
              <a:spcPct val="100000"/>
            </a:lnSpc>
            <a:spcBef>
              <a:spcPct val="0"/>
            </a:spcBef>
            <a:spcAft>
              <a:spcPct val="35000"/>
            </a:spcAft>
          </a:pPr>
          <a:endParaRPr lang="zh-CN" altLang="en-US" sz="2800" b="1" kern="1200" dirty="0">
            <a:solidFill>
              <a:schemeClr val="tx2">
                <a:lumMod val="75000"/>
              </a:schemeClr>
            </a:solidFill>
            <a:latin typeface="微软雅黑" panose="020B0503020204020204" pitchFamily="34" charset="-122"/>
            <a:ea typeface="微软雅黑" panose="020B0503020204020204" pitchFamily="34" charset="-122"/>
          </a:endParaRPr>
        </a:p>
      </dsp:txBody>
      <dsp:txXfrm>
        <a:off x="1246362" y="2673238"/>
        <a:ext cx="1326136" cy="662909"/>
      </dsp:txXfrm>
    </dsp:sp>
    <dsp:sp modelId="{7DB7A483-2D5D-47AC-92D5-0EC78B77C8E5}">
      <dsp:nvSpPr>
        <dsp:cNvPr id="0" name=""/>
        <dsp:cNvSpPr/>
      </dsp:nvSpPr>
      <dsp:spPr>
        <a:xfrm>
          <a:off x="1548877" y="3339123"/>
          <a:ext cx="2050380" cy="2051202"/>
        </a:xfrm>
        <a:prstGeom prst="blockArc">
          <a:avLst>
            <a:gd name="adj1" fmla="val 13500000"/>
            <a:gd name="adj2" fmla="val 10800000"/>
            <a:gd name="adj3" fmla="val 12740"/>
          </a:avLst>
        </a:prstGeom>
        <a:solidFill>
          <a:srgbClr val="0059A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FB7BEA-E4BA-4632-9705-EEC175E4BE8C}">
      <dsp:nvSpPr>
        <dsp:cNvPr id="0" name=""/>
        <dsp:cNvSpPr/>
      </dsp:nvSpPr>
      <dsp:spPr>
        <a:xfrm>
          <a:off x="1909654" y="4054590"/>
          <a:ext cx="1326136" cy="662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1244600">
            <a:lnSpc>
              <a:spcPct val="100000"/>
            </a:lnSpc>
            <a:spcBef>
              <a:spcPct val="0"/>
            </a:spcBef>
            <a:spcAft>
              <a:spcPct val="35000"/>
            </a:spcAft>
          </a:pPr>
          <a:endParaRPr lang="zh-CN" altLang="en-US" sz="2800" b="1" kern="1200" dirty="0">
            <a:solidFill>
              <a:schemeClr val="tx2">
                <a:lumMod val="75000"/>
              </a:schemeClr>
            </a:solidFill>
            <a:latin typeface="微软雅黑" panose="020B0503020204020204" pitchFamily="34" charset="-122"/>
            <a:ea typeface="微软雅黑" panose="020B0503020204020204" pitchFamily="34" charset="-122"/>
          </a:endParaRPr>
        </a:p>
      </dsp:txBody>
      <dsp:txXfrm>
        <a:off x="1909654" y="4054590"/>
        <a:ext cx="1326136" cy="662909"/>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1">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rSet qsTypeId="urn:microsoft.com/office/officeart/2005/8/quickstyle/simple5"/>
        </dgm:pt>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xmlns="" id="{C4FA97D4-D919-314B-833C-6CEA6759850C}"/>
              </a:ext>
            </a:extLst>
          </p:cNvPr>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a:extLst>
              <a:ext uri="{FF2B5EF4-FFF2-40B4-BE49-F238E27FC236}">
                <a16:creationId xmlns:a16="http://schemas.microsoft.com/office/drawing/2014/main" xmlns="" id="{54A3F0AE-7A59-B74B-AAD2-ED107D623167}"/>
              </a:ext>
            </a:extLst>
          </p:cNvPr>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4EA98208-28EE-A043-96E7-D39564B488B8}" type="datetimeFigureOut">
              <a:rPr kumimoji="1" lang="zh-CN" altLang="en-US" smtClean="0"/>
              <a:t>2021/8/6</a:t>
            </a:fld>
            <a:endParaRPr kumimoji="1" lang="zh-CN" altLang="en-US"/>
          </a:p>
        </p:txBody>
      </p:sp>
      <p:sp>
        <p:nvSpPr>
          <p:cNvPr id="4" name="页脚占位符 3">
            <a:extLst>
              <a:ext uri="{FF2B5EF4-FFF2-40B4-BE49-F238E27FC236}">
                <a16:creationId xmlns:a16="http://schemas.microsoft.com/office/drawing/2014/main" xmlns="" id="{7C171B4D-0680-794D-98AD-52ED0AF5DBBF}"/>
              </a:ext>
            </a:extLst>
          </p:cNvPr>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zh-CN" altLang="en-US"/>
          </a:p>
        </p:txBody>
      </p:sp>
      <p:sp>
        <p:nvSpPr>
          <p:cNvPr id="5" name="灯片编号占位符 4">
            <a:extLst>
              <a:ext uri="{FF2B5EF4-FFF2-40B4-BE49-F238E27FC236}">
                <a16:creationId xmlns:a16="http://schemas.microsoft.com/office/drawing/2014/main" xmlns="" id="{32A98BC2-773B-DA4A-850F-D56A9B52E3BD}"/>
              </a:ext>
            </a:extLst>
          </p:cNvPr>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9225D3A0-507E-784D-9437-F1A4F4811C40}" type="slidenum">
              <a:rPr kumimoji="1" lang="zh-CN" altLang="en-US" smtClean="0"/>
              <a:t>‹#›</a:t>
            </a:fld>
            <a:endParaRPr kumimoji="1" lang="zh-CN" altLang="en-US"/>
          </a:p>
        </p:txBody>
      </p:sp>
    </p:spTree>
    <p:extLst>
      <p:ext uri="{BB962C8B-B14F-4D97-AF65-F5344CB8AC3E}">
        <p14:creationId xmlns:p14="http://schemas.microsoft.com/office/powerpoint/2010/main" val="933115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b="0" i="0">
                <a:latin typeface="inpin heiti" charset="-122"/>
                <a:ea typeface="inpin heiti" charset="-122"/>
              </a:defRPr>
            </a:lvl1pPr>
          </a:lstStyle>
          <a:p>
            <a:fld id="{B6C65485-982E-4FB8-887F-12348991A442}" type="datetimeFigureOut">
              <a:rPr lang="zh-CN" altLang="en-US" smtClean="0"/>
              <a:t>2021/8/6</a:t>
            </a:fld>
            <a:endParaRPr lang="zh-CN" altLang="en-US" dirty="0"/>
          </a:p>
        </p:txBody>
      </p:sp>
      <p:sp>
        <p:nvSpPr>
          <p:cNvPr id="4" name="幻灯片图像占位符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7540E52F-EC2B-48D1-9BED-50978C5A6BAD}" type="slidenum">
              <a:rPr lang="zh-CN" altLang="en-US" smtClean="0"/>
              <a:t>‹#›</a:t>
            </a:fld>
            <a:endParaRPr lang="zh-CN" altLang="en-US" dirty="0"/>
          </a:p>
        </p:txBody>
      </p:sp>
    </p:spTree>
    <p:extLst>
      <p:ext uri="{BB962C8B-B14F-4D97-AF65-F5344CB8AC3E}">
        <p14:creationId xmlns:p14="http://schemas.microsoft.com/office/powerpoint/2010/main" val="3556696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540E52F-EC2B-48D1-9BED-50978C5A6BAD}" type="slidenum">
              <a:rPr lang="zh-CN" altLang="en-US" smtClean="0"/>
              <a:t>1</a:t>
            </a:fld>
            <a:endParaRPr lang="zh-CN" altLang="en-US" dirty="0"/>
          </a:p>
        </p:txBody>
      </p:sp>
    </p:spTree>
    <p:extLst>
      <p:ext uri="{BB962C8B-B14F-4D97-AF65-F5344CB8AC3E}">
        <p14:creationId xmlns:p14="http://schemas.microsoft.com/office/powerpoint/2010/main" val="2672864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7540E52F-EC2B-48D1-9BED-50978C5A6BAD}" type="slidenum">
              <a:rPr lang="zh-CN" altLang="en-US" smtClean="0"/>
              <a:t>17</a:t>
            </a:fld>
            <a:endParaRPr lang="zh-CN" altLang="en-US" dirty="0"/>
          </a:p>
        </p:txBody>
      </p:sp>
    </p:spTree>
    <p:extLst>
      <p:ext uri="{BB962C8B-B14F-4D97-AF65-F5344CB8AC3E}">
        <p14:creationId xmlns:p14="http://schemas.microsoft.com/office/powerpoint/2010/main" val="3489160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4294967295"/>
          </p:nvPr>
        </p:nvSpPr>
        <p:spPr/>
      </p:sp>
      <p:sp>
        <p:nvSpPr>
          <p:cNvPr id="3" name="文本占位符 2"/>
          <p:cNvSpPr>
            <a:spLocks noGrp="1"/>
          </p:cNvSpPr>
          <p:nvPr>
            <p:ph type="body" idx="9"/>
          </p:nvPr>
        </p:nvSpPr>
        <p:spPr/>
        <p:txBody>
          <a:bodyPr/>
          <a:lstStyle/>
          <a:p>
            <a:endParaRPr lang="zh-CN" altLang="en-US" dirty="0"/>
          </a:p>
        </p:txBody>
      </p:sp>
    </p:spTree>
    <p:extLst>
      <p:ext uri="{BB962C8B-B14F-4D97-AF65-F5344CB8AC3E}">
        <p14:creationId xmlns:p14="http://schemas.microsoft.com/office/powerpoint/2010/main" val="789854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4294967295"/>
          </p:nvPr>
        </p:nvSpPr>
        <p:spPr/>
      </p:sp>
      <p:sp>
        <p:nvSpPr>
          <p:cNvPr id="3" name="文本占位符 2"/>
          <p:cNvSpPr>
            <a:spLocks noGrp="1"/>
          </p:cNvSpPr>
          <p:nvPr>
            <p:ph type="body" idx="9"/>
          </p:nvPr>
        </p:nvSpPr>
        <p:spPr/>
        <p:txBody>
          <a:bodyPr/>
          <a:lstStyle/>
          <a:p>
            <a:endParaRPr lang="zh-CN" altLang="en-US"/>
          </a:p>
        </p:txBody>
      </p:sp>
    </p:spTree>
    <p:extLst>
      <p:ext uri="{BB962C8B-B14F-4D97-AF65-F5344CB8AC3E}">
        <p14:creationId xmlns:p14="http://schemas.microsoft.com/office/powerpoint/2010/main" val="3896406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70CA4341-F6FF-475E-A543-0194832CB00B}" type="slidenum">
              <a:rPr lang="en-US" altLang="zh-CN" smtClean="0"/>
              <a:pPr/>
              <a:t>5</a:t>
            </a:fld>
            <a:endParaRPr lang="zh-CN" altLang="en-US"/>
          </a:p>
        </p:txBody>
      </p:sp>
    </p:spTree>
    <p:extLst>
      <p:ext uri="{BB962C8B-B14F-4D97-AF65-F5344CB8AC3E}">
        <p14:creationId xmlns:p14="http://schemas.microsoft.com/office/powerpoint/2010/main" val="138563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4294967295"/>
          </p:nvPr>
        </p:nvSpPr>
        <p:spPr/>
      </p:sp>
      <p:sp>
        <p:nvSpPr>
          <p:cNvPr id="3" name="文本占位符 2"/>
          <p:cNvSpPr>
            <a:spLocks noGrp="1"/>
          </p:cNvSpPr>
          <p:nvPr>
            <p:ph type="body" idx="9"/>
          </p:nvPr>
        </p:nvSpPr>
        <p:spPr/>
        <p:txBody>
          <a:bodyPr/>
          <a:lstStyle/>
          <a:p>
            <a:endParaRPr lang="en-US" altLang="zh-CN" sz="1200" b="0" i="0" kern="1200" dirty="0" smtClean="0">
              <a:solidFill>
                <a:schemeClr val="tx1"/>
              </a:solidFill>
              <a:effectLst/>
              <a:latin typeface="inpin heiti" charset="-122"/>
              <a:ea typeface="inpin heiti" charset="-122"/>
              <a:cs typeface="+mn-cs"/>
            </a:endParaRPr>
          </a:p>
        </p:txBody>
      </p:sp>
    </p:spTree>
    <p:extLst>
      <p:ext uri="{BB962C8B-B14F-4D97-AF65-F5344CB8AC3E}">
        <p14:creationId xmlns:p14="http://schemas.microsoft.com/office/powerpoint/2010/main" val="2031557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4294967295"/>
          </p:nvPr>
        </p:nvSpPr>
        <p:spPr/>
      </p:sp>
      <p:sp>
        <p:nvSpPr>
          <p:cNvPr id="3" name="文本占位符 2"/>
          <p:cNvSpPr>
            <a:spLocks noGrp="1"/>
          </p:cNvSpPr>
          <p:nvPr>
            <p:ph type="body" idx="9"/>
          </p:nvPr>
        </p:nvSpPr>
        <p:spPr/>
        <p:txBody>
          <a:bodyPr/>
          <a:lstStyle/>
          <a:p>
            <a:r>
              <a:rPr lang="en-US" altLang="zh-CN" sz="1200" b="0" i="0" kern="1200" dirty="0" smtClean="0">
                <a:solidFill>
                  <a:schemeClr val="tx1"/>
                </a:solidFill>
                <a:effectLst/>
                <a:latin typeface="inpin heiti" charset="-122"/>
                <a:ea typeface="inpin heiti" charset="-122"/>
                <a:cs typeface="+mn-cs"/>
              </a:rPr>
              <a:t>1</a:t>
            </a:r>
            <a:r>
              <a:rPr lang="zh-CN" altLang="zh-CN" sz="1200" b="0" i="0" kern="1200" dirty="0" smtClean="0">
                <a:solidFill>
                  <a:schemeClr val="tx1"/>
                </a:solidFill>
                <a:effectLst/>
                <a:latin typeface="inpin heiti" charset="-122"/>
                <a:ea typeface="inpin heiti" charset="-122"/>
                <a:cs typeface="+mn-cs"/>
              </a:rPr>
              <a:t>、</a:t>
            </a:r>
            <a:r>
              <a:rPr lang="en-US" altLang="zh-CN" sz="1200" b="0" i="0" kern="1200" dirty="0" smtClean="0">
                <a:solidFill>
                  <a:schemeClr val="tx1"/>
                </a:solidFill>
                <a:effectLst/>
                <a:latin typeface="inpin heiti" charset="-122"/>
                <a:ea typeface="inpin heiti" charset="-122"/>
                <a:cs typeface="+mn-cs"/>
              </a:rPr>
              <a:t>2018</a:t>
            </a:r>
            <a:r>
              <a:rPr lang="zh-CN" altLang="zh-CN" sz="1200" b="0" i="0" kern="1200" dirty="0" smtClean="0">
                <a:solidFill>
                  <a:schemeClr val="tx1"/>
                </a:solidFill>
                <a:effectLst/>
                <a:latin typeface="inpin heiti" charset="-122"/>
                <a:ea typeface="inpin heiti" charset="-122"/>
                <a:cs typeface="+mn-cs"/>
              </a:rPr>
              <a:t>年</a:t>
            </a:r>
            <a:r>
              <a:rPr lang="en-US" altLang="zh-CN" sz="1200" b="0" i="0" kern="1200" dirty="0" smtClean="0">
                <a:solidFill>
                  <a:schemeClr val="tx1"/>
                </a:solidFill>
                <a:effectLst/>
                <a:latin typeface="inpin heiti" charset="-122"/>
                <a:ea typeface="inpin heiti" charset="-122"/>
                <a:cs typeface="+mn-cs"/>
              </a:rPr>
              <a:t>12</a:t>
            </a:r>
            <a:r>
              <a:rPr lang="zh-CN" altLang="zh-CN" sz="1200" b="0" i="0" kern="1200" dirty="0" smtClean="0">
                <a:solidFill>
                  <a:schemeClr val="tx1"/>
                </a:solidFill>
                <a:effectLst/>
                <a:latin typeface="inpin heiti" charset="-122"/>
                <a:ea typeface="inpin heiti" charset="-122"/>
                <a:cs typeface="+mn-cs"/>
              </a:rPr>
              <a:t>月</a:t>
            </a:r>
            <a:r>
              <a:rPr lang="en-US" altLang="zh-CN" sz="1200" b="0" i="0" kern="1200" dirty="0" smtClean="0">
                <a:solidFill>
                  <a:schemeClr val="tx1"/>
                </a:solidFill>
                <a:effectLst/>
                <a:latin typeface="inpin heiti" charset="-122"/>
                <a:ea typeface="inpin heiti" charset="-122"/>
                <a:cs typeface="+mn-cs"/>
              </a:rPr>
              <a:t>18</a:t>
            </a:r>
            <a:r>
              <a:rPr lang="zh-CN" altLang="zh-CN" sz="1200" b="0" i="0" kern="1200" dirty="0" smtClean="0">
                <a:solidFill>
                  <a:schemeClr val="tx1"/>
                </a:solidFill>
                <a:effectLst/>
                <a:latin typeface="inpin heiti" charset="-122"/>
                <a:ea typeface="inpin heiti" charset="-122"/>
                <a:cs typeface="+mn-cs"/>
              </a:rPr>
              <a:t>日，张雷书记会见苏州银行董事长王兰凤、辽宁振兴银行董事长周林，听取苏州模式的成功经验后，市委下定决心并要求市政府将两个平台建设作为全市金融工作“</a:t>
            </a:r>
            <a:r>
              <a:rPr lang="en-US" altLang="zh-CN" sz="1200" b="0" i="0" kern="1200" dirty="0" smtClean="0">
                <a:solidFill>
                  <a:schemeClr val="tx1"/>
                </a:solidFill>
                <a:effectLst/>
                <a:latin typeface="inpin heiti" charset="-122"/>
                <a:ea typeface="inpin heiti" charset="-122"/>
                <a:cs typeface="+mn-cs"/>
              </a:rPr>
              <a:t>1</a:t>
            </a:r>
            <a:r>
              <a:rPr lang="zh-CN" altLang="zh-CN" sz="1200" b="0" i="0" kern="1200" dirty="0" smtClean="0">
                <a:solidFill>
                  <a:schemeClr val="tx1"/>
                </a:solidFill>
                <a:effectLst/>
                <a:latin typeface="inpin heiti" charset="-122"/>
                <a:ea typeface="inpin heiti" charset="-122"/>
                <a:cs typeface="+mn-cs"/>
              </a:rPr>
              <a:t>号工程”进行推进。</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smtClean="0">
                <a:solidFill>
                  <a:schemeClr val="tx1"/>
                </a:solidFill>
                <a:effectLst/>
                <a:latin typeface="inpin heiti" charset="-122"/>
                <a:ea typeface="inpin heiti" charset="-122"/>
                <a:cs typeface="+mn-cs"/>
              </a:rPr>
              <a:t>2</a:t>
            </a:r>
            <a:r>
              <a:rPr lang="zh-CN" altLang="zh-CN" sz="1200" b="0" i="0" kern="1200" dirty="0" smtClean="0">
                <a:solidFill>
                  <a:schemeClr val="tx1"/>
                </a:solidFill>
                <a:effectLst/>
                <a:latin typeface="inpin heiti" charset="-122"/>
                <a:ea typeface="inpin heiti" charset="-122"/>
                <a:cs typeface="+mn-cs"/>
              </a:rPr>
              <a:t>、</a:t>
            </a:r>
            <a:r>
              <a:rPr lang="en-US" altLang="zh-CN" sz="1200" b="0" i="0" kern="1200" dirty="0" smtClean="0">
                <a:solidFill>
                  <a:schemeClr val="tx1"/>
                </a:solidFill>
                <a:effectLst/>
                <a:latin typeface="inpin heiti" charset="-122"/>
                <a:ea typeface="inpin heiti" charset="-122"/>
                <a:cs typeface="+mn-cs"/>
              </a:rPr>
              <a:t>2019</a:t>
            </a:r>
            <a:r>
              <a:rPr lang="zh-CN" altLang="zh-CN" sz="1200" b="0" i="0" kern="1200" dirty="0" smtClean="0">
                <a:solidFill>
                  <a:schemeClr val="tx1"/>
                </a:solidFill>
                <a:effectLst/>
                <a:latin typeface="inpin heiti" charset="-122"/>
                <a:ea typeface="inpin heiti" charset="-122"/>
                <a:cs typeface="+mn-cs"/>
              </a:rPr>
              <a:t>年</a:t>
            </a:r>
            <a:r>
              <a:rPr lang="en-US" altLang="zh-CN" sz="1200" b="0" i="0" kern="1200" dirty="0" smtClean="0">
                <a:solidFill>
                  <a:schemeClr val="tx1"/>
                </a:solidFill>
                <a:effectLst/>
                <a:latin typeface="inpin heiti" charset="-122"/>
                <a:ea typeface="inpin heiti" charset="-122"/>
                <a:cs typeface="+mn-cs"/>
              </a:rPr>
              <a:t>1</a:t>
            </a:r>
            <a:r>
              <a:rPr lang="zh-CN" altLang="zh-CN" sz="1200" b="0" i="0" kern="1200" dirty="0" smtClean="0">
                <a:solidFill>
                  <a:schemeClr val="tx1"/>
                </a:solidFill>
                <a:effectLst/>
                <a:latin typeface="inpin heiti" charset="-122"/>
                <a:ea typeface="inpin heiti" charset="-122"/>
                <a:cs typeface="+mn-cs"/>
              </a:rPr>
              <a:t>月，</a:t>
            </a:r>
            <a:r>
              <a:rPr lang="zh-CN" altLang="en-US" sz="1200" b="0" i="0" kern="1200" dirty="0" smtClean="0">
                <a:solidFill>
                  <a:schemeClr val="tx1"/>
                </a:solidFill>
                <a:effectLst/>
                <a:latin typeface="inpin heiti" charset="-122"/>
                <a:ea typeface="inpin heiti" charset="-122"/>
                <a:cs typeface="+mn-cs"/>
              </a:rPr>
              <a:t>袁市长</a:t>
            </a:r>
            <a:r>
              <a:rPr lang="zh-CN" altLang="zh-CN" sz="1200" b="0" i="0" kern="1200" dirty="0" smtClean="0">
                <a:solidFill>
                  <a:schemeClr val="tx1"/>
                </a:solidFill>
                <a:effectLst/>
                <a:latin typeface="inpin heiti" charset="-122"/>
                <a:ea typeface="inpin heiti" charset="-122"/>
                <a:cs typeface="+mn-cs"/>
              </a:rPr>
              <a:t>赴苏州调研两个平台，市政府将“全面复制苏州模式、建设沈阳综合金融服务平台和企业征信平台”写入政府工作报告，并责成市金融局为牵头部门主导推进。</a:t>
            </a:r>
            <a:endParaRPr lang="en-US" altLang="zh-CN" sz="1200" b="0" i="0" kern="1200" dirty="0" smtClean="0">
              <a:solidFill>
                <a:schemeClr val="tx1"/>
              </a:solidFill>
              <a:effectLst/>
              <a:latin typeface="inpin heiti" charset="-122"/>
              <a:ea typeface="inpin heiti"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smtClean="0">
                <a:solidFill>
                  <a:schemeClr val="tx1"/>
                </a:solidFill>
                <a:effectLst/>
                <a:latin typeface="inpin heiti" charset="-122"/>
                <a:ea typeface="inpin heiti" charset="-122"/>
                <a:cs typeface="+mn-cs"/>
              </a:rPr>
              <a:t>3</a:t>
            </a:r>
            <a:r>
              <a:rPr lang="zh-CN" altLang="zh-CN" sz="1200" b="0" i="0" kern="1200" dirty="0" smtClean="0">
                <a:solidFill>
                  <a:schemeClr val="tx1"/>
                </a:solidFill>
                <a:effectLst/>
                <a:latin typeface="inpin heiti" charset="-122"/>
                <a:ea typeface="inpin heiti" charset="-122"/>
                <a:cs typeface="+mn-cs"/>
              </a:rPr>
              <a:t>、</a:t>
            </a:r>
            <a:r>
              <a:rPr lang="en-US" altLang="zh-CN" sz="1200" b="0" i="0" kern="1200" dirty="0" smtClean="0">
                <a:solidFill>
                  <a:schemeClr val="tx1"/>
                </a:solidFill>
                <a:effectLst/>
                <a:latin typeface="inpin heiti" charset="-122"/>
                <a:ea typeface="inpin heiti" charset="-122"/>
                <a:cs typeface="+mn-cs"/>
              </a:rPr>
              <a:t>2019</a:t>
            </a:r>
            <a:r>
              <a:rPr lang="zh-CN" altLang="zh-CN" sz="1200" b="0" i="0" kern="1200" dirty="0" smtClean="0">
                <a:solidFill>
                  <a:schemeClr val="tx1"/>
                </a:solidFill>
                <a:effectLst/>
                <a:latin typeface="inpin heiti" charset="-122"/>
                <a:ea typeface="inpin heiti" charset="-122"/>
                <a:cs typeface="+mn-cs"/>
              </a:rPr>
              <a:t>年</a:t>
            </a:r>
            <a:r>
              <a:rPr lang="en-US" altLang="zh-CN" sz="1200" b="0" i="0" kern="1200" dirty="0" smtClean="0">
                <a:solidFill>
                  <a:schemeClr val="tx1"/>
                </a:solidFill>
                <a:effectLst/>
                <a:latin typeface="inpin heiti" charset="-122"/>
                <a:ea typeface="inpin heiti" charset="-122"/>
                <a:cs typeface="+mn-cs"/>
              </a:rPr>
              <a:t>2</a:t>
            </a:r>
            <a:r>
              <a:rPr lang="zh-CN" altLang="zh-CN" sz="1200" b="0" i="0" kern="1200" dirty="0" smtClean="0">
                <a:solidFill>
                  <a:schemeClr val="tx1"/>
                </a:solidFill>
                <a:effectLst/>
                <a:latin typeface="inpin heiti" charset="-122"/>
                <a:ea typeface="inpin heiti" charset="-122"/>
                <a:cs typeface="+mn-cs"/>
              </a:rPr>
              <a:t>月</a:t>
            </a:r>
            <a:r>
              <a:rPr lang="en-US" altLang="zh-CN" sz="1200" b="0" i="0" kern="1200" dirty="0" smtClean="0">
                <a:solidFill>
                  <a:schemeClr val="tx1"/>
                </a:solidFill>
                <a:effectLst/>
                <a:latin typeface="inpin heiti" charset="-122"/>
                <a:ea typeface="inpin heiti" charset="-122"/>
                <a:cs typeface="+mn-cs"/>
              </a:rPr>
              <a:t>15</a:t>
            </a:r>
            <a:r>
              <a:rPr lang="zh-CN" altLang="zh-CN" sz="1200" b="0" i="0" kern="1200" dirty="0" smtClean="0">
                <a:solidFill>
                  <a:schemeClr val="tx1"/>
                </a:solidFill>
                <a:effectLst/>
                <a:latin typeface="inpin heiti" charset="-122"/>
                <a:ea typeface="inpin heiti" charset="-122"/>
                <a:cs typeface="+mn-cs"/>
              </a:rPr>
              <a:t>日，起草《两个平台项目建设方案（草）》，初步确定项目建设的时间表和路线图。</a:t>
            </a:r>
          </a:p>
          <a:p>
            <a:r>
              <a:rPr lang="en-US" altLang="zh-CN" sz="1200" b="0" i="0" kern="1200" dirty="0" smtClean="0">
                <a:solidFill>
                  <a:schemeClr val="tx1"/>
                </a:solidFill>
                <a:effectLst/>
                <a:latin typeface="inpin heiti" charset="-122"/>
                <a:ea typeface="inpin heiti" charset="-122"/>
                <a:cs typeface="+mn-cs"/>
              </a:rPr>
              <a:t>4</a:t>
            </a:r>
            <a:r>
              <a:rPr lang="zh-CN" altLang="en-US" sz="1200" b="0" i="0" kern="1200" dirty="0" smtClean="0">
                <a:solidFill>
                  <a:schemeClr val="tx1"/>
                </a:solidFill>
                <a:effectLst/>
                <a:latin typeface="inpin heiti" charset="-122"/>
                <a:ea typeface="inpin heiti" charset="-122"/>
                <a:cs typeface="+mn-cs"/>
              </a:rPr>
              <a:t>、</a:t>
            </a:r>
            <a:r>
              <a:rPr lang="en-US" altLang="zh-CN" sz="1200" b="0" i="0" kern="1200" dirty="0" smtClean="0">
                <a:solidFill>
                  <a:schemeClr val="tx1"/>
                </a:solidFill>
                <a:effectLst/>
                <a:latin typeface="inpin heiti" charset="-122"/>
                <a:ea typeface="inpin heiti" charset="-122"/>
                <a:cs typeface="+mn-cs"/>
              </a:rPr>
              <a:t>2019</a:t>
            </a:r>
            <a:r>
              <a:rPr lang="zh-CN" altLang="zh-CN" sz="1200" b="0" i="0" kern="1200" dirty="0" smtClean="0">
                <a:solidFill>
                  <a:schemeClr val="tx1"/>
                </a:solidFill>
                <a:effectLst/>
                <a:latin typeface="inpin heiti" charset="-122"/>
                <a:ea typeface="inpin heiti" charset="-122"/>
                <a:cs typeface="+mn-cs"/>
              </a:rPr>
              <a:t>年</a:t>
            </a:r>
            <a:r>
              <a:rPr lang="en-US" altLang="zh-CN" sz="1200" b="0" i="0" kern="1200" dirty="0" smtClean="0">
                <a:solidFill>
                  <a:schemeClr val="tx1"/>
                </a:solidFill>
                <a:effectLst/>
                <a:latin typeface="inpin heiti" charset="-122"/>
                <a:ea typeface="inpin heiti" charset="-122"/>
                <a:cs typeface="+mn-cs"/>
              </a:rPr>
              <a:t>4</a:t>
            </a:r>
            <a:r>
              <a:rPr lang="zh-CN" altLang="zh-CN" sz="1200" b="0" i="0" kern="1200" dirty="0" smtClean="0">
                <a:solidFill>
                  <a:schemeClr val="tx1"/>
                </a:solidFill>
                <a:effectLst/>
                <a:latin typeface="inpin heiti" charset="-122"/>
                <a:ea typeface="inpin heiti" charset="-122"/>
                <a:cs typeface="+mn-cs"/>
              </a:rPr>
              <a:t>月初，辽宁振兴银行正式启动沈阳综合金融服务平台软件系统建设工作。</a:t>
            </a:r>
            <a:endParaRPr lang="en-US" altLang="zh-CN" sz="1200" b="0" i="0" kern="1200" dirty="0" smtClean="0">
              <a:solidFill>
                <a:schemeClr val="tx1"/>
              </a:solidFill>
              <a:effectLst/>
              <a:latin typeface="inpin heiti" charset="-122"/>
              <a:ea typeface="inpin heiti" charset="-122"/>
              <a:cs typeface="+mn-cs"/>
            </a:endParaRPr>
          </a:p>
          <a:p>
            <a:r>
              <a:rPr lang="en-US" altLang="zh-CN" sz="1200" b="0" i="0" kern="1200" dirty="0" smtClean="0">
                <a:solidFill>
                  <a:schemeClr val="tx1"/>
                </a:solidFill>
                <a:effectLst/>
                <a:latin typeface="inpin heiti" charset="-122"/>
                <a:ea typeface="inpin heiti" charset="-122"/>
                <a:cs typeface="+mn-cs"/>
              </a:rPr>
              <a:t>6</a:t>
            </a:r>
            <a:r>
              <a:rPr lang="zh-CN" altLang="en-US" sz="1200" b="0" i="0" kern="1200" dirty="0" smtClean="0">
                <a:solidFill>
                  <a:schemeClr val="tx1"/>
                </a:solidFill>
                <a:effectLst/>
                <a:latin typeface="inpin heiti" charset="-122"/>
                <a:ea typeface="inpin heiti" charset="-122"/>
                <a:cs typeface="+mn-cs"/>
              </a:rPr>
              <a:t>月，上线试运行</a:t>
            </a:r>
            <a:endParaRPr lang="en-US" altLang="zh-CN" sz="1200" b="0" i="0" kern="1200" dirty="0" smtClean="0">
              <a:solidFill>
                <a:schemeClr val="tx1"/>
              </a:solidFill>
              <a:effectLst/>
              <a:latin typeface="inpin heiti" charset="-122"/>
              <a:ea typeface="inpin heiti" charset="-122"/>
              <a:cs typeface="+mn-cs"/>
            </a:endParaRPr>
          </a:p>
          <a:p>
            <a:r>
              <a:rPr lang="en-US" altLang="zh-CN" sz="1200" b="0" i="0" kern="1200" dirty="0" smtClean="0">
                <a:solidFill>
                  <a:schemeClr val="tx1"/>
                </a:solidFill>
                <a:effectLst/>
                <a:latin typeface="inpin heiti" charset="-122"/>
                <a:ea typeface="inpin heiti" charset="-122"/>
                <a:cs typeface="+mn-cs"/>
              </a:rPr>
              <a:t>7</a:t>
            </a:r>
            <a:r>
              <a:rPr lang="zh-CN" altLang="en-US" sz="1200" b="0" i="0" kern="1200" dirty="0" smtClean="0">
                <a:solidFill>
                  <a:schemeClr val="tx1"/>
                </a:solidFill>
                <a:effectLst/>
                <a:latin typeface="inpin heiti" charset="-122"/>
                <a:ea typeface="inpin heiti" charset="-122"/>
                <a:cs typeface="+mn-cs"/>
              </a:rPr>
              <a:t>月，金融机构开始入住</a:t>
            </a:r>
            <a:endParaRPr lang="en-US" altLang="zh-CN" sz="1200" b="0" i="0" kern="1200" dirty="0" smtClean="0">
              <a:solidFill>
                <a:schemeClr val="tx1"/>
              </a:solidFill>
              <a:effectLst/>
              <a:latin typeface="inpin heiti" charset="-122"/>
              <a:ea typeface="inpin heiti" charset="-122"/>
              <a:cs typeface="+mn-cs"/>
            </a:endParaRPr>
          </a:p>
          <a:p>
            <a:r>
              <a:rPr lang="en-US" altLang="zh-CN" sz="1200" b="0" i="0" kern="1200" dirty="0" smtClean="0">
                <a:solidFill>
                  <a:schemeClr val="tx1"/>
                </a:solidFill>
                <a:effectLst/>
                <a:latin typeface="inpin heiti" charset="-122"/>
                <a:ea typeface="inpin heiti" charset="-122"/>
                <a:cs typeface="+mn-cs"/>
              </a:rPr>
              <a:t>9</a:t>
            </a:r>
            <a:r>
              <a:rPr lang="zh-CN" altLang="en-US" sz="1200" b="0" i="0" kern="1200" dirty="0" smtClean="0">
                <a:solidFill>
                  <a:schemeClr val="tx1"/>
                </a:solidFill>
                <a:effectLst/>
                <a:latin typeface="inpin heiti" charset="-122"/>
                <a:ea typeface="inpin heiti" charset="-122"/>
                <a:cs typeface="+mn-cs"/>
              </a:rPr>
              <a:t>月，正式上线</a:t>
            </a:r>
            <a:endParaRPr lang="en-US" altLang="zh-CN" sz="1200" b="0" i="0" kern="1200" dirty="0" smtClean="0">
              <a:solidFill>
                <a:schemeClr val="tx1"/>
              </a:solidFill>
              <a:effectLst/>
              <a:latin typeface="inpin heiti" charset="-122"/>
              <a:ea typeface="inpin heiti" charset="-122"/>
              <a:cs typeface="+mn-cs"/>
            </a:endParaRPr>
          </a:p>
          <a:p>
            <a:r>
              <a:rPr lang="en-US" altLang="zh-CN" sz="1200" b="0" i="0" kern="1200" dirty="0" smtClean="0">
                <a:solidFill>
                  <a:schemeClr val="tx1"/>
                </a:solidFill>
                <a:effectLst/>
                <a:latin typeface="inpin heiti" charset="-122"/>
                <a:ea typeface="inpin heiti" charset="-122"/>
                <a:cs typeface="+mn-cs"/>
              </a:rPr>
              <a:t>11</a:t>
            </a:r>
            <a:r>
              <a:rPr lang="zh-CN" altLang="en-US" sz="1200" b="0" i="0" kern="1200" dirty="0" smtClean="0">
                <a:solidFill>
                  <a:schemeClr val="tx1"/>
                </a:solidFill>
                <a:effectLst/>
                <a:latin typeface="inpin heiti" charset="-122"/>
                <a:ea typeface="inpin heiti" charset="-122"/>
                <a:cs typeface="+mn-cs"/>
              </a:rPr>
              <a:t>月，企业推广</a:t>
            </a:r>
            <a:endParaRPr lang="en-US" altLang="zh-CN" sz="1200" b="0" i="0" kern="1200" dirty="0" smtClean="0">
              <a:solidFill>
                <a:schemeClr val="tx1"/>
              </a:solidFill>
              <a:effectLst/>
              <a:latin typeface="inpin heiti" charset="-122"/>
              <a:ea typeface="inpin heiti" charset="-122"/>
              <a:cs typeface="+mn-cs"/>
            </a:endParaRPr>
          </a:p>
          <a:p>
            <a:r>
              <a:rPr lang="en-US" altLang="zh-CN" sz="1200" b="0" i="0" kern="1200" dirty="0" smtClean="0">
                <a:solidFill>
                  <a:schemeClr val="tx1"/>
                </a:solidFill>
                <a:effectLst/>
                <a:latin typeface="inpin heiti" charset="-122"/>
                <a:ea typeface="inpin heiti" charset="-122"/>
                <a:cs typeface="+mn-cs"/>
              </a:rPr>
              <a:t>3</a:t>
            </a:r>
            <a:r>
              <a:rPr lang="zh-CN" altLang="en-US" sz="1200" b="0" i="0" kern="1200" dirty="0" smtClean="0">
                <a:solidFill>
                  <a:schemeClr val="tx1"/>
                </a:solidFill>
                <a:effectLst/>
                <a:latin typeface="inpin heiti" charset="-122"/>
                <a:ea typeface="inpin heiti" charset="-122"/>
                <a:cs typeface="+mn-cs"/>
              </a:rPr>
              <a:t>月，助力企业复工复产</a:t>
            </a:r>
            <a:endParaRPr lang="en-US" altLang="zh-CN" sz="1200" b="0" i="0" kern="1200" dirty="0" smtClean="0">
              <a:solidFill>
                <a:schemeClr val="tx1"/>
              </a:solidFill>
              <a:effectLst/>
              <a:latin typeface="inpin heiti" charset="-122"/>
              <a:ea typeface="inpin heiti" charset="-122"/>
              <a:cs typeface="+mn-cs"/>
            </a:endParaRPr>
          </a:p>
          <a:p>
            <a:r>
              <a:rPr lang="en-US" altLang="zh-CN" sz="1200" b="0" i="0" kern="1200" dirty="0" smtClean="0">
                <a:solidFill>
                  <a:schemeClr val="tx1"/>
                </a:solidFill>
                <a:effectLst/>
                <a:latin typeface="inpin heiti" charset="-122"/>
                <a:ea typeface="inpin heiti" charset="-122"/>
                <a:cs typeface="+mn-cs"/>
              </a:rPr>
              <a:t>5</a:t>
            </a:r>
            <a:r>
              <a:rPr lang="zh-CN" altLang="en-US" sz="1200" b="0" i="0" kern="1200" dirty="0" smtClean="0">
                <a:solidFill>
                  <a:schemeClr val="tx1"/>
                </a:solidFill>
                <a:effectLst/>
                <a:latin typeface="inpin heiti" charset="-122"/>
                <a:ea typeface="inpin heiti" charset="-122"/>
                <a:cs typeface="+mn-cs"/>
              </a:rPr>
              <a:t>月，互联互通</a:t>
            </a:r>
            <a:endParaRPr lang="en-US" altLang="zh-CN" sz="1200" b="0" i="0" kern="1200" dirty="0" smtClean="0">
              <a:solidFill>
                <a:schemeClr val="tx1"/>
              </a:solidFill>
              <a:effectLst/>
              <a:latin typeface="inpin heiti" charset="-122"/>
              <a:ea typeface="inpin heiti" charset="-122"/>
              <a:cs typeface="+mn-cs"/>
            </a:endParaRPr>
          </a:p>
          <a:p>
            <a:r>
              <a:rPr lang="en-US" altLang="zh-CN" sz="1200" b="0" i="0" kern="1200" dirty="0" smtClean="0">
                <a:solidFill>
                  <a:schemeClr val="tx1"/>
                </a:solidFill>
                <a:effectLst/>
                <a:latin typeface="inpin heiti" charset="-122"/>
                <a:ea typeface="inpin heiti" charset="-122"/>
                <a:cs typeface="+mn-cs"/>
              </a:rPr>
              <a:t>6</a:t>
            </a:r>
            <a:r>
              <a:rPr lang="zh-CN" altLang="en-US" sz="1200" b="0" i="0" kern="1200" dirty="0" smtClean="0">
                <a:solidFill>
                  <a:schemeClr val="tx1"/>
                </a:solidFill>
                <a:effectLst/>
                <a:latin typeface="inpin heiti" charset="-122"/>
                <a:ea typeface="inpin heiti" charset="-122"/>
                <a:cs typeface="+mn-cs"/>
              </a:rPr>
              <a:t>月，赴苏调研</a:t>
            </a:r>
            <a:endParaRPr lang="en-US" altLang="zh-CN" sz="1200" b="0" i="0" kern="1200" dirty="0" smtClean="0">
              <a:solidFill>
                <a:schemeClr val="tx1"/>
              </a:solidFill>
              <a:effectLst/>
              <a:latin typeface="inpin heiti" charset="-122"/>
              <a:ea typeface="inpin heiti" charset="-122"/>
              <a:cs typeface="+mn-cs"/>
            </a:endParaRPr>
          </a:p>
          <a:p>
            <a:r>
              <a:rPr lang="en-US" altLang="zh-CN" sz="1200" b="0" i="0" kern="1200" dirty="0" smtClean="0">
                <a:solidFill>
                  <a:schemeClr val="tx1"/>
                </a:solidFill>
                <a:effectLst/>
                <a:latin typeface="inpin heiti" charset="-122"/>
                <a:ea typeface="inpin heiti" charset="-122"/>
                <a:cs typeface="+mn-cs"/>
              </a:rPr>
              <a:t>6</a:t>
            </a:r>
            <a:r>
              <a:rPr lang="zh-CN" altLang="en-US" sz="1200" b="0" i="0" kern="1200" dirty="0" smtClean="0">
                <a:solidFill>
                  <a:schemeClr val="tx1"/>
                </a:solidFill>
                <a:effectLst/>
                <a:latin typeface="inpin heiti" charset="-122"/>
                <a:ea typeface="inpin heiti" charset="-122"/>
                <a:cs typeface="+mn-cs"/>
              </a:rPr>
              <a:t>月，与生产要素平台完成互链</a:t>
            </a:r>
            <a:endParaRPr lang="en-US" altLang="zh-CN" sz="1200" b="0" i="0" kern="1200" dirty="0" smtClean="0">
              <a:solidFill>
                <a:schemeClr val="tx1"/>
              </a:solidFill>
              <a:effectLst/>
              <a:latin typeface="inpin heiti" charset="-122"/>
              <a:ea typeface="inpin heiti" charset="-122"/>
              <a:cs typeface="+mn-cs"/>
            </a:endParaRPr>
          </a:p>
          <a:p>
            <a:r>
              <a:rPr lang="en-US" altLang="zh-CN" sz="1200" b="0" i="0" kern="1200" dirty="0" smtClean="0">
                <a:solidFill>
                  <a:schemeClr val="tx1"/>
                </a:solidFill>
                <a:effectLst/>
                <a:latin typeface="inpin heiti" charset="-122"/>
                <a:ea typeface="inpin heiti" charset="-122"/>
                <a:cs typeface="+mn-cs"/>
              </a:rPr>
              <a:t>7</a:t>
            </a:r>
            <a:r>
              <a:rPr lang="zh-CN" altLang="en-US" sz="1200" b="0" i="0" kern="1200" dirty="0" smtClean="0">
                <a:solidFill>
                  <a:schemeClr val="tx1"/>
                </a:solidFill>
                <a:effectLst/>
                <a:latin typeface="inpin heiti" charset="-122"/>
                <a:ea typeface="inpin heiti" charset="-122"/>
                <a:cs typeface="+mn-cs"/>
              </a:rPr>
              <a:t>月，第一款创新产品征信数据贷</a:t>
            </a:r>
            <a:endParaRPr lang="en-US" altLang="zh-CN" sz="1200" b="0" i="0" kern="1200" dirty="0" smtClean="0">
              <a:solidFill>
                <a:schemeClr val="tx1"/>
              </a:solidFill>
              <a:effectLst/>
              <a:latin typeface="inpin heiti" charset="-122"/>
              <a:ea typeface="inpin heiti" charset="-122"/>
              <a:cs typeface="+mn-cs"/>
            </a:endParaRPr>
          </a:p>
          <a:p>
            <a:r>
              <a:rPr lang="en-US" altLang="zh-CN" sz="1200" b="0" i="0" kern="1200" dirty="0" smtClean="0">
                <a:solidFill>
                  <a:schemeClr val="tx1"/>
                </a:solidFill>
                <a:effectLst/>
                <a:latin typeface="inpin heiti" charset="-122"/>
                <a:ea typeface="inpin heiti" charset="-122"/>
                <a:cs typeface="+mn-cs"/>
              </a:rPr>
              <a:t>9</a:t>
            </a:r>
            <a:r>
              <a:rPr lang="zh-CN" altLang="en-US" sz="1200" b="0" i="0" kern="1200" dirty="0" smtClean="0">
                <a:solidFill>
                  <a:schemeClr val="tx1"/>
                </a:solidFill>
                <a:effectLst/>
                <a:latin typeface="inpin heiti" charset="-122"/>
                <a:ea typeface="inpin heiti" charset="-122"/>
                <a:cs typeface="+mn-cs"/>
              </a:rPr>
              <a:t>月，东北科技大市场完成互链</a:t>
            </a:r>
            <a:endParaRPr lang="en-US" altLang="zh-CN" sz="1200" b="0" i="0" kern="1200" dirty="0" smtClean="0">
              <a:solidFill>
                <a:schemeClr val="tx1"/>
              </a:solidFill>
              <a:effectLst/>
              <a:latin typeface="inpin heiti" charset="-122"/>
              <a:ea typeface="inpin heiti" charset="-122"/>
              <a:cs typeface="+mn-cs"/>
            </a:endParaRPr>
          </a:p>
          <a:p>
            <a:r>
              <a:rPr lang="en-US" altLang="zh-CN" sz="1200" b="0" i="0" kern="1200" dirty="0" smtClean="0">
                <a:solidFill>
                  <a:schemeClr val="tx1"/>
                </a:solidFill>
                <a:effectLst/>
                <a:latin typeface="inpin heiti" charset="-122"/>
                <a:ea typeface="inpin heiti" charset="-122"/>
                <a:cs typeface="+mn-cs"/>
              </a:rPr>
              <a:t>10</a:t>
            </a:r>
            <a:r>
              <a:rPr lang="zh-CN" altLang="en-US" sz="1200" b="0" i="0" kern="1200" dirty="0" smtClean="0">
                <a:solidFill>
                  <a:schemeClr val="tx1"/>
                </a:solidFill>
                <a:effectLst/>
                <a:latin typeface="inpin heiti" charset="-122"/>
                <a:ea typeface="inpin heiti" charset="-122"/>
                <a:cs typeface="+mn-cs"/>
              </a:rPr>
              <a:t>月，信保基金征求意见</a:t>
            </a:r>
            <a:endParaRPr lang="en-US" altLang="zh-CN" sz="1200" b="0" i="0" kern="1200" dirty="0" smtClean="0">
              <a:solidFill>
                <a:schemeClr val="tx1"/>
              </a:solidFill>
              <a:effectLst/>
              <a:latin typeface="inpin heiti" charset="-122"/>
              <a:ea typeface="inpin heiti" charset="-122"/>
              <a:cs typeface="+mn-cs"/>
            </a:endParaRPr>
          </a:p>
          <a:p>
            <a:r>
              <a:rPr lang="en-US" altLang="zh-CN" sz="1200" b="0" i="0" kern="1200" dirty="0" smtClean="0">
                <a:solidFill>
                  <a:schemeClr val="tx1"/>
                </a:solidFill>
                <a:effectLst/>
                <a:latin typeface="inpin heiti" charset="-122"/>
                <a:ea typeface="inpin heiti" charset="-122"/>
                <a:cs typeface="+mn-cs"/>
              </a:rPr>
              <a:t>11</a:t>
            </a:r>
            <a:r>
              <a:rPr lang="zh-CN" altLang="en-US" sz="1200" b="0" i="0" kern="1200" dirty="0" smtClean="0">
                <a:solidFill>
                  <a:schemeClr val="tx1"/>
                </a:solidFill>
                <a:effectLst/>
                <a:latin typeface="inpin heiti" charset="-122"/>
                <a:ea typeface="inpin heiti" charset="-122"/>
                <a:cs typeface="+mn-cs"/>
              </a:rPr>
              <a:t>月，全面与是营商局、辽股交、营商促进会、企业转型升级促进中心洽谈合作，启动相关工作</a:t>
            </a:r>
            <a:endParaRPr lang="en-US" altLang="zh-CN" sz="1200" b="0" i="0" kern="1200" dirty="0" smtClean="0">
              <a:solidFill>
                <a:schemeClr val="tx1"/>
              </a:solidFill>
              <a:effectLst/>
              <a:latin typeface="inpin heiti" charset="-122"/>
              <a:ea typeface="inpin heiti" charset="-122"/>
              <a:cs typeface="+mn-cs"/>
            </a:endParaRPr>
          </a:p>
          <a:p>
            <a:r>
              <a:rPr lang="en-US" altLang="zh-CN" sz="1200" b="0" i="0" kern="1200" dirty="0" smtClean="0">
                <a:solidFill>
                  <a:schemeClr val="tx1"/>
                </a:solidFill>
                <a:effectLst/>
                <a:latin typeface="inpin heiti" charset="-122"/>
                <a:ea typeface="inpin heiti" charset="-122"/>
                <a:cs typeface="+mn-cs"/>
              </a:rPr>
              <a:t>12</a:t>
            </a:r>
            <a:r>
              <a:rPr lang="zh-CN" altLang="en-US" sz="1200" b="0" i="0" kern="1200" dirty="0" smtClean="0">
                <a:solidFill>
                  <a:schemeClr val="tx1"/>
                </a:solidFill>
                <a:effectLst/>
                <a:latin typeface="inpin heiti" charset="-122"/>
                <a:ea typeface="inpin heiti" charset="-122"/>
                <a:cs typeface="+mn-cs"/>
              </a:rPr>
              <a:t>月，信保基金发布</a:t>
            </a:r>
            <a:endParaRPr lang="en-US" altLang="zh-CN" sz="1200" b="0" i="0" kern="1200" dirty="0" smtClean="0">
              <a:solidFill>
                <a:schemeClr val="tx1"/>
              </a:solidFill>
              <a:effectLst/>
              <a:latin typeface="inpin heiti" charset="-122"/>
              <a:ea typeface="inpin heiti" charset="-122"/>
              <a:cs typeface="+mn-cs"/>
            </a:endParaRPr>
          </a:p>
          <a:p>
            <a:endParaRPr lang="en-US" altLang="zh-CN" sz="1200" b="0" i="0" kern="1200" dirty="0" smtClean="0">
              <a:solidFill>
                <a:schemeClr val="tx1"/>
              </a:solidFill>
              <a:effectLst/>
              <a:latin typeface="inpin heiti" charset="-122"/>
              <a:ea typeface="inpin heiti" charset="-122"/>
              <a:cs typeface="+mn-cs"/>
            </a:endParaRPr>
          </a:p>
        </p:txBody>
      </p:sp>
    </p:spTree>
    <p:extLst>
      <p:ext uri="{BB962C8B-B14F-4D97-AF65-F5344CB8AC3E}">
        <p14:creationId xmlns:p14="http://schemas.microsoft.com/office/powerpoint/2010/main" val="3073983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37366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724126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7540E52F-EC2B-48D1-9BED-50978C5A6BAD}" type="slidenum">
              <a:rPr lang="zh-CN" altLang="en-US" smtClean="0"/>
              <a:t>15</a:t>
            </a:fld>
            <a:endParaRPr lang="zh-CN" altLang="en-US" dirty="0"/>
          </a:p>
        </p:txBody>
      </p:sp>
    </p:spTree>
    <p:extLst>
      <p:ext uri="{BB962C8B-B14F-4D97-AF65-F5344CB8AC3E}">
        <p14:creationId xmlns:p14="http://schemas.microsoft.com/office/powerpoint/2010/main" val="4154261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7540E52F-EC2B-48D1-9BED-50978C5A6BAD}" type="slidenum">
              <a:rPr lang="zh-CN" altLang="en-US" smtClean="0"/>
              <a:t>16</a:t>
            </a:fld>
            <a:endParaRPr lang="zh-CN" altLang="en-US" dirty="0"/>
          </a:p>
        </p:txBody>
      </p:sp>
    </p:spTree>
    <p:extLst>
      <p:ext uri="{BB962C8B-B14F-4D97-AF65-F5344CB8AC3E}">
        <p14:creationId xmlns:p14="http://schemas.microsoft.com/office/powerpoint/2010/main" val="1726805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5544" y="81038"/>
            <a:ext cx="9388283" cy="635197"/>
          </a:xfrm>
          <a:prstGeom prst="rect">
            <a:avLst/>
          </a:prstGeom>
        </p:spPr>
        <p:txBody>
          <a:bodyPr>
            <a:normAutofit/>
          </a:bodyPr>
          <a:lstStyle>
            <a:lvl1pPr>
              <a:defRPr sz="2800">
                <a:latin typeface="微软雅黑" panose="020B0503020204020204" pitchFamily="34" charset="-122"/>
                <a:ea typeface="微软雅黑" panose="020B0503020204020204" pitchFamily="34" charset="-122"/>
              </a:defRPr>
            </a:lvl1pPr>
          </a:lstStyle>
          <a:p>
            <a:r>
              <a:rPr lang="zh-CN" altLang="en-US"/>
              <a:t>单击此处编辑母版标题样式</a:t>
            </a:r>
          </a:p>
        </p:txBody>
      </p:sp>
      <p:sp>
        <p:nvSpPr>
          <p:cNvPr id="3" name="内容占位符 2"/>
          <p:cNvSpPr>
            <a:spLocks noGrp="1"/>
          </p:cNvSpPr>
          <p:nvPr>
            <p:ph idx="1"/>
          </p:nvPr>
        </p:nvSpPr>
        <p:spPr>
          <a:xfrm>
            <a:off x="455543" y="1253331"/>
            <a:ext cx="11232873" cy="4351338"/>
          </a:xfrm>
        </p:spPr>
        <p:txBody>
          <a:bodyPr>
            <a:normAutofit/>
          </a:bodyPr>
          <a:lstStyle>
            <a:lvl1pPr>
              <a:defRPr sz="2400"/>
            </a:lvl1pPr>
            <a:lvl2pPr>
              <a:defRPr sz="2000"/>
            </a:lvl2pPr>
            <a:lvl3pPr>
              <a:defRPr sz="1800"/>
            </a:lvl3pPr>
            <a:lvl4pPr>
              <a:defRPr sz="1600"/>
            </a:lvl4pPr>
            <a:lvl5pPr>
              <a:defRPr sz="16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DC63BD3-42B5-4D5B-869B-B5BBC4FEEBE2}"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3599757-D0F1-46B0-B98F-7BA63D54FAB6}" type="slidenum">
              <a:rPr lang="zh-CN" altLang="en-US" smtClean="0"/>
              <a:t>‹#›</a:t>
            </a:fld>
            <a:endParaRPr lang="zh-CN" altLang="en-US"/>
          </a:p>
        </p:txBody>
      </p:sp>
      <p:sp>
        <p:nvSpPr>
          <p:cNvPr id="10" name="矩形 9"/>
          <p:cNvSpPr/>
          <p:nvPr userDrawn="1"/>
        </p:nvSpPr>
        <p:spPr>
          <a:xfrm>
            <a:off x="4970" y="240619"/>
            <a:ext cx="405847" cy="316036"/>
          </a:xfrm>
          <a:prstGeom prst="rect">
            <a:avLst/>
          </a:prstGeom>
          <a:solidFill>
            <a:srgbClr val="B83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标题 1">
            <a:extLst>
              <a:ext uri="{FF2B5EF4-FFF2-40B4-BE49-F238E27FC236}">
                <a16:creationId xmlns:a16="http://schemas.microsoft.com/office/drawing/2014/main" xmlns="" id="{065D60A5-4835-A74D-9D1F-DD596417BD16}"/>
              </a:ext>
            </a:extLst>
          </p:cNvPr>
          <p:cNvSpPr txBox="1">
            <a:spLocks/>
          </p:cNvSpPr>
          <p:nvPr userDrawn="1"/>
        </p:nvSpPr>
        <p:spPr>
          <a:xfrm>
            <a:off x="10125181" y="81038"/>
            <a:ext cx="1961311" cy="3292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0" i="0" kern="1200">
                <a:solidFill>
                  <a:schemeClr val="tx1"/>
                </a:solidFill>
                <a:latin typeface="微软雅黑" panose="020B0503020204020204" pitchFamily="34" charset="-122"/>
                <a:ea typeface="微软雅黑" panose="020B0503020204020204" pitchFamily="34" charset="-122"/>
                <a:cs typeface="+mj-cs"/>
              </a:defRPr>
            </a:lvl1pPr>
          </a:lstStyle>
          <a:p>
            <a:pPr algn="r"/>
            <a:r>
              <a:rPr lang="zh-CN" altLang="en-US" sz="1200" dirty="0">
                <a:solidFill>
                  <a:schemeClr val="tx1">
                    <a:lumMod val="75000"/>
                    <a:lumOff val="25000"/>
                  </a:schemeClr>
                </a:solidFill>
              </a:rPr>
              <a:t>沈阳市金融发展局 主办</a:t>
            </a:r>
            <a:endParaRPr lang="en-US" altLang="zh-CN" sz="1200" dirty="0">
              <a:solidFill>
                <a:schemeClr val="tx1">
                  <a:lumMod val="75000"/>
                  <a:lumOff val="25000"/>
                </a:schemeClr>
              </a:solidFill>
            </a:endParaRPr>
          </a:p>
        </p:txBody>
      </p:sp>
      <p:sp>
        <p:nvSpPr>
          <p:cNvPr id="12" name="标题 1">
            <a:extLst>
              <a:ext uri="{FF2B5EF4-FFF2-40B4-BE49-F238E27FC236}">
                <a16:creationId xmlns:a16="http://schemas.microsoft.com/office/drawing/2014/main" xmlns="" id="{A933997B-AD1D-F44B-9AAC-2B43D6CD76A7}"/>
              </a:ext>
            </a:extLst>
          </p:cNvPr>
          <p:cNvSpPr txBox="1">
            <a:spLocks/>
          </p:cNvSpPr>
          <p:nvPr userDrawn="1"/>
        </p:nvSpPr>
        <p:spPr>
          <a:xfrm>
            <a:off x="10804695" y="311373"/>
            <a:ext cx="1281797" cy="3172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0" i="0" kern="1200">
                <a:solidFill>
                  <a:schemeClr val="tx1"/>
                </a:solidFill>
                <a:latin typeface="微软雅黑" panose="020B0503020204020204" pitchFamily="34" charset="-122"/>
                <a:ea typeface="微软雅黑" panose="020B0503020204020204" pitchFamily="34" charset="-122"/>
                <a:cs typeface="+mj-cs"/>
              </a:defRPr>
            </a:lvl1pPr>
          </a:lstStyle>
          <a:p>
            <a:pPr algn="r"/>
            <a:r>
              <a:rPr lang="zh-CN" altLang="en-US" sz="1200" dirty="0">
                <a:solidFill>
                  <a:schemeClr val="tx1">
                    <a:lumMod val="75000"/>
                    <a:lumOff val="25000"/>
                  </a:schemeClr>
                </a:solidFill>
              </a:rPr>
              <a:t>振兴银行 承办</a:t>
            </a:r>
            <a:endParaRPr lang="en-US" altLang="zh-CN" sz="1200" dirty="0">
              <a:solidFill>
                <a:schemeClr val="tx1">
                  <a:lumMod val="75000"/>
                  <a:lumOff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045029" y="2362596"/>
            <a:ext cx="9797142" cy="1402557"/>
          </a:xfrm>
          <a:prstGeom prst="rect">
            <a:avLst/>
          </a:prstGeom>
        </p:spPr>
        <p:txBody>
          <a:bodyPr anchor="ctr" anchorCtr="0">
            <a:normAutofit/>
          </a:bodyPr>
          <a:lstStyle>
            <a:lvl1pPr algn="ctr">
              <a:defRPr sz="5400"/>
            </a:lvl1pPr>
          </a:lstStyle>
          <a:p>
            <a:r>
              <a:rPr lang="zh-CN" altLang="en-US"/>
              <a:t>单击此处编辑母版标题样式</a:t>
            </a:r>
          </a:p>
        </p:txBody>
      </p:sp>
      <p:sp>
        <p:nvSpPr>
          <p:cNvPr id="3" name="副标题 2"/>
          <p:cNvSpPr>
            <a:spLocks noGrp="1"/>
          </p:cNvSpPr>
          <p:nvPr>
            <p:ph type="subTitle" idx="1"/>
          </p:nvPr>
        </p:nvSpPr>
        <p:spPr>
          <a:xfrm>
            <a:off x="653143" y="5735637"/>
            <a:ext cx="3113314" cy="365125"/>
          </a:xfrm>
        </p:spPr>
        <p:txBody>
          <a:bodyPr anchor="ctr" anchorCtr="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DC63BD3-42B5-4D5B-869B-B5BBC4FEEBE2}" type="datetimeFigureOut">
              <a:rPr lang="zh-CN" altLang="en-US" smtClean="0"/>
              <a:t>2021/8/6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3599757-D0F1-46B0-B98F-7BA63D54FAB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7DC63BD3-42B5-4D5B-869B-B5BBC4FEEBE2}" type="datetimeFigureOut">
              <a:rPr lang="zh-CN" altLang="en-US" smtClean="0"/>
              <a:t>2021/8/6</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C3599757-D0F1-46B0-B98F-7BA63D54FAB6}"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sldLayoutIdLst>
    <p:sldLayoutId id="2147483650" r:id="rId1"/>
    <p:sldLayoutId id="2147483649" r:id="rId2"/>
  </p:sldLayoutIdLst>
  <mc:AlternateContent xmlns:mc="http://schemas.openxmlformats.org/markup-compatibility/2006" xmlns:p14="http://schemas.microsoft.com/office/powerpoint/2010/main">
    <mc:Choice Requires="p14">
      <p:transition p14:dur="0" advTm="4000"/>
    </mc:Choice>
    <mc:Fallback xmlns="">
      <p:transition advTm="4000"/>
    </mc:Fallback>
  </mc:AlternateConten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3" Type="http://schemas.openxmlformats.org/officeDocument/2006/relationships/image" Target="../media/image27.jpg"/><Relationship Id="rId18" Type="http://schemas.openxmlformats.org/officeDocument/2006/relationships/image" Target="../media/image32.png"/><Relationship Id="rId26" Type="http://schemas.openxmlformats.org/officeDocument/2006/relationships/image" Target="../media/image40.png"/><Relationship Id="rId39" Type="http://schemas.openxmlformats.org/officeDocument/2006/relationships/image" Target="../media/image51.png"/><Relationship Id="rId21" Type="http://schemas.openxmlformats.org/officeDocument/2006/relationships/image" Target="../media/image35.png"/><Relationship Id="rId34" Type="http://schemas.microsoft.com/office/2007/relationships/hdphoto" Target="../media/hdphoto5.wdp"/><Relationship Id="rId7" Type="http://schemas.openxmlformats.org/officeDocument/2006/relationships/image" Target="../media/image21.png"/><Relationship Id="rId12" Type="http://schemas.openxmlformats.org/officeDocument/2006/relationships/image" Target="../media/image26.jpg"/><Relationship Id="rId17" Type="http://schemas.openxmlformats.org/officeDocument/2006/relationships/image" Target="../media/image31.png"/><Relationship Id="rId25" Type="http://schemas.openxmlformats.org/officeDocument/2006/relationships/image" Target="../media/image39.png"/><Relationship Id="rId33" Type="http://schemas.openxmlformats.org/officeDocument/2006/relationships/image" Target="../media/image46.png"/><Relationship Id="rId38" Type="http://schemas.openxmlformats.org/officeDocument/2006/relationships/image" Target="../media/image50.png"/><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34.png"/><Relationship Id="rId29"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20.jpeg"/><Relationship Id="rId11" Type="http://schemas.openxmlformats.org/officeDocument/2006/relationships/image" Target="../media/image25.png"/><Relationship Id="rId24" Type="http://schemas.openxmlformats.org/officeDocument/2006/relationships/image" Target="../media/image38.jpeg"/><Relationship Id="rId32" Type="http://schemas.openxmlformats.org/officeDocument/2006/relationships/image" Target="../media/image45.png"/><Relationship Id="rId37" Type="http://schemas.openxmlformats.org/officeDocument/2006/relationships/image" Target="../media/image49.png"/><Relationship Id="rId5" Type="http://schemas.openxmlformats.org/officeDocument/2006/relationships/image" Target="../media/image19.jpeg"/><Relationship Id="rId15" Type="http://schemas.openxmlformats.org/officeDocument/2006/relationships/image" Target="../media/image29.png"/><Relationship Id="rId23" Type="http://schemas.openxmlformats.org/officeDocument/2006/relationships/image" Target="../media/image37.png"/><Relationship Id="rId28" Type="http://schemas.openxmlformats.org/officeDocument/2006/relationships/image" Target="../media/image42.jpg"/><Relationship Id="rId36" Type="http://schemas.openxmlformats.org/officeDocument/2006/relationships/image" Target="../media/image48.png"/><Relationship Id="rId10" Type="http://schemas.openxmlformats.org/officeDocument/2006/relationships/image" Target="../media/image24.png"/><Relationship Id="rId19" Type="http://schemas.openxmlformats.org/officeDocument/2006/relationships/image" Target="../media/image33.png"/><Relationship Id="rId31" Type="http://schemas.microsoft.com/office/2007/relationships/hdphoto" Target="../media/hdphoto4.wdp"/><Relationship Id="rId4" Type="http://schemas.openxmlformats.org/officeDocument/2006/relationships/image" Target="../media/image18.jpg"/><Relationship Id="rId9" Type="http://schemas.openxmlformats.org/officeDocument/2006/relationships/image" Target="../media/image23.png"/><Relationship Id="rId14" Type="http://schemas.openxmlformats.org/officeDocument/2006/relationships/image" Target="../media/image28.jpg"/><Relationship Id="rId22" Type="http://schemas.openxmlformats.org/officeDocument/2006/relationships/image" Target="../media/image36.png"/><Relationship Id="rId27" Type="http://schemas.openxmlformats.org/officeDocument/2006/relationships/image" Target="../media/image41.png"/><Relationship Id="rId30" Type="http://schemas.openxmlformats.org/officeDocument/2006/relationships/image" Target="../media/image44.png"/><Relationship Id="rId35" Type="http://schemas.openxmlformats.org/officeDocument/2006/relationships/image" Target="../media/image47.png"/><Relationship Id="rId8" Type="http://schemas.openxmlformats.org/officeDocument/2006/relationships/image" Target="../media/image22.png"/><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zjfw.jrb.shenyang.gov.cn/"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3.tiff"/></Relationships>
</file>

<file path=ppt/slides/_rels/slide17.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58.jp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sv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4.svg"/><Relationship Id="rId10"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xml"/><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7.png"/><Relationship Id="rId5" Type="http://schemas.microsoft.com/office/2007/relationships/hdphoto" Target="../media/hdphoto1.wdp"/><Relationship Id="rId10" Type="http://schemas.openxmlformats.org/officeDocument/2006/relationships/image" Target="../media/image9.jpeg"/><Relationship Id="rId4" Type="http://schemas.openxmlformats.org/officeDocument/2006/relationships/image" Target="../media/image6.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NULL"/><Relationship Id="rId4" Type="http://schemas.openxmlformats.org/officeDocument/2006/relationships/image" Target="../media/image12.png"/><Relationship Id="rId9" Type="http://schemas.openxmlformats.org/officeDocument/2006/relationships/image" Target="NUL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xmlns="" id="{93CECA44-C678-794C-B0E7-FF5808996D68}"/>
              </a:ext>
            </a:extLst>
          </p:cNvPr>
          <p:cNvSpPr/>
          <p:nvPr/>
        </p:nvSpPr>
        <p:spPr>
          <a:xfrm>
            <a:off x="0" y="2706845"/>
            <a:ext cx="7035952" cy="1444310"/>
          </a:xfrm>
          <a:prstGeom prst="rect">
            <a:avLst/>
          </a:prstGeom>
          <a:solidFill>
            <a:srgbClr val="B600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9" name="矩形 8">
            <a:extLst>
              <a:ext uri="{FF2B5EF4-FFF2-40B4-BE49-F238E27FC236}">
                <a16:creationId xmlns:a16="http://schemas.microsoft.com/office/drawing/2014/main" xmlns="" id="{18287871-79A6-214F-BFD6-AE8CC1058D4C}"/>
              </a:ext>
            </a:extLst>
          </p:cNvPr>
          <p:cNvSpPr/>
          <p:nvPr/>
        </p:nvSpPr>
        <p:spPr>
          <a:xfrm rot="5400000">
            <a:off x="6560297" y="3182500"/>
            <a:ext cx="1444311" cy="493005"/>
          </a:xfrm>
          <a:prstGeom prst="rect">
            <a:avLst/>
          </a:prstGeom>
          <a:solidFill>
            <a:srgbClr val="003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10" name="文本框 9">
            <a:extLst>
              <a:ext uri="{FF2B5EF4-FFF2-40B4-BE49-F238E27FC236}">
                <a16:creationId xmlns:a16="http://schemas.microsoft.com/office/drawing/2014/main" xmlns="" id="{2AEBDF84-4264-F144-8533-9057E4F06A0F}"/>
              </a:ext>
            </a:extLst>
          </p:cNvPr>
          <p:cNvSpPr txBox="1"/>
          <p:nvPr/>
        </p:nvSpPr>
        <p:spPr>
          <a:xfrm>
            <a:off x="600709" y="3075057"/>
            <a:ext cx="5863302" cy="707886"/>
          </a:xfrm>
          <a:prstGeom prst="rect">
            <a:avLst/>
          </a:prstGeom>
          <a:noFill/>
        </p:spPr>
        <p:txBody>
          <a:bodyPr wrap="square" rtlCol="0">
            <a:spAutoFit/>
          </a:bodyPr>
          <a:lstStyle/>
          <a:p>
            <a:pPr algn="ctr"/>
            <a:r>
              <a:rPr lang="zh-CN" altLang="en-US" sz="4000" b="1" dirty="0">
                <a:solidFill>
                  <a:schemeClr val="bg1"/>
                </a:solidFill>
                <a:latin typeface="微软雅黑" panose="020B0503020204020204" pitchFamily="34" charset="-122"/>
                <a:ea typeface="微软雅黑" panose="020B0503020204020204" pitchFamily="34" charset="-122"/>
              </a:rPr>
              <a:t>沈阳综合金融服务平台</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1" name="文本框 554">
            <a:extLst>
              <a:ext uri="{FF2B5EF4-FFF2-40B4-BE49-F238E27FC236}">
                <a16:creationId xmlns:a16="http://schemas.microsoft.com/office/drawing/2014/main" xmlns="" id="{2187F2A9-C61D-7D41-89E3-CEAFBCC5E843}"/>
              </a:ext>
            </a:extLst>
          </p:cNvPr>
          <p:cNvSpPr txBox="1"/>
          <p:nvPr/>
        </p:nvSpPr>
        <p:spPr>
          <a:xfrm>
            <a:off x="1300974" y="4228693"/>
            <a:ext cx="4462772" cy="307777"/>
          </a:xfrm>
          <a:prstGeom prst="rect">
            <a:avLst/>
          </a:prstGeom>
          <a:noFill/>
        </p:spPr>
        <p:txBody>
          <a:bodyPr wrap="square" rtlCol="0">
            <a:spAutoFit/>
          </a:bodyPr>
          <a:lstStyle/>
          <a:p>
            <a:pPr algn="ctr"/>
            <a:r>
              <a:rPr lang="en-US" altLang="zh-CN" sz="1400" b="1" smtClean="0">
                <a:solidFill>
                  <a:srgbClr val="0070C0"/>
                </a:solidFill>
                <a:latin typeface="微软雅黑" panose="020B0503020204020204" pitchFamily="34" charset="-122"/>
                <a:ea typeface="微软雅黑" panose="020B0503020204020204" pitchFamily="34" charset="-122"/>
              </a:rPr>
              <a:t>2021.8</a:t>
            </a:r>
            <a:r>
              <a:rPr lang="zh-CN" altLang="en-US" sz="1400" b="1" smtClean="0">
                <a:solidFill>
                  <a:srgbClr val="0070C0"/>
                </a:solidFill>
                <a:latin typeface="微软雅黑" panose="020B0503020204020204" pitchFamily="34" charset="-122"/>
                <a:ea typeface="微软雅黑" panose="020B0503020204020204" pitchFamily="34" charset="-122"/>
              </a:rPr>
              <a:t>月</a:t>
            </a:r>
            <a:r>
              <a:rPr lang="en-US" altLang="zh-CN" sz="1400" b="1" dirty="0">
                <a:solidFill>
                  <a:srgbClr val="0070C0"/>
                </a:solidFill>
                <a:latin typeface="微软雅黑" panose="020B0503020204020204" pitchFamily="34" charset="-122"/>
                <a:ea typeface="微软雅黑" panose="020B0503020204020204" pitchFamily="34" charset="-122"/>
              </a:rPr>
              <a:t>·</a:t>
            </a:r>
            <a:r>
              <a:rPr lang="zh-CN" altLang="en-US" sz="1400" b="1" dirty="0">
                <a:solidFill>
                  <a:srgbClr val="0070C0"/>
                </a:solidFill>
                <a:latin typeface="微软雅黑" panose="020B0503020204020204" pitchFamily="34" charset="-122"/>
                <a:ea typeface="微软雅黑" panose="020B0503020204020204" pitchFamily="34" charset="-122"/>
              </a:rPr>
              <a:t>沈阳</a:t>
            </a:r>
          </a:p>
        </p:txBody>
      </p:sp>
      <p:cxnSp>
        <p:nvCxnSpPr>
          <p:cNvPr id="12" name="直接连接符 10">
            <a:extLst>
              <a:ext uri="{FF2B5EF4-FFF2-40B4-BE49-F238E27FC236}">
                <a16:creationId xmlns:a16="http://schemas.microsoft.com/office/drawing/2014/main" xmlns="" id="{F0D0A385-04C6-3E4C-9F4A-4200903B95F5}"/>
              </a:ext>
            </a:extLst>
          </p:cNvPr>
          <p:cNvCxnSpPr/>
          <p:nvPr/>
        </p:nvCxnSpPr>
        <p:spPr>
          <a:xfrm>
            <a:off x="0" y="4368384"/>
            <a:ext cx="2708394" cy="0"/>
          </a:xfrm>
          <a:prstGeom prst="line">
            <a:avLst/>
          </a:prstGeom>
          <a:ln>
            <a:gradFill>
              <a:gsLst>
                <a:gs pos="64000">
                  <a:srgbClr val="B60005"/>
                </a:gs>
                <a:gs pos="15000">
                  <a:srgbClr val="003B82"/>
                </a:gs>
              </a:gsLst>
              <a:lin ang="10800000" scaled="0"/>
            </a:gradFill>
          </a:ln>
        </p:spPr>
        <p:style>
          <a:lnRef idx="3">
            <a:schemeClr val="accent2"/>
          </a:lnRef>
          <a:fillRef idx="0">
            <a:schemeClr val="accent2"/>
          </a:fillRef>
          <a:effectRef idx="2">
            <a:schemeClr val="accent2"/>
          </a:effectRef>
          <a:fontRef idx="minor">
            <a:schemeClr val="tx1"/>
          </a:fontRef>
        </p:style>
      </p:cxnSp>
      <p:cxnSp>
        <p:nvCxnSpPr>
          <p:cNvPr id="13" name="直接连接符 11">
            <a:extLst>
              <a:ext uri="{FF2B5EF4-FFF2-40B4-BE49-F238E27FC236}">
                <a16:creationId xmlns:a16="http://schemas.microsoft.com/office/drawing/2014/main" xmlns="" id="{1EEB1067-86C6-414B-A6DE-1E6286C0E8AD}"/>
              </a:ext>
            </a:extLst>
          </p:cNvPr>
          <p:cNvCxnSpPr/>
          <p:nvPr/>
        </p:nvCxnSpPr>
        <p:spPr>
          <a:xfrm>
            <a:off x="4356325" y="4368384"/>
            <a:ext cx="3057432" cy="0"/>
          </a:xfrm>
          <a:prstGeom prst="line">
            <a:avLst/>
          </a:prstGeom>
          <a:ln>
            <a:gradFill>
              <a:gsLst>
                <a:gs pos="64000">
                  <a:srgbClr val="B60005"/>
                </a:gs>
                <a:gs pos="15000">
                  <a:srgbClr val="003B82"/>
                </a:gs>
              </a:gsLst>
              <a:lin ang="10800000" scaled="0"/>
            </a:gradFill>
          </a:ln>
        </p:spPr>
        <p:style>
          <a:lnRef idx="3">
            <a:schemeClr val="accent2"/>
          </a:lnRef>
          <a:fillRef idx="0">
            <a:schemeClr val="accent2"/>
          </a:fillRef>
          <a:effectRef idx="2">
            <a:schemeClr val="accent2"/>
          </a:effectRef>
          <a:fontRef idx="minor">
            <a:schemeClr val="tx1"/>
          </a:fontRef>
        </p:style>
      </p:cxnSp>
      <p:sp>
        <p:nvSpPr>
          <p:cNvPr id="2" name="文本框 1">
            <a:extLst>
              <a:ext uri="{FF2B5EF4-FFF2-40B4-BE49-F238E27FC236}">
                <a16:creationId xmlns:a16="http://schemas.microsoft.com/office/drawing/2014/main" xmlns="" id="{BF4BA669-52A9-B540-9874-0F2FF437069B}"/>
              </a:ext>
            </a:extLst>
          </p:cNvPr>
          <p:cNvSpPr txBox="1"/>
          <p:nvPr/>
        </p:nvSpPr>
        <p:spPr>
          <a:xfrm>
            <a:off x="119802" y="167738"/>
            <a:ext cx="4429496" cy="400110"/>
          </a:xfrm>
          <a:prstGeom prst="rect">
            <a:avLst/>
          </a:prstGeom>
          <a:noFill/>
        </p:spPr>
        <p:txBody>
          <a:bodyPr wrap="square" rtlCol="0">
            <a:spAutoFit/>
          </a:bodyPr>
          <a:lstStyle/>
          <a:p>
            <a:r>
              <a:rPr kumimoji="1" lang="zh-CN" altLang="en-US" sz="2000" dirty="0">
                <a:solidFill>
                  <a:schemeClr val="tx1">
                    <a:lumMod val="50000"/>
                    <a:lumOff val="50000"/>
                  </a:schemeClr>
                </a:solidFill>
                <a:latin typeface="FangSong" panose="02010609060101010101" pitchFamily="49" charset="-122"/>
                <a:ea typeface="FangSong" panose="02010609060101010101" pitchFamily="49" charset="-122"/>
              </a:rPr>
              <a:t>沈阳市金融发展局</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22" presetClass="entr" presetSubtype="2"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right)">
                                      <p:cBhvr>
                                        <p:cTn id="20" dur="500"/>
                                        <p:tgtEl>
                                          <p:spTgt spid="12"/>
                                        </p:tgtEl>
                                      </p:cBhvr>
                                    </p:animEffect>
                                  </p:childTnLst>
                                </p:cTn>
                              </p:par>
                              <p:par>
                                <p:cTn id="21" presetID="22" presetClass="entr" presetSubtype="8"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descr="城市, 阴, 建筑物, 天际线, 摩天大楼, 京华酒店, 高楼林立, 亚洲">
            <a:extLst>
              <a:ext uri="{FF2B5EF4-FFF2-40B4-BE49-F238E27FC236}">
                <a16:creationId xmlns:a16="http://schemas.microsoft.com/office/drawing/2014/main" xmlns="" id="{E073C74F-80CA-794E-BF7D-ED5DF43DEC69}"/>
              </a:ext>
            </a:extLst>
          </p:cNvPr>
          <p:cNvPicPr>
            <a:picLocks noChangeAspect="1" noChangeArrowheads="1"/>
          </p:cNvPicPr>
          <p:nvPr/>
        </p:nvPicPr>
        <p:blipFill rotWithShape="1">
          <a:blip r:embed="rId2">
            <a:extLst>
              <a:ext uri="{BEBA8EAE-BF5A-486C-A8C5-ECC9F3942E4B}">
                <a14:imgProps xmlns:a14="http://schemas.microsoft.com/office/drawing/2010/main">
                  <a14:imgLayer>
                    <a14:imgEffect>
                      <a14:brightnessContrast bright="-35000" contrast="-67000"/>
                    </a14:imgEffect>
                  </a14:imgLayer>
                </a14:imgProps>
              </a:ext>
              <a:ext uri="{28A0092B-C50C-407E-A947-70E740481C1C}">
                <a14:useLocalDpi xmlns:a14="http://schemas.microsoft.com/office/drawing/2010/main"/>
              </a:ext>
            </a:extLst>
          </a:blip>
          <a:srcRect l="5482" t="28036" r="4412" b="24456"/>
          <a:stretch/>
        </p:blipFill>
        <p:spPr bwMode="auto">
          <a:xfrm>
            <a:off x="668538" y="794063"/>
            <a:ext cx="11026157" cy="3269957"/>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1">
            <a:extLst>
              <a:ext uri="{FF2B5EF4-FFF2-40B4-BE49-F238E27FC236}">
                <a16:creationId xmlns:a16="http://schemas.microsoft.com/office/drawing/2014/main" xmlns="" id="{2BCBDD40-70C7-4BAA-8E3E-6FE771BD6E4F}"/>
              </a:ext>
            </a:extLst>
          </p:cNvPr>
          <p:cNvSpPr>
            <a:spLocks noChangeArrowheads="1"/>
          </p:cNvSpPr>
          <p:nvPr/>
        </p:nvSpPr>
        <p:spPr bwMode="auto">
          <a:xfrm>
            <a:off x="4083335" y="46166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zh-CN" altLang="zh-CN">
              <a:solidFill>
                <a:prstClr val="black"/>
              </a:solidFill>
              <a:latin typeface="黑体" panose="02010609060101010101" pitchFamily="49" charset="-122"/>
              <a:ea typeface="黑体" panose="02010609060101010101" pitchFamily="49" charset="-122"/>
            </a:endParaRPr>
          </a:p>
        </p:txBody>
      </p:sp>
      <p:sp>
        <p:nvSpPr>
          <p:cNvPr id="25" name="TextBox 8"/>
          <p:cNvSpPr txBox="1"/>
          <p:nvPr/>
        </p:nvSpPr>
        <p:spPr>
          <a:xfrm>
            <a:off x="588679" y="215449"/>
            <a:ext cx="4848559" cy="332399"/>
          </a:xfrm>
          <a:prstGeom prst="rect">
            <a:avLst/>
          </a:prstGeom>
          <a:noFill/>
        </p:spPr>
        <p:txBody>
          <a:bodyPr wrap="square" lIns="0" tIns="0" rIns="0" bIns="0" rtlCol="0" anchor="ctr">
            <a:spAutoFit/>
          </a:bodyPr>
          <a:lstStyle>
            <a:defPPr>
              <a:defRPr lang="zh-CN"/>
            </a:defPPr>
            <a:lvl1pPr>
              <a:lnSpc>
                <a:spcPct val="90000"/>
              </a:lnSpc>
              <a:spcBef>
                <a:spcPct val="0"/>
              </a:spcBef>
              <a:defRPr sz="2400">
                <a:latin typeface="微软雅黑" panose="020B0503020204020204" pitchFamily="34" charset="-122"/>
                <a:ea typeface="微软雅黑" panose="020B0503020204020204" pitchFamily="34" charset="-122"/>
                <a:cs typeface="+mj-cs"/>
              </a:defRPr>
            </a:lvl1pPr>
          </a:lstStyle>
          <a:p>
            <a:r>
              <a:rPr lang="zh-CN" altLang="en-US" dirty="0">
                <a:sym typeface="Arial" panose="020B0604020202020204" pitchFamily="34" charset="0"/>
              </a:rPr>
              <a:t>配套政策</a:t>
            </a:r>
          </a:p>
        </p:txBody>
      </p:sp>
      <p:sp>
        <p:nvSpPr>
          <p:cNvPr id="67" name="矩形 66">
            <a:extLst>
              <a:ext uri="{FF2B5EF4-FFF2-40B4-BE49-F238E27FC236}">
                <a16:creationId xmlns:a16="http://schemas.microsoft.com/office/drawing/2014/main" xmlns="" id="{AE736690-2FFB-8542-B537-D65051AAEFB5}"/>
              </a:ext>
            </a:extLst>
          </p:cNvPr>
          <p:cNvSpPr/>
          <p:nvPr/>
        </p:nvSpPr>
        <p:spPr>
          <a:xfrm>
            <a:off x="1401245" y="1748927"/>
            <a:ext cx="10608710" cy="769441"/>
          </a:xfrm>
          <a:prstGeom prst="rect">
            <a:avLst/>
          </a:prstGeom>
        </p:spPr>
        <p:txBody>
          <a:bodyPr wrap="square">
            <a:spAutoFit/>
          </a:bodyPr>
          <a:lstStyle/>
          <a:p>
            <a:pPr lvl="0" fontAlgn="base">
              <a:spcBef>
                <a:spcPct val="0"/>
              </a:spcBef>
              <a:spcAft>
                <a:spcPct val="0"/>
              </a:spcAft>
            </a:pPr>
            <a:r>
              <a:rPr lang="zh-CN" altLang="en-US" sz="4400" dirty="0">
                <a:solidFill>
                  <a:schemeClr val="bg1"/>
                </a:solidFill>
                <a:latin typeface="STKaiti" panose="02010600040101010101" pitchFamily="2" charset="-122"/>
                <a:ea typeface="STKaiti" panose="02010600040101010101" pitchFamily="2" charset="-122"/>
              </a:rPr>
              <a:t>中小微企业优惠政策</a:t>
            </a:r>
            <a:r>
              <a:rPr lang="zh-CN" altLang="en-US" sz="2800" dirty="0">
                <a:solidFill>
                  <a:schemeClr val="bg1"/>
                </a:solidFill>
                <a:latin typeface="STKaiti" panose="02010600040101010101" pitchFamily="2" charset="-122"/>
                <a:ea typeface="STKaiti" panose="02010600040101010101" pitchFamily="2" charset="-122"/>
                <a:sym typeface="+mn-ea"/>
              </a:rPr>
              <a:t> 扶持中小微型企业健康发展</a:t>
            </a:r>
            <a:endParaRPr lang="en-US" altLang="zh-CN" sz="2800" dirty="0">
              <a:solidFill>
                <a:schemeClr val="bg1"/>
              </a:solidFill>
              <a:latin typeface="STKaiti" panose="02010600040101010101" pitchFamily="2" charset="-122"/>
              <a:ea typeface="STKaiti" panose="02010600040101010101" pitchFamily="2" charset="-122"/>
            </a:endParaRPr>
          </a:p>
        </p:txBody>
      </p:sp>
      <p:sp>
        <p:nvSpPr>
          <p:cNvPr id="70" name="矩形 69">
            <a:extLst>
              <a:ext uri="{FF2B5EF4-FFF2-40B4-BE49-F238E27FC236}">
                <a16:creationId xmlns:a16="http://schemas.microsoft.com/office/drawing/2014/main" xmlns="" id="{6866B220-EDFB-9746-AEA2-1A10A54DFEB5}"/>
              </a:ext>
            </a:extLst>
          </p:cNvPr>
          <p:cNvSpPr/>
          <p:nvPr/>
        </p:nvSpPr>
        <p:spPr>
          <a:xfrm>
            <a:off x="2342499" y="2716541"/>
            <a:ext cx="10608710" cy="400110"/>
          </a:xfrm>
          <a:prstGeom prst="rect">
            <a:avLst/>
          </a:prstGeom>
        </p:spPr>
        <p:txBody>
          <a:bodyPr wrap="square">
            <a:spAutoFit/>
          </a:bodyPr>
          <a:lstStyle/>
          <a:p>
            <a:pPr lvl="0" fontAlgn="base">
              <a:spcBef>
                <a:spcPct val="0"/>
              </a:spcBef>
              <a:spcAft>
                <a:spcPct val="0"/>
              </a:spcAft>
            </a:pPr>
            <a:r>
              <a:rPr lang="zh-CN" altLang="en-US" sz="2000" dirty="0">
                <a:solidFill>
                  <a:schemeClr val="bg1">
                    <a:lumMod val="85000"/>
                  </a:schemeClr>
                </a:solidFill>
                <a:latin typeface="Microsoft YaHei" panose="020B0503020204020204" pitchFamily="34" charset="-122"/>
                <a:ea typeface="Microsoft YaHei" panose="020B0503020204020204" pitchFamily="34" charset="-122"/>
              </a:rPr>
              <a:t>沈阳市政府高度重视中小微型企业的发展，将出台一系列扶持政策</a:t>
            </a:r>
            <a:endParaRPr lang="en-US" altLang="zh-CN" sz="1400" dirty="0">
              <a:solidFill>
                <a:schemeClr val="bg1">
                  <a:lumMod val="85000"/>
                </a:schemeClr>
              </a:solidFill>
              <a:latin typeface="Microsoft YaHei" panose="020B0503020204020204" pitchFamily="34" charset="-122"/>
              <a:ea typeface="Microsoft YaHei" panose="020B0503020204020204" pitchFamily="34" charset="-122"/>
              <a:cs typeface="等线"/>
            </a:endParaRPr>
          </a:p>
        </p:txBody>
      </p:sp>
      <p:grpSp>
        <p:nvGrpSpPr>
          <p:cNvPr id="71" name="组合 70">
            <a:extLst>
              <a:ext uri="{FF2B5EF4-FFF2-40B4-BE49-F238E27FC236}">
                <a16:creationId xmlns:a16="http://schemas.microsoft.com/office/drawing/2014/main" xmlns="" id="{E281220D-36B9-1342-A0A8-4D0E502BB89E}"/>
              </a:ext>
            </a:extLst>
          </p:cNvPr>
          <p:cNvGrpSpPr/>
          <p:nvPr/>
        </p:nvGrpSpPr>
        <p:grpSpPr>
          <a:xfrm>
            <a:off x="604369" y="4551423"/>
            <a:ext cx="11026157" cy="2018778"/>
            <a:chOff x="1041556" y="4506497"/>
            <a:chExt cx="10122098" cy="2018778"/>
          </a:xfrm>
        </p:grpSpPr>
        <p:cxnSp>
          <p:nvCxnSpPr>
            <p:cNvPr id="72" name="直接连接符 58">
              <a:extLst>
                <a:ext uri="{FF2B5EF4-FFF2-40B4-BE49-F238E27FC236}">
                  <a16:creationId xmlns:a16="http://schemas.microsoft.com/office/drawing/2014/main" xmlns="" id="{C5AFD884-A4CC-A04C-898F-31C16DDDF445}"/>
                </a:ext>
              </a:extLst>
            </p:cNvPr>
            <p:cNvCxnSpPr>
              <a:cxnSpLocks/>
            </p:cNvCxnSpPr>
            <p:nvPr/>
          </p:nvCxnSpPr>
          <p:spPr>
            <a:xfrm>
              <a:off x="1133119" y="4506497"/>
              <a:ext cx="3247943" cy="0"/>
            </a:xfrm>
            <a:prstGeom prst="line">
              <a:avLst/>
            </a:prstGeom>
            <a:ln w="38100">
              <a:solidFill>
                <a:srgbClr val="818588"/>
              </a:solidFill>
            </a:ln>
          </p:spPr>
          <p:style>
            <a:lnRef idx="1">
              <a:schemeClr val="accent1"/>
            </a:lnRef>
            <a:fillRef idx="0">
              <a:schemeClr val="accent1"/>
            </a:fillRef>
            <a:effectRef idx="0">
              <a:schemeClr val="accent1"/>
            </a:effectRef>
            <a:fontRef idx="minor">
              <a:schemeClr val="tx1"/>
            </a:fontRef>
          </p:style>
        </p:cxnSp>
        <p:grpSp>
          <p:nvGrpSpPr>
            <p:cNvPr id="73" name="组合 72">
              <a:extLst>
                <a:ext uri="{FF2B5EF4-FFF2-40B4-BE49-F238E27FC236}">
                  <a16:creationId xmlns:a16="http://schemas.microsoft.com/office/drawing/2014/main" xmlns="" id="{01EE431E-79B2-804B-BB27-FD36293332DB}"/>
                </a:ext>
              </a:extLst>
            </p:cNvPr>
            <p:cNvGrpSpPr/>
            <p:nvPr/>
          </p:nvGrpSpPr>
          <p:grpSpPr>
            <a:xfrm>
              <a:off x="1041556" y="4544373"/>
              <a:ext cx="10122098" cy="1980902"/>
              <a:chOff x="5864534" y="1477880"/>
              <a:chExt cx="9533071" cy="1980902"/>
            </a:xfrm>
          </p:grpSpPr>
          <p:sp>
            <p:nvSpPr>
              <p:cNvPr id="74" name="文本框 73">
                <a:extLst>
                  <a:ext uri="{FF2B5EF4-FFF2-40B4-BE49-F238E27FC236}">
                    <a16:creationId xmlns:a16="http://schemas.microsoft.com/office/drawing/2014/main" xmlns="" id="{E73F7868-2766-DC4F-9BBF-34D776958212}"/>
                  </a:ext>
                </a:extLst>
              </p:cNvPr>
              <p:cNvSpPr txBox="1"/>
              <p:nvPr/>
            </p:nvSpPr>
            <p:spPr>
              <a:xfrm>
                <a:off x="5879642" y="1889122"/>
                <a:ext cx="9517963" cy="1569660"/>
              </a:xfrm>
              <a:prstGeom prst="rect">
                <a:avLst/>
              </a:prstGeom>
              <a:noFill/>
            </p:spPr>
            <p:txBody>
              <a:bodyPr wrap="square" rtlCol="0">
                <a:spAutoFit/>
              </a:bodyPr>
              <a:lstStyle/>
              <a:p>
                <a:pPr lvl="0" fontAlgn="base">
                  <a:lnSpc>
                    <a:spcPct val="150000"/>
                  </a:lnSpc>
                  <a:spcBef>
                    <a:spcPct val="0"/>
                  </a:spcBef>
                  <a:spcAft>
                    <a:spcPct val="0"/>
                  </a:spcAft>
                </a:pP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是由沈阳市财政预算安排，依托沈阳综合金融服务平台进行信息化管理，对符合政府产业政策支持方向的中小微企业银行贷款提供增信支持的政府专项基金。基金项下对单个企业的贷款额度最高不超过人民币</a:t>
                </a:r>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1000</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万元，贷款期限不低于</a:t>
                </a:r>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6</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个月，最长不超过两年。信保基金总规模</a:t>
                </a:r>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5</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亿元，首期规模</a:t>
                </a:r>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2000</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万。目前，管理试行</a:t>
                </a:r>
                <a:r>
                  <a:rPr lang="zh-CN" altLang="en-US" sz="1600" dirty="0" smtClean="0">
                    <a:solidFill>
                      <a:schemeClr val="tx1">
                        <a:lumMod val="65000"/>
                        <a:lumOff val="35000"/>
                      </a:schemeClr>
                    </a:solidFill>
                    <a:latin typeface="微软雅黑" panose="020B0503020204020204" pitchFamily="34" charset="-122"/>
                    <a:ea typeface="微软雅黑" panose="020B0503020204020204" pitchFamily="34" charset="-122"/>
                  </a:rPr>
                  <a:t>办法</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已</a:t>
                </a:r>
                <a:r>
                  <a:rPr lang="zh-CN" altLang="en-US" sz="1600" dirty="0" smtClean="0">
                    <a:solidFill>
                      <a:schemeClr val="tx1">
                        <a:lumMod val="65000"/>
                        <a:lumOff val="35000"/>
                      </a:schemeClr>
                    </a:solidFill>
                    <a:latin typeface="微软雅黑" panose="020B0503020204020204" pitchFamily="34" charset="-122"/>
                    <a:ea typeface="微软雅黑" panose="020B0503020204020204" pitchFamily="34" charset="-122"/>
                  </a:rPr>
                  <a:t>出台。</a:t>
                </a:r>
                <a:endParaRPr lang="en-US" altLang="zh-CN" sz="16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lvl="0" fontAlgn="base">
                  <a:lnSpc>
                    <a:spcPct val="150000"/>
                  </a:lnSpc>
                  <a:spcBef>
                    <a:spcPct val="0"/>
                  </a:spcBef>
                  <a:spcAft>
                    <a:spcPct val="0"/>
                  </a:spcAft>
                </a:pPr>
                <a:r>
                  <a:rPr lang="zh-CN" altLang="en-US" sz="1600" b="1" dirty="0" smtClean="0">
                    <a:solidFill>
                      <a:srgbClr val="C00000"/>
                    </a:solidFill>
                    <a:latin typeface="微软雅黑" panose="020B0503020204020204" pitchFamily="34" charset="-122"/>
                    <a:ea typeface="微软雅黑" panose="020B0503020204020204" pitchFamily="34" charset="-122"/>
                  </a:rPr>
                  <a:t>企业</a:t>
                </a:r>
                <a:r>
                  <a:rPr lang="zh-CN" altLang="en-US" sz="1600" b="1" dirty="0">
                    <a:solidFill>
                      <a:srgbClr val="C00000"/>
                    </a:solidFill>
                    <a:latin typeface="微软雅黑" panose="020B0503020204020204" pitchFamily="34" charset="-122"/>
                    <a:ea typeface="微软雅黑" panose="020B0503020204020204" pitchFamily="34" charset="-122"/>
                  </a:rPr>
                  <a:t>在综合金融服务平台完成注册、发布需求，享受信保贷政策红利。</a:t>
                </a:r>
                <a:endParaRPr lang="en-US" altLang="zh-CN" sz="1600" b="1" dirty="0">
                  <a:solidFill>
                    <a:srgbClr val="C00000"/>
                  </a:solidFill>
                  <a:latin typeface="微软雅黑" panose="020B0503020204020204" pitchFamily="34" charset="-122"/>
                  <a:ea typeface="微软雅黑" panose="020B0503020204020204" pitchFamily="34" charset="-122"/>
                </a:endParaRPr>
              </a:p>
            </p:txBody>
          </p:sp>
          <p:sp>
            <p:nvSpPr>
              <p:cNvPr id="75" name="文本框 74">
                <a:extLst>
                  <a:ext uri="{FF2B5EF4-FFF2-40B4-BE49-F238E27FC236}">
                    <a16:creationId xmlns:a16="http://schemas.microsoft.com/office/drawing/2014/main" xmlns="" id="{AB16D9D3-D2BD-E745-9682-9F4B34C9BDE9}"/>
                  </a:ext>
                </a:extLst>
              </p:cNvPr>
              <p:cNvSpPr txBox="1"/>
              <p:nvPr/>
            </p:nvSpPr>
            <p:spPr>
              <a:xfrm>
                <a:off x="5864534" y="1477880"/>
                <a:ext cx="3612019" cy="461665"/>
              </a:xfrm>
              <a:prstGeom prst="rect">
                <a:avLst/>
              </a:prstGeom>
              <a:noFill/>
            </p:spPr>
            <p:txBody>
              <a:bodyPr wrap="square" rtlCol="0">
                <a:spAutoFit/>
              </a:bodyPr>
              <a:lstStyle/>
              <a:p>
                <a:r>
                  <a:rPr lang="zh-CN" altLang="en-US" sz="2400" b="1" dirty="0">
                    <a:solidFill>
                      <a:srgbClr val="0059AF"/>
                    </a:solidFill>
                    <a:latin typeface="Microsoft YaHei" panose="020B0503020204020204" pitchFamily="34" charset="-122"/>
                    <a:ea typeface="Microsoft YaHei" panose="020B0503020204020204" pitchFamily="34" charset="-122"/>
                  </a:rPr>
                  <a:t>信保贷政策</a:t>
                </a:r>
              </a:p>
            </p:txBody>
          </p:sp>
        </p:grpSp>
      </p:grpSp>
      <p:sp>
        <p:nvSpPr>
          <p:cNvPr id="76" name="等腰三角形 3">
            <a:extLst>
              <a:ext uri="{FF2B5EF4-FFF2-40B4-BE49-F238E27FC236}">
                <a16:creationId xmlns:a16="http://schemas.microsoft.com/office/drawing/2014/main" xmlns="" id="{46EC3D11-A72F-8244-BC63-2A8586F44242}"/>
              </a:ext>
            </a:extLst>
          </p:cNvPr>
          <p:cNvSpPr/>
          <p:nvPr/>
        </p:nvSpPr>
        <p:spPr>
          <a:xfrm rot="10800000">
            <a:off x="740113" y="4199854"/>
            <a:ext cx="287758" cy="227728"/>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57169000"/>
      </p:ext>
    </p:extLst>
  </p:cSld>
  <p:clrMapOvr>
    <a:masterClrMapping/>
  </p:clrMapOvr>
  <mc:AlternateContent xmlns:mc="http://schemas.openxmlformats.org/markup-compatibility/2006" xmlns:p14="http://schemas.microsoft.com/office/powerpoint/2010/main">
    <mc:Choice Requires="p14">
      <p:transition p14:dur="0"/>
    </mc:Choice>
    <mc:Fallback xmlns="">
      <p:transition advTm="4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8"/>
          <p:cNvSpPr txBox="1"/>
          <p:nvPr/>
        </p:nvSpPr>
        <p:spPr>
          <a:xfrm>
            <a:off x="648640" y="245431"/>
            <a:ext cx="6260159" cy="332399"/>
          </a:xfrm>
          <a:prstGeom prst="rect">
            <a:avLst/>
          </a:prstGeom>
          <a:noFill/>
        </p:spPr>
        <p:txBody>
          <a:bodyPr wrap="square" lIns="0" tIns="0" rIns="0" bIns="0" rtlCol="0" anchor="ctr">
            <a:spAutoFit/>
          </a:bodyPr>
          <a:lstStyle/>
          <a:p>
            <a:pPr>
              <a:lnSpc>
                <a:spcPct val="90000"/>
              </a:lnSpc>
              <a:spcBef>
                <a:spcPct val="0"/>
              </a:spcBef>
            </a:pPr>
            <a:r>
              <a:rPr lang="zh-CN" altLang="en-US" sz="2400" dirty="0" smtClean="0">
                <a:latin typeface="微软雅黑" panose="020B0503020204020204" pitchFamily="34" charset="-122"/>
                <a:ea typeface="微软雅黑" panose="020B0503020204020204" pitchFamily="34" charset="-122"/>
                <a:cs typeface="+mj-cs"/>
                <a:sym typeface="Arial" panose="020B0604020202020204" pitchFamily="34" charset="0"/>
              </a:rPr>
              <a:t>市</a:t>
            </a:r>
            <a:r>
              <a:rPr lang="zh-CN" altLang="en-US" sz="2400" dirty="0">
                <a:latin typeface="微软雅黑" panose="020B0503020204020204" pitchFamily="34" charset="-122"/>
                <a:ea typeface="微软雅黑" panose="020B0503020204020204" pitchFamily="34" charset="-122"/>
                <a:cs typeface="+mj-cs"/>
                <a:sym typeface="Arial" panose="020B0604020202020204" pitchFamily="34" charset="0"/>
              </a:rPr>
              <a:t>金融局更多政策即将逐步登陆</a:t>
            </a:r>
            <a:r>
              <a:rPr lang="zh-CN" altLang="en-US" sz="2400" dirty="0" smtClean="0">
                <a:latin typeface="微软雅黑" panose="020B0503020204020204" pitchFamily="34" charset="-122"/>
                <a:ea typeface="微软雅黑" panose="020B0503020204020204" pitchFamily="34" charset="-122"/>
                <a:cs typeface="+mj-cs"/>
                <a:sym typeface="Arial" panose="020B0604020202020204" pitchFamily="34" charset="0"/>
              </a:rPr>
              <a:t>平台</a:t>
            </a:r>
            <a:endParaRPr lang="zh-CN" altLang="en-US" sz="2400" dirty="0">
              <a:latin typeface="微软雅黑" panose="020B0503020204020204" pitchFamily="34" charset="-122"/>
              <a:ea typeface="微软雅黑" panose="020B0503020204020204" pitchFamily="34" charset="-122"/>
              <a:cs typeface="+mj-cs"/>
              <a:sym typeface="Arial" panose="020B0604020202020204" pitchFamily="34" charset="0"/>
            </a:endParaRPr>
          </a:p>
        </p:txBody>
      </p:sp>
      <p:sp>
        <p:nvSpPr>
          <p:cNvPr id="21" name="矩形 20"/>
          <p:cNvSpPr/>
          <p:nvPr/>
        </p:nvSpPr>
        <p:spPr>
          <a:xfrm>
            <a:off x="7433740" y="2254014"/>
            <a:ext cx="4669526" cy="1107996"/>
          </a:xfrm>
          <a:prstGeom prst="rect">
            <a:avLst/>
          </a:prstGeom>
        </p:spPr>
        <p:txBody>
          <a:bodyPr wrap="square">
            <a:spAutoFit/>
          </a:bodyPr>
          <a:lstStyle/>
          <a:p>
            <a:pPr>
              <a:lnSpc>
                <a:spcPct val="150000"/>
              </a:lnSpc>
              <a:defRPr/>
            </a:pPr>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2017</a:t>
            </a:r>
            <a:r>
              <a:rPr lang="zh-CN" altLang="zh-CN" sz="1100" dirty="0">
                <a:solidFill>
                  <a:schemeClr val="tx1">
                    <a:lumMod val="65000"/>
                    <a:lumOff val="35000"/>
                  </a:schemeClr>
                </a:solidFill>
                <a:latin typeface="微软雅黑" panose="020B0503020204020204" pitchFamily="34" charset="-122"/>
                <a:ea typeface="微软雅黑" panose="020B0503020204020204" pitchFamily="34" charset="-122"/>
              </a:rPr>
              <a:t>年，由市财政出资，发起设立了沈阳市应急转贷资金，</a:t>
            </a:r>
            <a:r>
              <a:rPr lang="zh-CN" altLang="zh-CN" sz="1100" b="1" dirty="0" smtClean="0">
                <a:solidFill>
                  <a:srgbClr val="0559AF"/>
                </a:solidFill>
                <a:latin typeface="微软雅黑" panose="020B0503020204020204" pitchFamily="34" charset="-122"/>
                <a:ea typeface="微软雅黑" panose="020B0503020204020204" pitchFamily="34" charset="-122"/>
              </a:rPr>
              <a:t>对符合银行信贷条件、贷款即将到期而足额还贷出现暂时困难的企业，提供的保障其按期还贷、续贷的短期资金，日费率万分之四。</a:t>
            </a:r>
            <a:r>
              <a:rPr lang="zh-CN" altLang="zh-CN" sz="1100" dirty="0">
                <a:solidFill>
                  <a:schemeClr val="tx1">
                    <a:lumMod val="65000"/>
                    <a:lumOff val="35000"/>
                  </a:schemeClr>
                </a:solidFill>
                <a:latin typeface="微软雅黑" panose="020B0503020204020204" pitchFamily="34" charset="-122"/>
                <a:ea typeface="微软雅黑" panose="020B0503020204020204" pitchFamily="34" charset="-122"/>
              </a:rPr>
              <a:t>自投入运行以来，累计为企业办理转贷业务</a:t>
            </a:r>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600</a:t>
            </a:r>
            <a:r>
              <a:rPr lang="zh-CN" altLang="zh-CN" sz="1100" dirty="0">
                <a:solidFill>
                  <a:schemeClr val="tx1">
                    <a:lumMod val="65000"/>
                    <a:lumOff val="35000"/>
                  </a:schemeClr>
                </a:solidFill>
                <a:latin typeface="微软雅黑" panose="020B0503020204020204" pitchFamily="34" charset="-122"/>
                <a:ea typeface="微软雅黑" panose="020B0503020204020204" pitchFamily="34" charset="-122"/>
              </a:rPr>
              <a:t>笔，投放资金</a:t>
            </a:r>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690.68</a:t>
            </a:r>
            <a:r>
              <a:rPr lang="zh-CN" altLang="zh-CN" sz="1100" dirty="0">
                <a:solidFill>
                  <a:schemeClr val="tx1">
                    <a:lumMod val="65000"/>
                    <a:lumOff val="35000"/>
                  </a:schemeClr>
                </a:solidFill>
                <a:latin typeface="微软雅黑" panose="020B0503020204020204" pitchFamily="34" charset="-122"/>
                <a:ea typeface="微软雅黑" panose="020B0503020204020204" pitchFamily="34" charset="-122"/>
              </a:rPr>
              <a:t>亿元，扶持企业</a:t>
            </a:r>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120</a:t>
            </a:r>
            <a:r>
              <a:rPr lang="zh-CN" altLang="zh-CN" sz="1100" dirty="0">
                <a:solidFill>
                  <a:schemeClr val="tx1">
                    <a:lumMod val="65000"/>
                    <a:lumOff val="35000"/>
                  </a:schemeClr>
                </a:solidFill>
                <a:latin typeface="微软雅黑" panose="020B0503020204020204" pitchFamily="34" charset="-122"/>
                <a:ea typeface="微软雅黑" panose="020B0503020204020204" pitchFamily="34" charset="-122"/>
              </a:rPr>
              <a:t>家。</a:t>
            </a:r>
          </a:p>
        </p:txBody>
      </p:sp>
      <p:graphicFrame>
        <p:nvGraphicFramePr>
          <p:cNvPr id="27" name="图示 26"/>
          <p:cNvGraphicFramePr/>
          <p:nvPr>
            <p:extLst>
              <p:ext uri="{D42A27DB-BD31-4B8C-83A1-F6EECF244321}">
                <p14:modId xmlns:p14="http://schemas.microsoft.com/office/powerpoint/2010/main" val="678924677"/>
              </p:ext>
            </p:extLst>
          </p:nvPr>
        </p:nvGraphicFramePr>
        <p:xfrm>
          <a:off x="3647466" y="1216325"/>
          <a:ext cx="4481706" cy="5822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5" name="Freeform 173"/>
          <p:cNvSpPr/>
          <p:nvPr/>
        </p:nvSpPr>
        <p:spPr bwMode="auto">
          <a:xfrm>
            <a:off x="5198598" y="3919393"/>
            <a:ext cx="494836" cy="377662"/>
          </a:xfrm>
          <a:custGeom>
            <a:avLst/>
            <a:gdLst>
              <a:gd name="T0" fmla="*/ 8 w 168"/>
              <a:gd name="T1" fmla="*/ 120 h 128"/>
              <a:gd name="T2" fmla="*/ 18 w 168"/>
              <a:gd name="T3" fmla="*/ 120 h 128"/>
              <a:gd name="T4" fmla="*/ 18 w 168"/>
              <a:gd name="T5" fmla="*/ 72 h 128"/>
              <a:gd name="T6" fmla="*/ 26 w 168"/>
              <a:gd name="T7" fmla="*/ 68 h 128"/>
              <a:gd name="T8" fmla="*/ 26 w 168"/>
              <a:gd name="T9" fmla="*/ 120 h 128"/>
              <a:gd name="T10" fmla="*/ 32 w 168"/>
              <a:gd name="T11" fmla="*/ 120 h 128"/>
              <a:gd name="T12" fmla="*/ 32 w 168"/>
              <a:gd name="T13" fmla="*/ 66 h 128"/>
              <a:gd name="T14" fmla="*/ 42 w 168"/>
              <a:gd name="T15" fmla="*/ 62 h 128"/>
              <a:gd name="T16" fmla="*/ 42 w 168"/>
              <a:gd name="T17" fmla="*/ 120 h 128"/>
              <a:gd name="T18" fmla="*/ 48 w 168"/>
              <a:gd name="T19" fmla="*/ 120 h 128"/>
              <a:gd name="T20" fmla="*/ 48 w 168"/>
              <a:gd name="T21" fmla="*/ 60 h 128"/>
              <a:gd name="T22" fmla="*/ 48 w 168"/>
              <a:gd name="T23" fmla="*/ 60 h 128"/>
              <a:gd name="T24" fmla="*/ 56 w 168"/>
              <a:gd name="T25" fmla="*/ 70 h 128"/>
              <a:gd name="T26" fmla="*/ 56 w 168"/>
              <a:gd name="T27" fmla="*/ 120 h 128"/>
              <a:gd name="T28" fmla="*/ 62 w 168"/>
              <a:gd name="T29" fmla="*/ 120 h 128"/>
              <a:gd name="T30" fmla="*/ 62 w 168"/>
              <a:gd name="T31" fmla="*/ 74 h 128"/>
              <a:gd name="T32" fmla="*/ 72 w 168"/>
              <a:gd name="T33" fmla="*/ 70 h 128"/>
              <a:gd name="T34" fmla="*/ 72 w 168"/>
              <a:gd name="T35" fmla="*/ 120 h 128"/>
              <a:gd name="T36" fmla="*/ 78 w 168"/>
              <a:gd name="T37" fmla="*/ 120 h 128"/>
              <a:gd name="T38" fmla="*/ 78 w 168"/>
              <a:gd name="T39" fmla="*/ 68 h 128"/>
              <a:gd name="T40" fmla="*/ 86 w 168"/>
              <a:gd name="T41" fmla="*/ 64 h 128"/>
              <a:gd name="T42" fmla="*/ 86 w 168"/>
              <a:gd name="T43" fmla="*/ 120 h 128"/>
              <a:gd name="T44" fmla="*/ 92 w 168"/>
              <a:gd name="T45" fmla="*/ 120 h 128"/>
              <a:gd name="T46" fmla="*/ 92 w 168"/>
              <a:gd name="T47" fmla="*/ 60 h 128"/>
              <a:gd name="T48" fmla="*/ 102 w 168"/>
              <a:gd name="T49" fmla="*/ 56 h 128"/>
              <a:gd name="T50" fmla="*/ 102 w 168"/>
              <a:gd name="T51" fmla="*/ 120 h 128"/>
              <a:gd name="T52" fmla="*/ 108 w 168"/>
              <a:gd name="T53" fmla="*/ 120 h 128"/>
              <a:gd name="T54" fmla="*/ 108 w 168"/>
              <a:gd name="T55" fmla="*/ 52 h 128"/>
              <a:gd name="T56" fmla="*/ 116 w 168"/>
              <a:gd name="T57" fmla="*/ 48 h 128"/>
              <a:gd name="T58" fmla="*/ 116 w 168"/>
              <a:gd name="T59" fmla="*/ 120 h 128"/>
              <a:gd name="T60" fmla="*/ 122 w 168"/>
              <a:gd name="T61" fmla="*/ 120 h 128"/>
              <a:gd name="T62" fmla="*/ 122 w 168"/>
              <a:gd name="T63" fmla="*/ 46 h 128"/>
              <a:gd name="T64" fmla="*/ 132 w 168"/>
              <a:gd name="T65" fmla="*/ 40 h 128"/>
              <a:gd name="T66" fmla="*/ 132 w 168"/>
              <a:gd name="T67" fmla="*/ 120 h 128"/>
              <a:gd name="T68" fmla="*/ 164 w 168"/>
              <a:gd name="T69" fmla="*/ 120 h 128"/>
              <a:gd name="T70" fmla="*/ 164 w 168"/>
              <a:gd name="T71" fmla="*/ 128 h 128"/>
              <a:gd name="T72" fmla="*/ 8 w 168"/>
              <a:gd name="T73" fmla="*/ 128 h 128"/>
              <a:gd name="T74" fmla="*/ 0 w 168"/>
              <a:gd name="T75" fmla="*/ 128 h 128"/>
              <a:gd name="T76" fmla="*/ 0 w 168"/>
              <a:gd name="T77" fmla="*/ 120 h 128"/>
              <a:gd name="T78" fmla="*/ 0 w 168"/>
              <a:gd name="T79" fmla="*/ 2 h 128"/>
              <a:gd name="T80" fmla="*/ 8 w 168"/>
              <a:gd name="T81" fmla="*/ 2 h 128"/>
              <a:gd name="T82" fmla="*/ 8 w 168"/>
              <a:gd name="T83" fmla="*/ 50 h 128"/>
              <a:gd name="T84" fmla="*/ 50 w 168"/>
              <a:gd name="T85" fmla="*/ 32 h 128"/>
              <a:gd name="T86" fmla="*/ 56 w 168"/>
              <a:gd name="T87" fmla="*/ 30 h 128"/>
              <a:gd name="T88" fmla="*/ 58 w 168"/>
              <a:gd name="T89" fmla="*/ 34 h 128"/>
              <a:gd name="T90" fmla="*/ 66 w 168"/>
              <a:gd name="T91" fmla="*/ 46 h 128"/>
              <a:gd name="T92" fmla="*/ 130 w 168"/>
              <a:gd name="T93" fmla="*/ 14 h 128"/>
              <a:gd name="T94" fmla="*/ 124 w 168"/>
              <a:gd name="T95" fmla="*/ 0 h 128"/>
              <a:gd name="T96" fmla="*/ 146 w 168"/>
              <a:gd name="T97" fmla="*/ 2 h 128"/>
              <a:gd name="T98" fmla="*/ 168 w 168"/>
              <a:gd name="T99" fmla="*/ 2 h 128"/>
              <a:gd name="T100" fmla="*/ 156 w 168"/>
              <a:gd name="T101" fmla="*/ 20 h 128"/>
              <a:gd name="T102" fmla="*/ 144 w 168"/>
              <a:gd name="T103" fmla="*/ 40 h 128"/>
              <a:gd name="T104" fmla="*/ 138 w 168"/>
              <a:gd name="T105" fmla="*/ 26 h 128"/>
              <a:gd name="T106" fmla="*/ 68 w 168"/>
              <a:gd name="T107" fmla="*/ 60 h 128"/>
              <a:gd name="T108" fmla="*/ 62 w 168"/>
              <a:gd name="T109" fmla="*/ 64 h 128"/>
              <a:gd name="T110" fmla="*/ 58 w 168"/>
              <a:gd name="T111" fmla="*/ 58 h 128"/>
              <a:gd name="T112" fmla="*/ 50 w 168"/>
              <a:gd name="T113" fmla="*/ 48 h 128"/>
              <a:gd name="T114" fmla="*/ 8 w 168"/>
              <a:gd name="T115" fmla="*/ 64 h 128"/>
              <a:gd name="T116" fmla="*/ 8 w 168"/>
              <a:gd name="T117" fmla="*/ 12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8" h="128">
                <a:moveTo>
                  <a:pt x="8" y="120"/>
                </a:moveTo>
                <a:lnTo>
                  <a:pt x="18" y="120"/>
                </a:lnTo>
                <a:lnTo>
                  <a:pt x="18" y="72"/>
                </a:lnTo>
                <a:lnTo>
                  <a:pt x="26" y="68"/>
                </a:lnTo>
                <a:lnTo>
                  <a:pt x="26" y="120"/>
                </a:lnTo>
                <a:lnTo>
                  <a:pt x="32" y="120"/>
                </a:lnTo>
                <a:lnTo>
                  <a:pt x="32" y="66"/>
                </a:lnTo>
                <a:lnTo>
                  <a:pt x="42" y="62"/>
                </a:lnTo>
                <a:lnTo>
                  <a:pt x="42" y="120"/>
                </a:lnTo>
                <a:lnTo>
                  <a:pt x="48" y="120"/>
                </a:lnTo>
                <a:lnTo>
                  <a:pt x="48" y="60"/>
                </a:lnTo>
                <a:lnTo>
                  <a:pt x="48" y="60"/>
                </a:lnTo>
                <a:lnTo>
                  <a:pt x="56" y="70"/>
                </a:lnTo>
                <a:lnTo>
                  <a:pt x="56" y="120"/>
                </a:lnTo>
                <a:lnTo>
                  <a:pt x="62" y="120"/>
                </a:lnTo>
                <a:lnTo>
                  <a:pt x="62" y="74"/>
                </a:lnTo>
                <a:lnTo>
                  <a:pt x="72" y="70"/>
                </a:lnTo>
                <a:lnTo>
                  <a:pt x="72" y="120"/>
                </a:lnTo>
                <a:lnTo>
                  <a:pt x="78" y="120"/>
                </a:lnTo>
                <a:lnTo>
                  <a:pt x="78" y="68"/>
                </a:lnTo>
                <a:lnTo>
                  <a:pt x="86" y="64"/>
                </a:lnTo>
                <a:lnTo>
                  <a:pt x="86" y="120"/>
                </a:lnTo>
                <a:lnTo>
                  <a:pt x="92" y="120"/>
                </a:lnTo>
                <a:lnTo>
                  <a:pt x="92" y="60"/>
                </a:lnTo>
                <a:lnTo>
                  <a:pt x="102" y="56"/>
                </a:lnTo>
                <a:lnTo>
                  <a:pt x="102" y="120"/>
                </a:lnTo>
                <a:lnTo>
                  <a:pt x="108" y="120"/>
                </a:lnTo>
                <a:lnTo>
                  <a:pt x="108" y="52"/>
                </a:lnTo>
                <a:lnTo>
                  <a:pt x="116" y="48"/>
                </a:lnTo>
                <a:lnTo>
                  <a:pt x="116" y="120"/>
                </a:lnTo>
                <a:lnTo>
                  <a:pt x="122" y="120"/>
                </a:lnTo>
                <a:lnTo>
                  <a:pt x="122" y="46"/>
                </a:lnTo>
                <a:lnTo>
                  <a:pt x="132" y="40"/>
                </a:lnTo>
                <a:lnTo>
                  <a:pt x="132" y="120"/>
                </a:lnTo>
                <a:lnTo>
                  <a:pt x="164" y="120"/>
                </a:lnTo>
                <a:lnTo>
                  <a:pt x="164" y="128"/>
                </a:lnTo>
                <a:lnTo>
                  <a:pt x="8" y="128"/>
                </a:lnTo>
                <a:lnTo>
                  <a:pt x="0" y="128"/>
                </a:lnTo>
                <a:lnTo>
                  <a:pt x="0" y="120"/>
                </a:lnTo>
                <a:lnTo>
                  <a:pt x="0" y="2"/>
                </a:lnTo>
                <a:lnTo>
                  <a:pt x="8" y="2"/>
                </a:lnTo>
                <a:lnTo>
                  <a:pt x="8" y="50"/>
                </a:lnTo>
                <a:lnTo>
                  <a:pt x="50" y="32"/>
                </a:lnTo>
                <a:lnTo>
                  <a:pt x="56" y="30"/>
                </a:lnTo>
                <a:lnTo>
                  <a:pt x="58" y="34"/>
                </a:lnTo>
                <a:lnTo>
                  <a:pt x="66" y="46"/>
                </a:lnTo>
                <a:lnTo>
                  <a:pt x="130" y="14"/>
                </a:lnTo>
                <a:lnTo>
                  <a:pt x="124" y="0"/>
                </a:lnTo>
                <a:lnTo>
                  <a:pt x="146" y="2"/>
                </a:lnTo>
                <a:lnTo>
                  <a:pt x="168" y="2"/>
                </a:lnTo>
                <a:lnTo>
                  <a:pt x="156" y="20"/>
                </a:lnTo>
                <a:lnTo>
                  <a:pt x="144" y="40"/>
                </a:lnTo>
                <a:lnTo>
                  <a:pt x="138" y="26"/>
                </a:lnTo>
                <a:lnTo>
                  <a:pt x="68" y="60"/>
                </a:lnTo>
                <a:lnTo>
                  <a:pt x="62" y="64"/>
                </a:lnTo>
                <a:lnTo>
                  <a:pt x="58" y="58"/>
                </a:lnTo>
                <a:lnTo>
                  <a:pt x="50" y="48"/>
                </a:lnTo>
                <a:lnTo>
                  <a:pt x="8" y="64"/>
                </a:lnTo>
                <a:lnTo>
                  <a:pt x="8" y="120"/>
                </a:lnTo>
                <a:close/>
              </a:path>
            </a:pathLst>
          </a:custGeom>
          <a:solidFill>
            <a:srgbClr val="AB393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a:p>
        </p:txBody>
      </p:sp>
      <p:sp>
        <p:nvSpPr>
          <p:cNvPr id="36" name="Freeform 232"/>
          <p:cNvSpPr>
            <a:spLocks noEditPoints="1"/>
          </p:cNvSpPr>
          <p:nvPr/>
        </p:nvSpPr>
        <p:spPr bwMode="auto">
          <a:xfrm>
            <a:off x="6003544" y="5349449"/>
            <a:ext cx="466267" cy="479736"/>
          </a:xfrm>
          <a:custGeom>
            <a:avLst/>
            <a:gdLst>
              <a:gd name="T0" fmla="*/ 36 w 164"/>
              <a:gd name="T1" fmla="*/ 8 h 176"/>
              <a:gd name="T2" fmla="*/ 48 w 164"/>
              <a:gd name="T3" fmla="*/ 26 h 176"/>
              <a:gd name="T4" fmla="*/ 42 w 164"/>
              <a:gd name="T5" fmla="*/ 40 h 176"/>
              <a:gd name="T6" fmla="*/ 30 w 164"/>
              <a:gd name="T7" fmla="*/ 46 h 176"/>
              <a:gd name="T8" fmla="*/ 12 w 164"/>
              <a:gd name="T9" fmla="*/ 34 h 176"/>
              <a:gd name="T10" fmla="*/ 12 w 164"/>
              <a:gd name="T11" fmla="*/ 18 h 176"/>
              <a:gd name="T12" fmla="*/ 30 w 164"/>
              <a:gd name="T13" fmla="*/ 8 h 176"/>
              <a:gd name="T14" fmla="*/ 134 w 164"/>
              <a:gd name="T15" fmla="*/ 8 h 176"/>
              <a:gd name="T16" fmla="*/ 116 w 164"/>
              <a:gd name="T17" fmla="*/ 18 h 176"/>
              <a:gd name="T18" fmla="*/ 116 w 164"/>
              <a:gd name="T19" fmla="*/ 34 h 176"/>
              <a:gd name="T20" fmla="*/ 134 w 164"/>
              <a:gd name="T21" fmla="*/ 46 h 176"/>
              <a:gd name="T22" fmla="*/ 148 w 164"/>
              <a:gd name="T23" fmla="*/ 40 h 176"/>
              <a:gd name="T24" fmla="*/ 152 w 164"/>
              <a:gd name="T25" fmla="*/ 26 h 176"/>
              <a:gd name="T26" fmla="*/ 140 w 164"/>
              <a:gd name="T27" fmla="*/ 8 h 176"/>
              <a:gd name="T28" fmla="*/ 114 w 164"/>
              <a:gd name="T29" fmla="*/ 118 h 176"/>
              <a:gd name="T30" fmla="*/ 134 w 164"/>
              <a:gd name="T31" fmla="*/ 134 h 176"/>
              <a:gd name="T32" fmla="*/ 154 w 164"/>
              <a:gd name="T33" fmla="*/ 112 h 176"/>
              <a:gd name="T34" fmla="*/ 160 w 164"/>
              <a:gd name="T35" fmla="*/ 106 h 176"/>
              <a:gd name="T36" fmla="*/ 164 w 164"/>
              <a:gd name="T37" fmla="*/ 68 h 176"/>
              <a:gd name="T38" fmla="*/ 158 w 164"/>
              <a:gd name="T39" fmla="*/ 54 h 176"/>
              <a:gd name="T40" fmla="*/ 122 w 164"/>
              <a:gd name="T41" fmla="*/ 50 h 176"/>
              <a:gd name="T42" fmla="*/ 118 w 164"/>
              <a:gd name="T43" fmla="*/ 50 h 176"/>
              <a:gd name="T44" fmla="*/ 124 w 164"/>
              <a:gd name="T45" fmla="*/ 98 h 176"/>
              <a:gd name="T46" fmla="*/ 120 w 164"/>
              <a:gd name="T47" fmla="*/ 108 h 176"/>
              <a:gd name="T48" fmla="*/ 82 w 164"/>
              <a:gd name="T49" fmla="*/ 0 h 176"/>
              <a:gd name="T50" fmla="*/ 96 w 164"/>
              <a:gd name="T51" fmla="*/ 6 h 176"/>
              <a:gd name="T52" fmla="*/ 102 w 164"/>
              <a:gd name="T53" fmla="*/ 20 h 176"/>
              <a:gd name="T54" fmla="*/ 90 w 164"/>
              <a:gd name="T55" fmla="*/ 40 h 176"/>
              <a:gd name="T56" fmla="*/ 74 w 164"/>
              <a:gd name="T57" fmla="*/ 40 h 176"/>
              <a:gd name="T58" fmla="*/ 60 w 164"/>
              <a:gd name="T59" fmla="*/ 20 h 176"/>
              <a:gd name="T60" fmla="*/ 66 w 164"/>
              <a:gd name="T61" fmla="*/ 6 h 176"/>
              <a:gd name="T62" fmla="*/ 82 w 164"/>
              <a:gd name="T63" fmla="*/ 0 h 176"/>
              <a:gd name="T64" fmla="*/ 88 w 164"/>
              <a:gd name="T65" fmla="*/ 176 h 176"/>
              <a:gd name="T66" fmla="*/ 60 w 164"/>
              <a:gd name="T67" fmla="*/ 176 h 176"/>
              <a:gd name="T68" fmla="*/ 56 w 164"/>
              <a:gd name="T69" fmla="*/ 112 h 176"/>
              <a:gd name="T70" fmla="*/ 48 w 164"/>
              <a:gd name="T71" fmla="*/ 98 h 176"/>
              <a:gd name="T72" fmla="*/ 50 w 164"/>
              <a:gd name="T73" fmla="*/ 58 h 176"/>
              <a:gd name="T74" fmla="*/ 68 w 164"/>
              <a:gd name="T75" fmla="*/ 46 h 176"/>
              <a:gd name="T76" fmla="*/ 102 w 164"/>
              <a:gd name="T77" fmla="*/ 48 h 176"/>
              <a:gd name="T78" fmla="*/ 114 w 164"/>
              <a:gd name="T79" fmla="*/ 66 h 176"/>
              <a:gd name="T80" fmla="*/ 112 w 164"/>
              <a:gd name="T81" fmla="*/ 102 h 176"/>
              <a:gd name="T82" fmla="*/ 102 w 164"/>
              <a:gd name="T83" fmla="*/ 116 h 176"/>
              <a:gd name="T84" fmla="*/ 48 w 164"/>
              <a:gd name="T85" fmla="*/ 170 h 176"/>
              <a:gd name="T86" fmla="*/ 24 w 164"/>
              <a:gd name="T87" fmla="*/ 170 h 176"/>
              <a:gd name="T88" fmla="*/ 8 w 164"/>
              <a:gd name="T89" fmla="*/ 112 h 176"/>
              <a:gd name="T90" fmla="*/ 0 w 164"/>
              <a:gd name="T91" fmla="*/ 102 h 176"/>
              <a:gd name="T92" fmla="*/ 0 w 164"/>
              <a:gd name="T93" fmla="*/ 68 h 176"/>
              <a:gd name="T94" fmla="*/ 10 w 164"/>
              <a:gd name="T95" fmla="*/ 50 h 176"/>
              <a:gd name="T96" fmla="*/ 40 w 164"/>
              <a:gd name="T97" fmla="*/ 50 h 176"/>
              <a:gd name="T98" fmla="*/ 40 w 164"/>
              <a:gd name="T99" fmla="*/ 58 h 176"/>
              <a:gd name="T100" fmla="*/ 40 w 164"/>
              <a:gd name="T101" fmla="*/ 98 h 176"/>
              <a:gd name="T102" fmla="*/ 48 w 164"/>
              <a:gd name="T103" fmla="*/ 11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4" h="176">
                <a:moveTo>
                  <a:pt x="30" y="8"/>
                </a:moveTo>
                <a:lnTo>
                  <a:pt x="30" y="8"/>
                </a:lnTo>
                <a:lnTo>
                  <a:pt x="36" y="8"/>
                </a:lnTo>
                <a:lnTo>
                  <a:pt x="42" y="12"/>
                </a:lnTo>
                <a:lnTo>
                  <a:pt x="48" y="18"/>
                </a:lnTo>
                <a:lnTo>
                  <a:pt x="48" y="26"/>
                </a:lnTo>
                <a:lnTo>
                  <a:pt x="48" y="26"/>
                </a:lnTo>
                <a:lnTo>
                  <a:pt x="48" y="34"/>
                </a:lnTo>
                <a:lnTo>
                  <a:pt x="42" y="40"/>
                </a:lnTo>
                <a:lnTo>
                  <a:pt x="36" y="44"/>
                </a:lnTo>
                <a:lnTo>
                  <a:pt x="30" y="46"/>
                </a:lnTo>
                <a:lnTo>
                  <a:pt x="30" y="46"/>
                </a:lnTo>
                <a:lnTo>
                  <a:pt x="22" y="44"/>
                </a:lnTo>
                <a:lnTo>
                  <a:pt x="16" y="40"/>
                </a:lnTo>
                <a:lnTo>
                  <a:pt x="12" y="34"/>
                </a:lnTo>
                <a:lnTo>
                  <a:pt x="10" y="26"/>
                </a:lnTo>
                <a:lnTo>
                  <a:pt x="10" y="26"/>
                </a:lnTo>
                <a:lnTo>
                  <a:pt x="12" y="18"/>
                </a:lnTo>
                <a:lnTo>
                  <a:pt x="16" y="12"/>
                </a:lnTo>
                <a:lnTo>
                  <a:pt x="22" y="8"/>
                </a:lnTo>
                <a:lnTo>
                  <a:pt x="30" y="8"/>
                </a:lnTo>
                <a:lnTo>
                  <a:pt x="30" y="8"/>
                </a:lnTo>
                <a:close/>
                <a:moveTo>
                  <a:pt x="134" y="8"/>
                </a:moveTo>
                <a:lnTo>
                  <a:pt x="134" y="8"/>
                </a:lnTo>
                <a:lnTo>
                  <a:pt x="126" y="8"/>
                </a:lnTo>
                <a:lnTo>
                  <a:pt x="120" y="12"/>
                </a:lnTo>
                <a:lnTo>
                  <a:pt x="116" y="18"/>
                </a:lnTo>
                <a:lnTo>
                  <a:pt x="114" y="26"/>
                </a:lnTo>
                <a:lnTo>
                  <a:pt x="114" y="26"/>
                </a:lnTo>
                <a:lnTo>
                  <a:pt x="116" y="34"/>
                </a:lnTo>
                <a:lnTo>
                  <a:pt x="120" y="40"/>
                </a:lnTo>
                <a:lnTo>
                  <a:pt x="126" y="44"/>
                </a:lnTo>
                <a:lnTo>
                  <a:pt x="134" y="46"/>
                </a:lnTo>
                <a:lnTo>
                  <a:pt x="134" y="46"/>
                </a:lnTo>
                <a:lnTo>
                  <a:pt x="140" y="44"/>
                </a:lnTo>
                <a:lnTo>
                  <a:pt x="148" y="40"/>
                </a:lnTo>
                <a:lnTo>
                  <a:pt x="152" y="34"/>
                </a:lnTo>
                <a:lnTo>
                  <a:pt x="152" y="26"/>
                </a:lnTo>
                <a:lnTo>
                  <a:pt x="152" y="26"/>
                </a:lnTo>
                <a:lnTo>
                  <a:pt x="152" y="18"/>
                </a:lnTo>
                <a:lnTo>
                  <a:pt x="148" y="12"/>
                </a:lnTo>
                <a:lnTo>
                  <a:pt x="140" y="8"/>
                </a:lnTo>
                <a:lnTo>
                  <a:pt x="134" y="8"/>
                </a:lnTo>
                <a:lnTo>
                  <a:pt x="134" y="8"/>
                </a:lnTo>
                <a:close/>
                <a:moveTo>
                  <a:pt x="114" y="118"/>
                </a:moveTo>
                <a:lnTo>
                  <a:pt x="114" y="170"/>
                </a:lnTo>
                <a:lnTo>
                  <a:pt x="128" y="170"/>
                </a:lnTo>
                <a:lnTo>
                  <a:pt x="134" y="134"/>
                </a:lnTo>
                <a:lnTo>
                  <a:pt x="138" y="170"/>
                </a:lnTo>
                <a:lnTo>
                  <a:pt x="154" y="170"/>
                </a:lnTo>
                <a:lnTo>
                  <a:pt x="154" y="112"/>
                </a:lnTo>
                <a:lnTo>
                  <a:pt x="154" y="112"/>
                </a:lnTo>
                <a:lnTo>
                  <a:pt x="158" y="110"/>
                </a:lnTo>
                <a:lnTo>
                  <a:pt x="160" y="106"/>
                </a:lnTo>
                <a:lnTo>
                  <a:pt x="162" y="102"/>
                </a:lnTo>
                <a:lnTo>
                  <a:pt x="164" y="96"/>
                </a:lnTo>
                <a:lnTo>
                  <a:pt x="164" y="68"/>
                </a:lnTo>
                <a:lnTo>
                  <a:pt x="164" y="68"/>
                </a:lnTo>
                <a:lnTo>
                  <a:pt x="162" y="60"/>
                </a:lnTo>
                <a:lnTo>
                  <a:pt x="158" y="54"/>
                </a:lnTo>
                <a:lnTo>
                  <a:pt x="152" y="50"/>
                </a:lnTo>
                <a:lnTo>
                  <a:pt x="146" y="50"/>
                </a:lnTo>
                <a:lnTo>
                  <a:pt x="122" y="50"/>
                </a:lnTo>
                <a:lnTo>
                  <a:pt x="122" y="50"/>
                </a:lnTo>
                <a:lnTo>
                  <a:pt x="118" y="50"/>
                </a:lnTo>
                <a:lnTo>
                  <a:pt x="118" y="50"/>
                </a:lnTo>
                <a:lnTo>
                  <a:pt x="122" y="58"/>
                </a:lnTo>
                <a:lnTo>
                  <a:pt x="124" y="66"/>
                </a:lnTo>
                <a:lnTo>
                  <a:pt x="124" y="98"/>
                </a:lnTo>
                <a:lnTo>
                  <a:pt x="124" y="98"/>
                </a:lnTo>
                <a:lnTo>
                  <a:pt x="122" y="104"/>
                </a:lnTo>
                <a:lnTo>
                  <a:pt x="120" y="108"/>
                </a:lnTo>
                <a:lnTo>
                  <a:pt x="114" y="118"/>
                </a:lnTo>
                <a:lnTo>
                  <a:pt x="114" y="118"/>
                </a:lnTo>
                <a:close/>
                <a:moveTo>
                  <a:pt x="82" y="0"/>
                </a:moveTo>
                <a:lnTo>
                  <a:pt x="82" y="0"/>
                </a:lnTo>
                <a:lnTo>
                  <a:pt x="90" y="2"/>
                </a:lnTo>
                <a:lnTo>
                  <a:pt x="96" y="6"/>
                </a:lnTo>
                <a:lnTo>
                  <a:pt x="102" y="12"/>
                </a:lnTo>
                <a:lnTo>
                  <a:pt x="102" y="20"/>
                </a:lnTo>
                <a:lnTo>
                  <a:pt x="102" y="20"/>
                </a:lnTo>
                <a:lnTo>
                  <a:pt x="102" y="30"/>
                </a:lnTo>
                <a:lnTo>
                  <a:pt x="96" y="36"/>
                </a:lnTo>
                <a:lnTo>
                  <a:pt x="90" y="40"/>
                </a:lnTo>
                <a:lnTo>
                  <a:pt x="82" y="42"/>
                </a:lnTo>
                <a:lnTo>
                  <a:pt x="82" y="42"/>
                </a:lnTo>
                <a:lnTo>
                  <a:pt x="74" y="40"/>
                </a:lnTo>
                <a:lnTo>
                  <a:pt x="66" y="36"/>
                </a:lnTo>
                <a:lnTo>
                  <a:pt x="62" y="30"/>
                </a:lnTo>
                <a:lnTo>
                  <a:pt x="60" y="20"/>
                </a:lnTo>
                <a:lnTo>
                  <a:pt x="60" y="20"/>
                </a:lnTo>
                <a:lnTo>
                  <a:pt x="62" y="12"/>
                </a:lnTo>
                <a:lnTo>
                  <a:pt x="66" y="6"/>
                </a:lnTo>
                <a:lnTo>
                  <a:pt x="74" y="2"/>
                </a:lnTo>
                <a:lnTo>
                  <a:pt x="82" y="0"/>
                </a:lnTo>
                <a:lnTo>
                  <a:pt x="82" y="0"/>
                </a:lnTo>
                <a:close/>
                <a:moveTo>
                  <a:pt x="102" y="116"/>
                </a:moveTo>
                <a:lnTo>
                  <a:pt x="102" y="176"/>
                </a:lnTo>
                <a:lnTo>
                  <a:pt x="88" y="176"/>
                </a:lnTo>
                <a:lnTo>
                  <a:pt x="82" y="138"/>
                </a:lnTo>
                <a:lnTo>
                  <a:pt x="76" y="176"/>
                </a:lnTo>
                <a:lnTo>
                  <a:pt x="60" y="176"/>
                </a:lnTo>
                <a:lnTo>
                  <a:pt x="60" y="116"/>
                </a:lnTo>
                <a:lnTo>
                  <a:pt x="60" y="116"/>
                </a:lnTo>
                <a:lnTo>
                  <a:pt x="56" y="112"/>
                </a:lnTo>
                <a:lnTo>
                  <a:pt x="52" y="108"/>
                </a:lnTo>
                <a:lnTo>
                  <a:pt x="50" y="102"/>
                </a:lnTo>
                <a:lnTo>
                  <a:pt x="48" y="98"/>
                </a:lnTo>
                <a:lnTo>
                  <a:pt x="48" y="66"/>
                </a:lnTo>
                <a:lnTo>
                  <a:pt x="48" y="66"/>
                </a:lnTo>
                <a:lnTo>
                  <a:pt x="50" y="58"/>
                </a:lnTo>
                <a:lnTo>
                  <a:pt x="54" y="52"/>
                </a:lnTo>
                <a:lnTo>
                  <a:pt x="62" y="48"/>
                </a:lnTo>
                <a:lnTo>
                  <a:pt x="68" y="46"/>
                </a:lnTo>
                <a:lnTo>
                  <a:pt x="94" y="46"/>
                </a:lnTo>
                <a:lnTo>
                  <a:pt x="94" y="46"/>
                </a:lnTo>
                <a:lnTo>
                  <a:pt x="102" y="48"/>
                </a:lnTo>
                <a:lnTo>
                  <a:pt x="108" y="52"/>
                </a:lnTo>
                <a:lnTo>
                  <a:pt x="112" y="58"/>
                </a:lnTo>
                <a:lnTo>
                  <a:pt x="114" y="66"/>
                </a:lnTo>
                <a:lnTo>
                  <a:pt x="114" y="98"/>
                </a:lnTo>
                <a:lnTo>
                  <a:pt x="114" y="98"/>
                </a:lnTo>
                <a:lnTo>
                  <a:pt x="112" y="102"/>
                </a:lnTo>
                <a:lnTo>
                  <a:pt x="110" y="108"/>
                </a:lnTo>
                <a:lnTo>
                  <a:pt x="108" y="112"/>
                </a:lnTo>
                <a:lnTo>
                  <a:pt x="102" y="116"/>
                </a:lnTo>
                <a:lnTo>
                  <a:pt x="102" y="116"/>
                </a:lnTo>
                <a:close/>
                <a:moveTo>
                  <a:pt x="48" y="118"/>
                </a:moveTo>
                <a:lnTo>
                  <a:pt x="48" y="170"/>
                </a:lnTo>
                <a:lnTo>
                  <a:pt x="34" y="170"/>
                </a:lnTo>
                <a:lnTo>
                  <a:pt x="30" y="134"/>
                </a:lnTo>
                <a:lnTo>
                  <a:pt x="24" y="170"/>
                </a:lnTo>
                <a:lnTo>
                  <a:pt x="8" y="170"/>
                </a:lnTo>
                <a:lnTo>
                  <a:pt x="8" y="112"/>
                </a:lnTo>
                <a:lnTo>
                  <a:pt x="8" y="112"/>
                </a:lnTo>
                <a:lnTo>
                  <a:pt x="4" y="110"/>
                </a:lnTo>
                <a:lnTo>
                  <a:pt x="2" y="106"/>
                </a:lnTo>
                <a:lnTo>
                  <a:pt x="0" y="102"/>
                </a:lnTo>
                <a:lnTo>
                  <a:pt x="0" y="96"/>
                </a:lnTo>
                <a:lnTo>
                  <a:pt x="0" y="68"/>
                </a:lnTo>
                <a:lnTo>
                  <a:pt x="0" y="68"/>
                </a:lnTo>
                <a:lnTo>
                  <a:pt x="0" y="60"/>
                </a:lnTo>
                <a:lnTo>
                  <a:pt x="4" y="54"/>
                </a:lnTo>
                <a:lnTo>
                  <a:pt x="10" y="50"/>
                </a:lnTo>
                <a:lnTo>
                  <a:pt x="18" y="50"/>
                </a:lnTo>
                <a:lnTo>
                  <a:pt x="40" y="50"/>
                </a:lnTo>
                <a:lnTo>
                  <a:pt x="40" y="50"/>
                </a:lnTo>
                <a:lnTo>
                  <a:pt x="44" y="50"/>
                </a:lnTo>
                <a:lnTo>
                  <a:pt x="44" y="50"/>
                </a:lnTo>
                <a:lnTo>
                  <a:pt x="40" y="58"/>
                </a:lnTo>
                <a:lnTo>
                  <a:pt x="40" y="66"/>
                </a:lnTo>
                <a:lnTo>
                  <a:pt x="40" y="98"/>
                </a:lnTo>
                <a:lnTo>
                  <a:pt x="40" y="98"/>
                </a:lnTo>
                <a:lnTo>
                  <a:pt x="40" y="104"/>
                </a:lnTo>
                <a:lnTo>
                  <a:pt x="42" y="108"/>
                </a:lnTo>
                <a:lnTo>
                  <a:pt x="48" y="118"/>
                </a:lnTo>
                <a:lnTo>
                  <a:pt x="48" y="118"/>
                </a:lnTo>
                <a:close/>
              </a:path>
            </a:pathLst>
          </a:custGeom>
          <a:solidFill>
            <a:srgbClr val="0059AF"/>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 name="Freeform 159"/>
          <p:cNvSpPr>
            <a:spLocks noEditPoints="1"/>
          </p:cNvSpPr>
          <p:nvPr/>
        </p:nvSpPr>
        <p:spPr bwMode="auto">
          <a:xfrm>
            <a:off x="6003546" y="2535211"/>
            <a:ext cx="492662" cy="492661"/>
          </a:xfrm>
          <a:custGeom>
            <a:avLst/>
            <a:gdLst>
              <a:gd name="T0" fmla="*/ 34 w 142"/>
              <a:gd name="T1" fmla="*/ 80 h 166"/>
              <a:gd name="T2" fmla="*/ 20 w 142"/>
              <a:gd name="T3" fmla="*/ 102 h 166"/>
              <a:gd name="T4" fmla="*/ 12 w 142"/>
              <a:gd name="T5" fmla="*/ 130 h 166"/>
              <a:gd name="T6" fmla="*/ 14 w 142"/>
              <a:gd name="T7" fmla="*/ 158 h 166"/>
              <a:gd name="T8" fmla="*/ 0 w 142"/>
              <a:gd name="T9" fmla="*/ 166 h 166"/>
              <a:gd name="T10" fmla="*/ 142 w 142"/>
              <a:gd name="T11" fmla="*/ 166 h 166"/>
              <a:gd name="T12" fmla="*/ 128 w 142"/>
              <a:gd name="T13" fmla="*/ 154 h 166"/>
              <a:gd name="T14" fmla="*/ 124 w 142"/>
              <a:gd name="T15" fmla="*/ 130 h 166"/>
              <a:gd name="T16" fmla="*/ 128 w 142"/>
              <a:gd name="T17" fmla="*/ 116 h 166"/>
              <a:gd name="T18" fmla="*/ 112 w 142"/>
              <a:gd name="T19" fmla="*/ 88 h 166"/>
              <a:gd name="T20" fmla="*/ 102 w 142"/>
              <a:gd name="T21" fmla="*/ 72 h 166"/>
              <a:gd name="T22" fmla="*/ 48 w 142"/>
              <a:gd name="T23" fmla="*/ 62 h 166"/>
              <a:gd name="T24" fmla="*/ 74 w 142"/>
              <a:gd name="T25" fmla="*/ 102 h 166"/>
              <a:gd name="T26" fmla="*/ 72 w 142"/>
              <a:gd name="T27" fmla="*/ 94 h 166"/>
              <a:gd name="T28" fmla="*/ 70 w 142"/>
              <a:gd name="T29" fmla="*/ 92 h 166"/>
              <a:gd name="T30" fmla="*/ 68 w 142"/>
              <a:gd name="T31" fmla="*/ 96 h 166"/>
              <a:gd name="T32" fmla="*/ 70 w 142"/>
              <a:gd name="T33" fmla="*/ 102 h 166"/>
              <a:gd name="T34" fmla="*/ 86 w 142"/>
              <a:gd name="T35" fmla="*/ 112 h 166"/>
              <a:gd name="T36" fmla="*/ 88 w 142"/>
              <a:gd name="T37" fmla="*/ 118 h 166"/>
              <a:gd name="T38" fmla="*/ 90 w 142"/>
              <a:gd name="T39" fmla="*/ 134 h 166"/>
              <a:gd name="T40" fmla="*/ 82 w 142"/>
              <a:gd name="T41" fmla="*/ 144 h 166"/>
              <a:gd name="T42" fmla="*/ 68 w 142"/>
              <a:gd name="T43" fmla="*/ 150 h 166"/>
              <a:gd name="T44" fmla="*/ 62 w 142"/>
              <a:gd name="T45" fmla="*/ 144 h 166"/>
              <a:gd name="T46" fmla="*/ 54 w 142"/>
              <a:gd name="T47" fmla="*/ 134 h 166"/>
              <a:gd name="T48" fmla="*/ 68 w 142"/>
              <a:gd name="T49" fmla="*/ 124 h 166"/>
              <a:gd name="T50" fmla="*/ 68 w 142"/>
              <a:gd name="T51" fmla="*/ 134 h 166"/>
              <a:gd name="T52" fmla="*/ 70 w 142"/>
              <a:gd name="T53" fmla="*/ 136 h 166"/>
              <a:gd name="T54" fmla="*/ 74 w 142"/>
              <a:gd name="T55" fmla="*/ 132 h 166"/>
              <a:gd name="T56" fmla="*/ 72 w 142"/>
              <a:gd name="T57" fmla="*/ 124 h 166"/>
              <a:gd name="T58" fmla="*/ 58 w 142"/>
              <a:gd name="T59" fmla="*/ 114 h 166"/>
              <a:gd name="T60" fmla="*/ 54 w 142"/>
              <a:gd name="T61" fmla="*/ 108 h 166"/>
              <a:gd name="T62" fmla="*/ 54 w 142"/>
              <a:gd name="T63" fmla="*/ 92 h 166"/>
              <a:gd name="T64" fmla="*/ 60 w 142"/>
              <a:gd name="T65" fmla="*/ 86 h 166"/>
              <a:gd name="T66" fmla="*/ 74 w 142"/>
              <a:gd name="T67" fmla="*/ 78 h 166"/>
              <a:gd name="T68" fmla="*/ 80 w 142"/>
              <a:gd name="T69" fmla="*/ 86 h 166"/>
              <a:gd name="T70" fmla="*/ 88 w 142"/>
              <a:gd name="T71" fmla="*/ 92 h 166"/>
              <a:gd name="T72" fmla="*/ 88 w 142"/>
              <a:gd name="T73" fmla="*/ 102 h 166"/>
              <a:gd name="T74" fmla="*/ 88 w 142"/>
              <a:gd name="T75" fmla="*/ 44 h 166"/>
              <a:gd name="T76" fmla="*/ 76 w 142"/>
              <a:gd name="T77" fmla="*/ 34 h 166"/>
              <a:gd name="T78" fmla="*/ 70 w 142"/>
              <a:gd name="T79" fmla="*/ 30 h 166"/>
              <a:gd name="T80" fmla="*/ 58 w 142"/>
              <a:gd name="T81" fmla="*/ 42 h 166"/>
              <a:gd name="T82" fmla="*/ 50 w 142"/>
              <a:gd name="T83" fmla="*/ 56 h 166"/>
              <a:gd name="T84" fmla="*/ 44 w 142"/>
              <a:gd name="T85" fmla="*/ 52 h 166"/>
              <a:gd name="T86" fmla="*/ 92 w 142"/>
              <a:gd name="T87" fmla="*/ 50 h 166"/>
              <a:gd name="T88" fmla="*/ 98 w 142"/>
              <a:gd name="T89" fmla="*/ 54 h 166"/>
              <a:gd name="T90" fmla="*/ 92 w 142"/>
              <a:gd name="T91" fmla="*/ 6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2" h="166">
                <a:moveTo>
                  <a:pt x="48" y="62"/>
                </a:moveTo>
                <a:lnTo>
                  <a:pt x="48" y="62"/>
                </a:lnTo>
                <a:lnTo>
                  <a:pt x="34" y="80"/>
                </a:lnTo>
                <a:lnTo>
                  <a:pt x="24" y="96"/>
                </a:lnTo>
                <a:lnTo>
                  <a:pt x="28" y="100"/>
                </a:lnTo>
                <a:lnTo>
                  <a:pt x="20" y="102"/>
                </a:lnTo>
                <a:lnTo>
                  <a:pt x="20" y="102"/>
                </a:lnTo>
                <a:lnTo>
                  <a:pt x="16" y="116"/>
                </a:lnTo>
                <a:lnTo>
                  <a:pt x="12" y="130"/>
                </a:lnTo>
                <a:lnTo>
                  <a:pt x="12" y="144"/>
                </a:lnTo>
                <a:lnTo>
                  <a:pt x="14" y="158"/>
                </a:lnTo>
                <a:lnTo>
                  <a:pt x="14" y="158"/>
                </a:lnTo>
                <a:lnTo>
                  <a:pt x="4" y="158"/>
                </a:lnTo>
                <a:lnTo>
                  <a:pt x="4" y="158"/>
                </a:lnTo>
                <a:lnTo>
                  <a:pt x="0" y="166"/>
                </a:lnTo>
                <a:lnTo>
                  <a:pt x="0" y="166"/>
                </a:lnTo>
                <a:lnTo>
                  <a:pt x="142" y="166"/>
                </a:lnTo>
                <a:lnTo>
                  <a:pt x="142" y="166"/>
                </a:lnTo>
                <a:lnTo>
                  <a:pt x="138" y="160"/>
                </a:lnTo>
                <a:lnTo>
                  <a:pt x="138" y="160"/>
                </a:lnTo>
                <a:lnTo>
                  <a:pt x="128" y="154"/>
                </a:lnTo>
                <a:lnTo>
                  <a:pt x="128" y="154"/>
                </a:lnTo>
                <a:lnTo>
                  <a:pt x="130" y="136"/>
                </a:lnTo>
                <a:lnTo>
                  <a:pt x="124" y="130"/>
                </a:lnTo>
                <a:lnTo>
                  <a:pt x="130" y="126"/>
                </a:lnTo>
                <a:lnTo>
                  <a:pt x="130" y="126"/>
                </a:lnTo>
                <a:lnTo>
                  <a:pt x="128" y="116"/>
                </a:lnTo>
                <a:lnTo>
                  <a:pt x="126" y="108"/>
                </a:lnTo>
                <a:lnTo>
                  <a:pt x="118" y="90"/>
                </a:lnTo>
                <a:lnTo>
                  <a:pt x="112" y="88"/>
                </a:lnTo>
                <a:lnTo>
                  <a:pt x="112" y="82"/>
                </a:lnTo>
                <a:lnTo>
                  <a:pt x="112" y="82"/>
                </a:lnTo>
                <a:lnTo>
                  <a:pt x="102" y="72"/>
                </a:lnTo>
                <a:lnTo>
                  <a:pt x="92" y="64"/>
                </a:lnTo>
                <a:lnTo>
                  <a:pt x="92" y="64"/>
                </a:lnTo>
                <a:lnTo>
                  <a:pt x="48" y="62"/>
                </a:lnTo>
                <a:lnTo>
                  <a:pt x="48" y="62"/>
                </a:lnTo>
                <a:close/>
                <a:moveTo>
                  <a:pt x="88" y="102"/>
                </a:moveTo>
                <a:lnTo>
                  <a:pt x="74" y="102"/>
                </a:lnTo>
                <a:lnTo>
                  <a:pt x="74" y="100"/>
                </a:lnTo>
                <a:lnTo>
                  <a:pt x="74" y="100"/>
                </a:lnTo>
                <a:lnTo>
                  <a:pt x="72" y="94"/>
                </a:lnTo>
                <a:lnTo>
                  <a:pt x="72" y="94"/>
                </a:lnTo>
                <a:lnTo>
                  <a:pt x="70" y="92"/>
                </a:lnTo>
                <a:lnTo>
                  <a:pt x="70" y="92"/>
                </a:lnTo>
                <a:lnTo>
                  <a:pt x="68" y="94"/>
                </a:lnTo>
                <a:lnTo>
                  <a:pt x="68" y="94"/>
                </a:lnTo>
                <a:lnTo>
                  <a:pt x="68" y="96"/>
                </a:lnTo>
                <a:lnTo>
                  <a:pt x="68" y="96"/>
                </a:lnTo>
                <a:lnTo>
                  <a:pt x="70" y="102"/>
                </a:lnTo>
                <a:lnTo>
                  <a:pt x="70" y="102"/>
                </a:lnTo>
                <a:lnTo>
                  <a:pt x="78" y="108"/>
                </a:lnTo>
                <a:lnTo>
                  <a:pt x="78" y="108"/>
                </a:lnTo>
                <a:lnTo>
                  <a:pt x="86" y="112"/>
                </a:lnTo>
                <a:lnTo>
                  <a:pt x="86" y="112"/>
                </a:lnTo>
                <a:lnTo>
                  <a:pt x="88" y="118"/>
                </a:lnTo>
                <a:lnTo>
                  <a:pt x="88" y="118"/>
                </a:lnTo>
                <a:lnTo>
                  <a:pt x="90" y="126"/>
                </a:lnTo>
                <a:lnTo>
                  <a:pt x="90" y="126"/>
                </a:lnTo>
                <a:lnTo>
                  <a:pt x="90" y="134"/>
                </a:lnTo>
                <a:lnTo>
                  <a:pt x="86" y="140"/>
                </a:lnTo>
                <a:lnTo>
                  <a:pt x="86" y="140"/>
                </a:lnTo>
                <a:lnTo>
                  <a:pt x="82" y="144"/>
                </a:lnTo>
                <a:lnTo>
                  <a:pt x="74" y="146"/>
                </a:lnTo>
                <a:lnTo>
                  <a:pt x="74" y="150"/>
                </a:lnTo>
                <a:lnTo>
                  <a:pt x="68" y="150"/>
                </a:lnTo>
                <a:lnTo>
                  <a:pt x="68" y="146"/>
                </a:lnTo>
                <a:lnTo>
                  <a:pt x="68" y="146"/>
                </a:lnTo>
                <a:lnTo>
                  <a:pt x="62" y="144"/>
                </a:lnTo>
                <a:lnTo>
                  <a:pt x="56" y="140"/>
                </a:lnTo>
                <a:lnTo>
                  <a:pt x="56" y="140"/>
                </a:lnTo>
                <a:lnTo>
                  <a:pt x="54" y="134"/>
                </a:lnTo>
                <a:lnTo>
                  <a:pt x="52" y="126"/>
                </a:lnTo>
                <a:lnTo>
                  <a:pt x="52" y="124"/>
                </a:lnTo>
                <a:lnTo>
                  <a:pt x="68" y="124"/>
                </a:lnTo>
                <a:lnTo>
                  <a:pt x="68" y="126"/>
                </a:lnTo>
                <a:lnTo>
                  <a:pt x="68" y="126"/>
                </a:lnTo>
                <a:lnTo>
                  <a:pt x="68" y="134"/>
                </a:lnTo>
                <a:lnTo>
                  <a:pt x="68" y="134"/>
                </a:lnTo>
                <a:lnTo>
                  <a:pt x="70" y="136"/>
                </a:lnTo>
                <a:lnTo>
                  <a:pt x="70" y="136"/>
                </a:lnTo>
                <a:lnTo>
                  <a:pt x="72" y="134"/>
                </a:lnTo>
                <a:lnTo>
                  <a:pt x="72" y="134"/>
                </a:lnTo>
                <a:lnTo>
                  <a:pt x="74" y="132"/>
                </a:lnTo>
                <a:lnTo>
                  <a:pt x="74" y="132"/>
                </a:lnTo>
                <a:lnTo>
                  <a:pt x="72" y="124"/>
                </a:lnTo>
                <a:lnTo>
                  <a:pt x="72" y="124"/>
                </a:lnTo>
                <a:lnTo>
                  <a:pt x="68" y="120"/>
                </a:lnTo>
                <a:lnTo>
                  <a:pt x="68" y="120"/>
                </a:lnTo>
                <a:lnTo>
                  <a:pt x="58" y="114"/>
                </a:lnTo>
                <a:lnTo>
                  <a:pt x="58" y="114"/>
                </a:lnTo>
                <a:lnTo>
                  <a:pt x="54" y="108"/>
                </a:lnTo>
                <a:lnTo>
                  <a:pt x="54" y="108"/>
                </a:lnTo>
                <a:lnTo>
                  <a:pt x="52" y="100"/>
                </a:lnTo>
                <a:lnTo>
                  <a:pt x="52" y="100"/>
                </a:lnTo>
                <a:lnTo>
                  <a:pt x="54" y="92"/>
                </a:lnTo>
                <a:lnTo>
                  <a:pt x="56" y="88"/>
                </a:lnTo>
                <a:lnTo>
                  <a:pt x="56" y="88"/>
                </a:lnTo>
                <a:lnTo>
                  <a:pt x="60" y="86"/>
                </a:lnTo>
                <a:lnTo>
                  <a:pt x="68" y="84"/>
                </a:lnTo>
                <a:lnTo>
                  <a:pt x="68" y="78"/>
                </a:lnTo>
                <a:lnTo>
                  <a:pt x="74" y="78"/>
                </a:lnTo>
                <a:lnTo>
                  <a:pt x="74" y="84"/>
                </a:lnTo>
                <a:lnTo>
                  <a:pt x="74" y="84"/>
                </a:lnTo>
                <a:lnTo>
                  <a:pt x="80" y="86"/>
                </a:lnTo>
                <a:lnTo>
                  <a:pt x="86" y="88"/>
                </a:lnTo>
                <a:lnTo>
                  <a:pt x="86" y="88"/>
                </a:lnTo>
                <a:lnTo>
                  <a:pt x="88" y="92"/>
                </a:lnTo>
                <a:lnTo>
                  <a:pt x="88" y="98"/>
                </a:lnTo>
                <a:lnTo>
                  <a:pt x="88" y="98"/>
                </a:lnTo>
                <a:lnTo>
                  <a:pt x="88" y="102"/>
                </a:lnTo>
                <a:lnTo>
                  <a:pt x="88" y="102"/>
                </a:lnTo>
                <a:close/>
                <a:moveTo>
                  <a:pt x="58" y="42"/>
                </a:moveTo>
                <a:lnTo>
                  <a:pt x="88" y="44"/>
                </a:lnTo>
                <a:lnTo>
                  <a:pt x="96" y="22"/>
                </a:lnTo>
                <a:lnTo>
                  <a:pt x="80" y="12"/>
                </a:lnTo>
                <a:lnTo>
                  <a:pt x="76" y="34"/>
                </a:lnTo>
                <a:lnTo>
                  <a:pt x="76" y="6"/>
                </a:lnTo>
                <a:lnTo>
                  <a:pt x="68" y="6"/>
                </a:lnTo>
                <a:lnTo>
                  <a:pt x="70" y="30"/>
                </a:lnTo>
                <a:lnTo>
                  <a:pt x="60" y="0"/>
                </a:lnTo>
                <a:lnTo>
                  <a:pt x="44" y="4"/>
                </a:lnTo>
                <a:lnTo>
                  <a:pt x="58" y="42"/>
                </a:lnTo>
                <a:lnTo>
                  <a:pt x="58" y="42"/>
                </a:lnTo>
                <a:close/>
                <a:moveTo>
                  <a:pt x="50" y="56"/>
                </a:moveTo>
                <a:lnTo>
                  <a:pt x="50" y="56"/>
                </a:lnTo>
                <a:lnTo>
                  <a:pt x="46" y="56"/>
                </a:lnTo>
                <a:lnTo>
                  <a:pt x="44" y="52"/>
                </a:lnTo>
                <a:lnTo>
                  <a:pt x="44" y="52"/>
                </a:lnTo>
                <a:lnTo>
                  <a:pt x="46" y="48"/>
                </a:lnTo>
                <a:lnTo>
                  <a:pt x="50" y="48"/>
                </a:lnTo>
                <a:lnTo>
                  <a:pt x="92" y="50"/>
                </a:lnTo>
                <a:lnTo>
                  <a:pt x="92" y="50"/>
                </a:lnTo>
                <a:lnTo>
                  <a:pt x="96" y="52"/>
                </a:lnTo>
                <a:lnTo>
                  <a:pt x="98" y="54"/>
                </a:lnTo>
                <a:lnTo>
                  <a:pt x="98" y="54"/>
                </a:lnTo>
                <a:lnTo>
                  <a:pt x="96" y="58"/>
                </a:lnTo>
                <a:lnTo>
                  <a:pt x="92" y="60"/>
                </a:lnTo>
                <a:lnTo>
                  <a:pt x="50" y="56"/>
                </a:lnTo>
                <a:close/>
              </a:path>
            </a:pathLst>
          </a:custGeom>
          <a:solidFill>
            <a:srgbClr val="0059AF"/>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 name="矩形 27"/>
          <p:cNvSpPr/>
          <p:nvPr/>
        </p:nvSpPr>
        <p:spPr>
          <a:xfrm>
            <a:off x="801059" y="693241"/>
            <a:ext cx="10274059" cy="787523"/>
          </a:xfrm>
          <a:prstGeom prst="rect">
            <a:avLst/>
          </a:prstGeom>
        </p:spPr>
        <p:txBody>
          <a:bodyPr wrap="square">
            <a:spAutoFit/>
          </a:bodyPr>
          <a:lstStyle/>
          <a:p>
            <a:pPr algn="ctr">
              <a:lnSpc>
                <a:spcPct val="150000"/>
              </a:lnSpc>
            </a:pPr>
            <a:r>
              <a:rPr lang="zh-CN" altLang="zh-CN" sz="1600" dirty="0" smtClean="0">
                <a:solidFill>
                  <a:srgbClr val="43546A"/>
                </a:solidFill>
                <a:latin typeface="微软雅黑" panose="020B0503020204020204" pitchFamily="34" charset="-122"/>
                <a:ea typeface="微软雅黑" panose="020B0503020204020204" pitchFamily="34" charset="-122"/>
              </a:rPr>
              <a:t>市</a:t>
            </a:r>
            <a:r>
              <a:rPr lang="zh-CN" altLang="zh-CN" sz="1600" dirty="0">
                <a:solidFill>
                  <a:srgbClr val="43546A"/>
                </a:solidFill>
                <a:latin typeface="微软雅黑" panose="020B0503020204020204" pitchFamily="34" charset="-122"/>
                <a:ea typeface="微软雅黑" panose="020B0503020204020204" pitchFamily="34" charset="-122"/>
              </a:rPr>
              <a:t>金融局还将推动</a:t>
            </a:r>
            <a:r>
              <a:rPr lang="zh-CN" altLang="zh-CN" sz="1600" b="1" dirty="0">
                <a:solidFill>
                  <a:srgbClr val="43546A"/>
                </a:solidFill>
                <a:latin typeface="微软雅黑" panose="020B0503020204020204" pitchFamily="34" charset="-122"/>
                <a:ea typeface="微软雅黑" panose="020B0503020204020204" pitchFamily="34" charset="-122"/>
              </a:rPr>
              <a:t>供应链金融试点、应收账款质押融资业务。</a:t>
            </a:r>
            <a:r>
              <a:rPr lang="zh-CN" altLang="zh-CN" sz="1600" dirty="0">
                <a:solidFill>
                  <a:srgbClr val="43546A"/>
                </a:solidFill>
                <a:latin typeface="微软雅黑" panose="020B0503020204020204" pitchFamily="34" charset="-122"/>
                <a:ea typeface="微软雅黑" panose="020B0503020204020204" pitchFamily="34" charset="-122"/>
              </a:rPr>
              <a:t>未来可能考虑将所有适合线上运营的政策工具全部通过平台来运营，逐步将综合金融服务平台打造成能够提供综合金融解决方案的一体化、全方位的平台</a:t>
            </a:r>
            <a:r>
              <a:rPr lang="zh-CN" altLang="zh-CN" sz="1600" dirty="0" smtClean="0">
                <a:solidFill>
                  <a:srgbClr val="43546A"/>
                </a:solidFill>
                <a:latin typeface="微软雅黑" panose="020B0503020204020204" pitchFamily="34" charset="-122"/>
                <a:ea typeface="微软雅黑" panose="020B0503020204020204" pitchFamily="34" charset="-122"/>
              </a:rPr>
              <a:t>。</a:t>
            </a:r>
            <a:endParaRPr lang="zh-CN" altLang="en-US" sz="1600" dirty="0">
              <a:solidFill>
                <a:srgbClr val="43546A"/>
              </a:solidFill>
              <a:latin typeface="微软雅黑" panose="020B0503020204020204" pitchFamily="34" charset="-122"/>
              <a:ea typeface="微软雅黑" panose="020B0503020204020204" pitchFamily="34" charset="-122"/>
            </a:endParaRPr>
          </a:p>
        </p:txBody>
      </p:sp>
      <p:sp>
        <p:nvSpPr>
          <p:cNvPr id="29" name="矩形 28"/>
          <p:cNvSpPr/>
          <p:nvPr/>
        </p:nvSpPr>
        <p:spPr>
          <a:xfrm>
            <a:off x="191820" y="2901397"/>
            <a:ext cx="4362880" cy="2377574"/>
          </a:xfrm>
          <a:prstGeom prst="rect">
            <a:avLst/>
          </a:prstGeom>
        </p:spPr>
        <p:txBody>
          <a:bodyPr wrap="square">
            <a:spAutoFit/>
          </a:bodyPr>
          <a:lstStyle/>
          <a:p>
            <a:pPr>
              <a:lnSpc>
                <a:spcPct val="150000"/>
              </a:lnSpc>
              <a:defRPr/>
            </a:pP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1100" dirty="0" smtClean="0">
                <a:solidFill>
                  <a:schemeClr val="tx1">
                    <a:lumMod val="65000"/>
                    <a:lumOff val="35000"/>
                  </a:schemeClr>
                </a:solidFill>
                <a:latin typeface="微软雅黑" panose="020B0503020204020204" pitchFamily="34" charset="-122"/>
                <a:ea typeface="微软雅黑" panose="020B0503020204020204" pitchFamily="34" charset="-122"/>
              </a:rPr>
              <a:t>   以</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政府提供的风险补偿资金作为增信手段，在企业提供一定保证的基础上，由合作银行向符合条件的企业发放贷款的信贷业务。风险补偿资金是指市政府在本办法实施初期向助保金池中注入的一定数量的增信资金。当助保金贷款发生损失时，与合作银行按单笔代偿率最高不超过该笔净损失的</a:t>
            </a:r>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50% </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分担补偿。助保贷风险补偿资金首期为</a:t>
            </a:r>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3000</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万元。</a:t>
            </a:r>
            <a:endPar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defRPr/>
            </a:pPr>
            <a:r>
              <a:rPr lang="zh-CN" altLang="en-US" sz="1100" dirty="0" smtClean="0">
                <a:solidFill>
                  <a:schemeClr val="tx1">
                    <a:lumMod val="65000"/>
                    <a:lumOff val="35000"/>
                  </a:schemeClr>
                </a:solidFill>
                <a:latin typeface="微软雅黑" panose="020B0503020204020204" pitchFamily="34" charset="-122"/>
                <a:ea typeface="微软雅黑" panose="020B0503020204020204" pitchFamily="34" charset="-122"/>
              </a:rPr>
              <a:t>      目前</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已累计办理“助保贷”业务投放笔数</a:t>
            </a:r>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24</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笔，服务企业</a:t>
            </a:r>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22</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家。经办银行</a:t>
            </a:r>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3</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家（广发、民生、光大）。拨付风险补偿金</a:t>
            </a:r>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623</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万元，支持企业获得贷款</a:t>
            </a:r>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6230</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万元。</a:t>
            </a:r>
            <a:endParaRPr lang="zh-CN" altLang="en-US" sz="1100" dirty="0">
              <a:latin typeface="微软雅黑" panose="020B0503020204020204" pitchFamily="34" charset="-122"/>
              <a:ea typeface="微软雅黑" panose="020B0503020204020204" pitchFamily="34" charset="-122"/>
            </a:endParaRPr>
          </a:p>
        </p:txBody>
      </p:sp>
      <p:sp>
        <p:nvSpPr>
          <p:cNvPr id="31" name="矩形 30"/>
          <p:cNvSpPr/>
          <p:nvPr/>
        </p:nvSpPr>
        <p:spPr>
          <a:xfrm>
            <a:off x="7459214" y="4628264"/>
            <a:ext cx="4732787" cy="2123658"/>
          </a:xfrm>
          <a:prstGeom prst="rect">
            <a:avLst/>
          </a:prstGeom>
        </p:spPr>
        <p:txBody>
          <a:bodyPr wrap="square">
            <a:spAutoFit/>
          </a:bodyPr>
          <a:lstStyle/>
          <a:p>
            <a:pPr>
              <a:lnSpc>
                <a:spcPct val="150000"/>
              </a:lnSpc>
            </a:pPr>
            <a:r>
              <a:rPr lang="zh-CN" altLang="zh-CN" sz="1100" dirty="0">
                <a:solidFill>
                  <a:schemeClr val="tx1">
                    <a:lumMod val="65000"/>
                    <a:lumOff val="35000"/>
                  </a:schemeClr>
                </a:solidFill>
                <a:latin typeface="微软雅黑" panose="020B0503020204020204" pitchFamily="34" charset="-122"/>
                <a:ea typeface="微软雅黑" panose="020B0503020204020204" pitchFamily="34" charset="-122"/>
              </a:rPr>
              <a:t>按照国家财政部、人民银行关于创业担保贷款业务的相关文件规定，以“促进创业、扩大就业、服务企业”的原则，</a:t>
            </a:r>
            <a:r>
              <a:rPr lang="zh-CN" altLang="zh-CN" sz="1100" b="1" dirty="0">
                <a:solidFill>
                  <a:srgbClr val="0559AF"/>
                </a:solidFill>
                <a:latin typeface="微软雅黑" panose="020B0503020204020204" pitchFamily="34" charset="-122"/>
                <a:ea typeface="微软雅黑" panose="020B0503020204020204" pitchFamily="34" charset="-122"/>
              </a:rPr>
              <a:t>对符合创业担保贷款条件的个人和小微企业按照政策规定比例给予贴息。</a:t>
            </a:r>
            <a:r>
              <a:rPr lang="zh-CN" altLang="zh-CN" sz="1100" dirty="0">
                <a:solidFill>
                  <a:schemeClr val="tx1">
                    <a:lumMod val="65000"/>
                    <a:lumOff val="35000"/>
                  </a:schemeClr>
                </a:solidFill>
                <a:latin typeface="微软雅黑" panose="020B0503020204020204" pitchFamily="34" charset="-122"/>
                <a:ea typeface="微软雅黑" panose="020B0503020204020204" pitchFamily="34" charset="-122"/>
              </a:rPr>
              <a:t>其中，个人创业担保贷款不超过</a:t>
            </a:r>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20</a:t>
            </a:r>
            <a:r>
              <a:rPr lang="zh-CN" altLang="zh-CN" sz="1100" dirty="0">
                <a:solidFill>
                  <a:schemeClr val="tx1">
                    <a:lumMod val="65000"/>
                    <a:lumOff val="35000"/>
                  </a:schemeClr>
                </a:solidFill>
                <a:latin typeface="微软雅黑" panose="020B0503020204020204" pitchFamily="34" charset="-122"/>
                <a:ea typeface="微软雅黑" panose="020B0503020204020204" pitchFamily="34" charset="-122"/>
              </a:rPr>
              <a:t>万元，小微企业创业担保贷款不超过</a:t>
            </a:r>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300</a:t>
            </a:r>
            <a:r>
              <a:rPr lang="zh-CN" altLang="zh-CN" sz="1100" dirty="0">
                <a:solidFill>
                  <a:schemeClr val="tx1">
                    <a:lumMod val="65000"/>
                    <a:lumOff val="35000"/>
                  </a:schemeClr>
                </a:solidFill>
                <a:latin typeface="微软雅黑" panose="020B0503020204020204" pitchFamily="34" charset="-122"/>
                <a:ea typeface="微软雅黑" panose="020B0503020204020204" pitchFamily="34" charset="-122"/>
              </a:rPr>
              <a:t>万元。目前，沈阳市共有</a:t>
            </a:r>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11</a:t>
            </a:r>
            <a:r>
              <a:rPr lang="zh-CN" altLang="zh-CN" sz="1100" dirty="0">
                <a:solidFill>
                  <a:schemeClr val="tx1">
                    <a:lumMod val="65000"/>
                    <a:lumOff val="35000"/>
                  </a:schemeClr>
                </a:solidFill>
                <a:latin typeface="微软雅黑" panose="020B0503020204020204" pitchFamily="34" charset="-122"/>
                <a:ea typeface="微软雅黑" panose="020B0503020204020204" pitchFamily="34" charset="-122"/>
              </a:rPr>
              <a:t>家银行开展业务，分别为建设银行、邮储银行、民生银行、兴业银行、中信银行、广发银行、招商银行、大连银行、阜新银行、盛京银行和沈阳农商银行。截至</a:t>
            </a:r>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2020</a:t>
            </a:r>
            <a:r>
              <a:rPr lang="zh-CN" altLang="zh-CN" sz="1100" dirty="0">
                <a:solidFill>
                  <a:schemeClr val="tx1">
                    <a:lumMod val="65000"/>
                    <a:lumOff val="35000"/>
                  </a:schemeClr>
                </a:solidFill>
                <a:latin typeface="微软雅黑" panose="020B0503020204020204" pitchFamily="34" charset="-122"/>
                <a:ea typeface="微软雅黑" panose="020B0503020204020204" pitchFamily="34" charset="-122"/>
              </a:rPr>
              <a:t>年三季度末，共受理并审核创业担保贷款贴息</a:t>
            </a:r>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2696</a:t>
            </a:r>
            <a:r>
              <a:rPr lang="zh-CN" altLang="zh-CN" sz="1100" dirty="0">
                <a:solidFill>
                  <a:schemeClr val="tx1">
                    <a:lumMod val="65000"/>
                    <a:lumOff val="35000"/>
                  </a:schemeClr>
                </a:solidFill>
                <a:latin typeface="微软雅黑" panose="020B0503020204020204" pitchFamily="34" charset="-122"/>
                <a:ea typeface="微软雅黑" panose="020B0503020204020204" pitchFamily="34" charset="-122"/>
              </a:rPr>
              <a:t>笔，金额</a:t>
            </a:r>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6</a:t>
            </a:r>
            <a:r>
              <a:rPr lang="zh-CN" altLang="zh-CN" sz="1100" dirty="0">
                <a:solidFill>
                  <a:schemeClr val="tx1">
                    <a:lumMod val="65000"/>
                    <a:lumOff val="35000"/>
                  </a:schemeClr>
                </a:solidFill>
                <a:latin typeface="微软雅黑" panose="020B0503020204020204" pitchFamily="34" charset="-122"/>
                <a:ea typeface="微软雅黑" panose="020B0503020204020204" pitchFamily="34" charset="-122"/>
              </a:rPr>
              <a:t>亿元。</a:t>
            </a:r>
          </a:p>
        </p:txBody>
      </p:sp>
      <p:sp>
        <p:nvSpPr>
          <p:cNvPr id="2" name="文本框 1"/>
          <p:cNvSpPr txBox="1"/>
          <p:nvPr/>
        </p:nvSpPr>
        <p:spPr>
          <a:xfrm>
            <a:off x="7459214" y="4231632"/>
            <a:ext cx="3530839" cy="461665"/>
          </a:xfrm>
          <a:prstGeom prst="rect">
            <a:avLst/>
          </a:prstGeom>
          <a:noFill/>
        </p:spPr>
        <p:txBody>
          <a:bodyPr wrap="square" rtlCol="0">
            <a:spAutoFit/>
          </a:bodyPr>
          <a:lstStyle/>
          <a:p>
            <a:r>
              <a:rPr lang="zh-CN" altLang="en-US" sz="2400" b="1" dirty="0">
                <a:solidFill>
                  <a:srgbClr val="0559AF"/>
                </a:solidFill>
                <a:latin typeface="微软雅黑" panose="020B0503020204020204" pitchFamily="34" charset="-122"/>
                <a:ea typeface="微软雅黑" panose="020B0503020204020204" pitchFamily="34" charset="-122"/>
              </a:rPr>
              <a:t>创业担保贷款</a:t>
            </a:r>
            <a:r>
              <a:rPr lang="zh-CN" altLang="en-US" sz="2400" b="1" dirty="0" smtClean="0">
                <a:solidFill>
                  <a:srgbClr val="0559AF"/>
                </a:solidFill>
                <a:latin typeface="微软雅黑" panose="020B0503020204020204" pitchFamily="34" charset="-122"/>
                <a:ea typeface="微软雅黑" panose="020B0503020204020204" pitchFamily="34" charset="-122"/>
              </a:rPr>
              <a:t>贴息政策</a:t>
            </a:r>
            <a:endParaRPr lang="zh-CN" altLang="en-US" sz="2400" b="1" dirty="0">
              <a:solidFill>
                <a:srgbClr val="0559AF"/>
              </a:solidFill>
              <a:latin typeface="微软雅黑" panose="020B0503020204020204" pitchFamily="34" charset="-122"/>
              <a:ea typeface="微软雅黑" panose="020B0503020204020204" pitchFamily="34" charset="-122"/>
            </a:endParaRPr>
          </a:p>
        </p:txBody>
      </p:sp>
      <p:sp>
        <p:nvSpPr>
          <p:cNvPr id="32" name="文本框 31"/>
          <p:cNvSpPr txBox="1"/>
          <p:nvPr/>
        </p:nvSpPr>
        <p:spPr>
          <a:xfrm>
            <a:off x="7373355" y="1792349"/>
            <a:ext cx="3134614" cy="461665"/>
          </a:xfrm>
          <a:prstGeom prst="rect">
            <a:avLst/>
          </a:prstGeom>
          <a:noFill/>
        </p:spPr>
        <p:txBody>
          <a:bodyPr wrap="square" rtlCol="0">
            <a:spAutoFit/>
          </a:bodyPr>
          <a:lstStyle/>
          <a:p>
            <a:r>
              <a:rPr lang="zh-CN" altLang="zh-CN" sz="2400" b="1" dirty="0">
                <a:solidFill>
                  <a:srgbClr val="0559AF"/>
                </a:solidFill>
                <a:latin typeface="微软雅黑" panose="020B0503020204020204" pitchFamily="34" charset="-122"/>
                <a:ea typeface="微软雅黑" panose="020B0503020204020204" pitchFamily="34" charset="-122"/>
              </a:rPr>
              <a:t>应急转贷</a:t>
            </a:r>
            <a:r>
              <a:rPr lang="zh-CN" altLang="zh-CN" sz="2400" b="1" dirty="0" smtClean="0">
                <a:solidFill>
                  <a:srgbClr val="0559AF"/>
                </a:solidFill>
                <a:latin typeface="微软雅黑" panose="020B0503020204020204" pitchFamily="34" charset="-122"/>
                <a:ea typeface="微软雅黑" panose="020B0503020204020204" pitchFamily="34" charset="-122"/>
              </a:rPr>
              <a:t>资金</a:t>
            </a:r>
            <a:r>
              <a:rPr lang="zh-CN" altLang="en-US" sz="2400" b="1" dirty="0" smtClean="0">
                <a:solidFill>
                  <a:srgbClr val="0559AF"/>
                </a:solidFill>
                <a:latin typeface="微软雅黑" panose="020B0503020204020204" pitchFamily="34" charset="-122"/>
                <a:ea typeface="微软雅黑" panose="020B0503020204020204" pitchFamily="34" charset="-122"/>
              </a:rPr>
              <a:t>政策</a:t>
            </a:r>
            <a:endParaRPr lang="zh-CN" altLang="en-US" sz="2400" b="1" dirty="0">
              <a:solidFill>
                <a:srgbClr val="0559AF"/>
              </a:solidFill>
              <a:latin typeface="微软雅黑" panose="020B0503020204020204" pitchFamily="34" charset="-122"/>
              <a:ea typeface="微软雅黑" panose="020B0503020204020204" pitchFamily="34" charset="-122"/>
            </a:endParaRPr>
          </a:p>
        </p:txBody>
      </p:sp>
      <p:sp>
        <p:nvSpPr>
          <p:cNvPr id="34" name="文本框 33"/>
          <p:cNvSpPr txBox="1"/>
          <p:nvPr/>
        </p:nvSpPr>
        <p:spPr>
          <a:xfrm>
            <a:off x="193754" y="2422963"/>
            <a:ext cx="2771420" cy="461665"/>
          </a:xfrm>
          <a:prstGeom prst="rect">
            <a:avLst/>
          </a:prstGeom>
          <a:noFill/>
        </p:spPr>
        <p:txBody>
          <a:bodyPr wrap="square" rtlCol="0">
            <a:spAutoFit/>
          </a:bodyPr>
          <a:lstStyle/>
          <a:p>
            <a:r>
              <a:rPr lang="zh-CN" altLang="en-US" sz="2400" b="1" dirty="0">
                <a:solidFill>
                  <a:srgbClr val="C00000"/>
                </a:solidFill>
                <a:latin typeface="微软雅黑" panose="020B0503020204020204" pitchFamily="34" charset="-122"/>
                <a:ea typeface="微软雅黑" panose="020B0503020204020204" pitchFamily="34" charset="-122"/>
              </a:rPr>
              <a:t>助保</a:t>
            </a:r>
            <a:r>
              <a:rPr lang="zh-CN" altLang="en-US" sz="2400" b="1" dirty="0" smtClean="0">
                <a:solidFill>
                  <a:srgbClr val="C00000"/>
                </a:solidFill>
                <a:latin typeface="微软雅黑" panose="020B0503020204020204" pitchFamily="34" charset="-122"/>
                <a:ea typeface="微软雅黑" panose="020B0503020204020204" pitchFamily="34" charset="-122"/>
              </a:rPr>
              <a:t>贷政策</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919372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1">
            <a:extLst>
              <a:ext uri="{FF2B5EF4-FFF2-40B4-BE49-F238E27FC236}">
                <a16:creationId xmlns:a16="http://schemas.microsoft.com/office/drawing/2014/main" xmlns="" id="{2BCBDD40-70C7-4BAA-8E3E-6FE771BD6E4F}"/>
              </a:ext>
            </a:extLst>
          </p:cNvPr>
          <p:cNvSpPr>
            <a:spLocks noChangeArrowheads="1"/>
          </p:cNvSpPr>
          <p:nvPr/>
        </p:nvSpPr>
        <p:spPr bwMode="auto">
          <a:xfrm>
            <a:off x="4076651" y="41353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endParaRPr>
          </a:p>
        </p:txBody>
      </p:sp>
      <p:sp>
        <p:nvSpPr>
          <p:cNvPr id="25" name="TextBox 8"/>
          <p:cNvSpPr txBox="1"/>
          <p:nvPr/>
        </p:nvSpPr>
        <p:spPr>
          <a:xfrm>
            <a:off x="588679" y="215449"/>
            <a:ext cx="4848559" cy="332399"/>
          </a:xfrm>
          <a:prstGeom prst="rect">
            <a:avLst/>
          </a:prstGeom>
          <a:noFill/>
        </p:spPr>
        <p:txBody>
          <a:bodyPr wrap="square" lIns="0" tIns="0" rIns="0" bIns="0" rtlCol="0" anchor="ctr">
            <a:spAutoFit/>
          </a:bodyPr>
          <a:lstStyle>
            <a:defPPr>
              <a:defRPr lang="zh-CN"/>
            </a:defPPr>
            <a:lvl1pPr>
              <a:lnSpc>
                <a:spcPct val="90000"/>
              </a:lnSpc>
              <a:spcBef>
                <a:spcPct val="0"/>
              </a:spcBef>
              <a:defRPr sz="2400">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zh-CN" altLang="en-US" dirty="0">
                <a:solidFill>
                  <a:prstClr val="black"/>
                </a:solidFill>
                <a:sym typeface="Arial" panose="020B0604020202020204" pitchFamily="34" charset="0"/>
              </a:rPr>
              <a:t>合作</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j-cs"/>
                <a:sym typeface="Arial" panose="020B0604020202020204" pitchFamily="34" charset="0"/>
              </a:rPr>
              <a:t>金融机构、监管部门</a:t>
            </a:r>
          </a:p>
        </p:txBody>
      </p:sp>
      <p:pic>
        <p:nvPicPr>
          <p:cNvPr id="6" name="图片 5"/>
          <p:cNvPicPr>
            <a:picLocks noChangeAspect="1"/>
          </p:cNvPicPr>
          <p:nvPr/>
        </p:nvPicPr>
        <p:blipFill>
          <a:blip r:embed="rId2"/>
          <a:stretch>
            <a:fillRect/>
          </a:stretch>
        </p:blipFill>
        <p:spPr>
          <a:xfrm>
            <a:off x="499779" y="1051446"/>
            <a:ext cx="1605895" cy="509737"/>
          </a:xfrm>
          <a:prstGeom prst="rect">
            <a:avLst/>
          </a:prstGeom>
        </p:spPr>
      </p:pic>
      <p:pic>
        <p:nvPicPr>
          <p:cNvPr id="7" name="图片 6"/>
          <p:cNvPicPr>
            <a:picLocks noChangeAspect="1"/>
          </p:cNvPicPr>
          <p:nvPr/>
        </p:nvPicPr>
        <p:blipFill>
          <a:blip r:embed="rId3"/>
          <a:stretch>
            <a:fillRect/>
          </a:stretch>
        </p:blipFill>
        <p:spPr>
          <a:xfrm>
            <a:off x="8195225" y="998428"/>
            <a:ext cx="1740225" cy="550070"/>
          </a:xfrm>
          <a:prstGeom prst="rect">
            <a:avLst/>
          </a:prstGeom>
        </p:spPr>
      </p:pic>
      <p:pic>
        <p:nvPicPr>
          <p:cNvPr id="106" name="图片 105">
            <a:extLst>
              <a:ext uri="{FF2B5EF4-FFF2-40B4-BE49-F238E27FC236}">
                <a16:creationId xmlns:a16="http://schemas.microsoft.com/office/drawing/2014/main" xmlns="" id="{EEF30015-B3AF-43F1-8C3E-F6181E74D48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03201" y="1052477"/>
            <a:ext cx="1287666" cy="407396"/>
          </a:xfrm>
          <a:prstGeom prst="rect">
            <a:avLst/>
          </a:prstGeom>
        </p:spPr>
      </p:pic>
      <p:pic>
        <p:nvPicPr>
          <p:cNvPr id="107" name="图片 106">
            <a:extLst>
              <a:ext uri="{FF2B5EF4-FFF2-40B4-BE49-F238E27FC236}">
                <a16:creationId xmlns:a16="http://schemas.microsoft.com/office/drawing/2014/main" xmlns="" id="{D02292AB-CC16-4E28-BC8C-1818BCD57E9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25227" y="852547"/>
            <a:ext cx="1718902" cy="735871"/>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r="28332" b="2431"/>
          <a:stretch/>
        </p:blipFill>
        <p:spPr>
          <a:xfrm>
            <a:off x="8512529" y="3648328"/>
            <a:ext cx="1210956" cy="522725"/>
          </a:xfrm>
          <a:prstGeom prst="rect">
            <a:avLst/>
          </a:prstGeom>
        </p:spPr>
      </p:pic>
      <p:pic>
        <p:nvPicPr>
          <p:cNvPr id="10" name="图片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8577" y="1909307"/>
            <a:ext cx="1566873" cy="497420"/>
          </a:xfrm>
          <a:prstGeom prst="rect">
            <a:avLst/>
          </a:prstGeom>
        </p:spPr>
      </p:pic>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83228" y="1050985"/>
            <a:ext cx="1260937" cy="497513"/>
          </a:xfrm>
          <a:prstGeom prst="rect">
            <a:avLst/>
          </a:prstGeom>
        </p:spPr>
      </p:pic>
      <p:pic>
        <p:nvPicPr>
          <p:cNvPr id="12" name="图片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87693" y="2871832"/>
            <a:ext cx="1512212" cy="466027"/>
          </a:xfrm>
          <a:prstGeom prst="rect">
            <a:avLst/>
          </a:prstGeom>
        </p:spPr>
      </p:pic>
      <p:pic>
        <p:nvPicPr>
          <p:cNvPr id="13" name="图片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56697" y="4723082"/>
            <a:ext cx="1456099" cy="435156"/>
          </a:xfrm>
          <a:prstGeom prst="rect">
            <a:avLst/>
          </a:prstGeom>
        </p:spPr>
      </p:pic>
      <p:pic>
        <p:nvPicPr>
          <p:cNvPr id="14" name="图片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05319" y="1932481"/>
            <a:ext cx="1390426" cy="444613"/>
          </a:xfrm>
          <a:prstGeom prst="rect">
            <a:avLst/>
          </a:prstGeom>
        </p:spPr>
      </p:pic>
      <p:pic>
        <p:nvPicPr>
          <p:cNvPr id="15" name="图片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26456" y="2797370"/>
            <a:ext cx="1649578" cy="516126"/>
          </a:xfrm>
          <a:prstGeom prst="rect">
            <a:avLst/>
          </a:prstGeom>
        </p:spPr>
      </p:pic>
      <p:pic>
        <p:nvPicPr>
          <p:cNvPr id="16" name="图片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96217" y="2844070"/>
            <a:ext cx="1681818" cy="487406"/>
          </a:xfrm>
          <a:prstGeom prst="rect">
            <a:avLst/>
          </a:prstGeom>
        </p:spPr>
      </p:pic>
      <p:pic>
        <p:nvPicPr>
          <p:cNvPr id="17" name="图片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03201" y="1955571"/>
            <a:ext cx="1515673" cy="437861"/>
          </a:xfrm>
          <a:prstGeom prst="rect">
            <a:avLst/>
          </a:prstGeom>
        </p:spPr>
      </p:pic>
      <p:pic>
        <p:nvPicPr>
          <p:cNvPr id="18" name="图片 1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487693" y="914339"/>
            <a:ext cx="1436238" cy="648182"/>
          </a:xfrm>
          <a:prstGeom prst="rect">
            <a:avLst/>
          </a:prstGeom>
        </p:spPr>
      </p:pic>
      <p:pic>
        <p:nvPicPr>
          <p:cNvPr id="19" name="图片 1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394379" y="2790099"/>
            <a:ext cx="1711738" cy="570579"/>
          </a:xfrm>
          <a:prstGeom prst="rect">
            <a:avLst/>
          </a:prstGeom>
        </p:spPr>
      </p:pic>
      <p:pic>
        <p:nvPicPr>
          <p:cNvPr id="20" name="图片 1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12368" y="4603910"/>
            <a:ext cx="1812992" cy="576579"/>
          </a:xfrm>
          <a:prstGeom prst="rect">
            <a:avLst/>
          </a:prstGeom>
        </p:spPr>
      </p:pic>
      <p:pic>
        <p:nvPicPr>
          <p:cNvPr id="21" name="图片 2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605835" y="3708366"/>
            <a:ext cx="1199954" cy="544806"/>
          </a:xfrm>
          <a:prstGeom prst="rect">
            <a:avLst/>
          </a:prstGeom>
        </p:spPr>
      </p:pic>
      <p:pic>
        <p:nvPicPr>
          <p:cNvPr id="108" name="图片 107">
            <a:extLst>
              <a:ext uri="{FF2B5EF4-FFF2-40B4-BE49-F238E27FC236}">
                <a16:creationId xmlns:a16="http://schemas.microsoft.com/office/drawing/2014/main" xmlns="" id="{AA3EBEB0-FF4D-4EE7-85A5-CDF959B28823}"/>
              </a:ext>
            </a:extLst>
          </p:cNvPr>
          <p:cNvPicPr>
            <a:picLocks noChangeAspect="1"/>
          </p:cNvPicPr>
          <p:nvPr/>
        </p:nvPicPr>
        <p:blipFill>
          <a:blip r:embed="rId19">
            <a:extLst>
              <a:ext uri="{BEBA8EAE-BF5A-486C-A8C5-ECC9F3942E4B}">
                <a14:imgProps xmlns:a14="http://schemas.microsoft.com/office/drawing/2010/main">
                  <a14:imgLayer>
                    <a14:imgEffect>
                      <a14:sharpenSoften amount="50000"/>
                    </a14:imgEffect>
                  </a14:imgLayer>
                </a14:imgProps>
              </a:ext>
              <a:ext uri="{28A0092B-C50C-407E-A947-70E740481C1C}">
                <a14:useLocalDpi xmlns:a14="http://schemas.microsoft.com/office/drawing/2010/main"/>
              </a:ext>
            </a:extLst>
          </a:blip>
          <a:stretch>
            <a:fillRect/>
          </a:stretch>
        </p:blipFill>
        <p:spPr>
          <a:xfrm>
            <a:off x="10383228" y="1873516"/>
            <a:ext cx="1135529" cy="491212"/>
          </a:xfrm>
          <a:prstGeom prst="rect">
            <a:avLst/>
          </a:prstGeom>
        </p:spPr>
      </p:pic>
      <p:pic>
        <p:nvPicPr>
          <p:cNvPr id="109" name="图片 108">
            <a:extLst>
              <a:ext uri="{FF2B5EF4-FFF2-40B4-BE49-F238E27FC236}">
                <a16:creationId xmlns:a16="http://schemas.microsoft.com/office/drawing/2014/main" xmlns="" id="{D4F989CD-5F80-40E3-B895-40EBAC632CAD}"/>
              </a:ext>
            </a:extLst>
          </p:cNvPr>
          <p:cNvPicPr>
            <a:picLocks noChangeAspect="1"/>
          </p:cNvPicPr>
          <p:nvPr/>
        </p:nvPicPr>
        <p:blipFill>
          <a:blip r:embed="rId20">
            <a:extLst>
              <a:ext uri="{BEBA8EAE-BF5A-486C-A8C5-ECC9F3942E4B}">
                <a14:imgProps xmlns:a14="http://schemas.microsoft.com/office/drawing/2010/main">
                  <a14:imgLayer>
                    <a14:imgEffect>
                      <a14:sharpenSoften amount="5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10465274" y="2836597"/>
            <a:ext cx="1079968" cy="536495"/>
          </a:xfrm>
          <a:prstGeom prst="rect">
            <a:avLst/>
          </a:prstGeom>
        </p:spPr>
      </p:pic>
      <p:pic>
        <p:nvPicPr>
          <p:cNvPr id="110" name="图片 109">
            <a:extLst>
              <a:ext uri="{FF2B5EF4-FFF2-40B4-BE49-F238E27FC236}">
                <a16:creationId xmlns:a16="http://schemas.microsoft.com/office/drawing/2014/main" xmlns="" id="{81656363-1868-42FD-B502-EA3C77E7C661}"/>
              </a:ext>
            </a:extLst>
          </p:cNvPr>
          <p:cNvPicPr>
            <a:picLocks noChangeAspect="1"/>
          </p:cNvPicPr>
          <p:nvPr/>
        </p:nvPicPr>
        <p:blipFill rotWithShape="1">
          <a:blip r:embed="rId21">
            <a:extLst>
              <a:ext uri="{BEBA8EAE-BF5A-486C-A8C5-ECC9F3942E4B}">
                <a14:imgProps xmlns:a14="http://schemas.microsoft.com/office/drawing/2010/main">
                  <a14:imgLayer>
                    <a14:imgEffect>
                      <a14:sharpenSoften amount="50000"/>
                    </a14:imgEffect>
                  </a14:imgLayer>
                </a14:imgProps>
              </a:ext>
              <a:ext uri="{28A0092B-C50C-407E-A947-70E740481C1C}">
                <a14:useLocalDpi xmlns:a14="http://schemas.microsoft.com/office/drawing/2010/main"/>
              </a:ext>
            </a:extLst>
          </a:blip>
          <a:srcRect b="34925"/>
          <a:stretch/>
        </p:blipFill>
        <p:spPr>
          <a:xfrm>
            <a:off x="4637259" y="1861151"/>
            <a:ext cx="1575075" cy="515943"/>
          </a:xfrm>
          <a:prstGeom prst="rect">
            <a:avLst/>
          </a:prstGeom>
        </p:spPr>
      </p:pic>
      <p:pic>
        <p:nvPicPr>
          <p:cNvPr id="111" name="图片 110">
            <a:extLst>
              <a:ext uri="{FF2B5EF4-FFF2-40B4-BE49-F238E27FC236}">
                <a16:creationId xmlns:a16="http://schemas.microsoft.com/office/drawing/2014/main" xmlns="" id="{039A4037-78B0-4D9C-99C9-85C96FF03BF5}"/>
              </a:ext>
            </a:extLst>
          </p:cNvPr>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499779" y="1900507"/>
            <a:ext cx="1701451" cy="588965"/>
          </a:xfrm>
          <a:prstGeom prst="rect">
            <a:avLst/>
          </a:prstGeom>
        </p:spPr>
      </p:pic>
      <p:pic>
        <p:nvPicPr>
          <p:cNvPr id="112" name="图片 111">
            <a:extLst>
              <a:ext uri="{FF2B5EF4-FFF2-40B4-BE49-F238E27FC236}">
                <a16:creationId xmlns:a16="http://schemas.microsoft.com/office/drawing/2014/main" xmlns="" id="{19F27A62-FDA6-4A80-89E2-45179C29A043}"/>
              </a:ext>
            </a:extLst>
          </p:cNvPr>
          <p:cNvPicPr>
            <a:picLocks noChangeAspect="1"/>
          </p:cNvPicPr>
          <p:nvPr/>
        </p:nvPicPr>
        <p:blipFill>
          <a:blip r:embed="rId23">
            <a:extLst>
              <a:ext uri="{BEBA8EAE-BF5A-486C-A8C5-ECC9F3942E4B}">
                <a14:imgProps xmlns:a14="http://schemas.microsoft.com/office/drawing/2010/main">
                  <a14:imgLayer>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453161" y="2828796"/>
            <a:ext cx="1699130" cy="585165"/>
          </a:xfrm>
          <a:prstGeom prst="rect">
            <a:avLst/>
          </a:prstGeom>
        </p:spPr>
      </p:pic>
      <p:pic>
        <p:nvPicPr>
          <p:cNvPr id="114" name="图片 113">
            <a:extLst>
              <a:ext uri="{FF2B5EF4-FFF2-40B4-BE49-F238E27FC236}">
                <a16:creationId xmlns:a16="http://schemas.microsoft.com/office/drawing/2014/main" xmlns="" id="{FD2A5107-92B6-4BCD-9D21-936DF9616063}"/>
              </a:ext>
            </a:extLst>
          </p:cNvPr>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2685657" y="3753098"/>
            <a:ext cx="1577608" cy="500218"/>
          </a:xfrm>
          <a:prstGeom prst="rect">
            <a:avLst/>
          </a:prstGeom>
        </p:spPr>
      </p:pic>
      <p:pic>
        <p:nvPicPr>
          <p:cNvPr id="116" name="图片 115">
            <a:extLst>
              <a:ext uri="{FF2B5EF4-FFF2-40B4-BE49-F238E27FC236}">
                <a16:creationId xmlns:a16="http://schemas.microsoft.com/office/drawing/2014/main" xmlns="" id="{97CDAFAA-A800-445A-85D8-7CBE150AFD39}"/>
              </a:ext>
            </a:extLst>
          </p:cNvPr>
          <p:cNvPicPr>
            <a:picLocks noChangeAspect="1"/>
          </p:cNvPicPr>
          <p:nvPr/>
        </p:nvPicPr>
        <p:blipFill>
          <a:blip r:embed="rId25">
            <a:extLst>
              <a:ext uri="{28A0092B-C50C-407E-A947-70E740481C1C}">
                <a14:useLocalDpi xmlns:a14="http://schemas.microsoft.com/office/drawing/2010/main"/>
              </a:ext>
            </a:extLst>
          </a:blip>
          <a:stretch>
            <a:fillRect/>
          </a:stretch>
        </p:blipFill>
        <p:spPr>
          <a:xfrm>
            <a:off x="4564638" y="3753098"/>
            <a:ext cx="1559923" cy="590542"/>
          </a:xfrm>
          <a:prstGeom prst="rect">
            <a:avLst/>
          </a:prstGeom>
        </p:spPr>
      </p:pic>
      <p:pic>
        <p:nvPicPr>
          <p:cNvPr id="118" name="图片 117">
            <a:extLst>
              <a:ext uri="{FF2B5EF4-FFF2-40B4-BE49-F238E27FC236}">
                <a16:creationId xmlns:a16="http://schemas.microsoft.com/office/drawing/2014/main" xmlns="" id="{087D4585-6163-49E0-A480-FAF69CF7AF23}"/>
              </a:ext>
            </a:extLst>
          </p:cNvPr>
          <p:cNvPicPr>
            <a:picLocks noChangeAspect="1"/>
          </p:cNvPicPr>
          <p:nvPr/>
        </p:nvPicPr>
        <p:blipFill>
          <a:blip r:embed="rId26">
            <a:extLst>
              <a:ext uri="{28A0092B-C50C-407E-A947-70E740481C1C}">
                <a14:useLocalDpi xmlns:a14="http://schemas.microsoft.com/office/drawing/2010/main"/>
              </a:ext>
            </a:extLst>
          </a:blip>
          <a:stretch>
            <a:fillRect/>
          </a:stretch>
        </p:blipFill>
        <p:spPr>
          <a:xfrm>
            <a:off x="6617466" y="4579664"/>
            <a:ext cx="1618245" cy="513101"/>
          </a:xfrm>
          <a:prstGeom prst="rect">
            <a:avLst/>
          </a:prstGeom>
        </p:spPr>
      </p:pic>
      <p:pic>
        <p:nvPicPr>
          <p:cNvPr id="119" name="图片 118">
            <a:extLst>
              <a:ext uri="{FF2B5EF4-FFF2-40B4-BE49-F238E27FC236}">
                <a16:creationId xmlns:a16="http://schemas.microsoft.com/office/drawing/2014/main" xmlns="" id="{EB6B36EF-72D1-4EB8-BC62-4D3474759AD6}"/>
              </a:ext>
            </a:extLst>
          </p:cNvPr>
          <p:cNvPicPr>
            <a:picLocks noChangeAspect="1"/>
          </p:cNvPicPr>
          <p:nvPr/>
        </p:nvPicPr>
        <p:blipFill>
          <a:blip r:embed="rId27">
            <a:extLst>
              <a:ext uri="{BEBA8EAE-BF5A-486C-A8C5-ECC9F3942E4B}">
                <a14:imgProps xmlns:a14="http://schemas.microsoft.com/office/drawing/2010/main">
                  <a14:imgLayer>
                    <a14:imgEffect>
                      <a14:sharpenSoften amount="50000"/>
                    </a14:imgEffect>
                  </a14:imgLayer>
                </a14:imgProps>
              </a:ext>
              <a:ext uri="{28A0092B-C50C-407E-A947-70E740481C1C}">
                <a14:useLocalDpi xmlns:a14="http://schemas.microsoft.com/office/drawing/2010/main"/>
              </a:ext>
            </a:extLst>
          </a:blip>
          <a:stretch>
            <a:fillRect/>
          </a:stretch>
        </p:blipFill>
        <p:spPr>
          <a:xfrm>
            <a:off x="2638677" y="4597383"/>
            <a:ext cx="1677809" cy="523648"/>
          </a:xfrm>
          <a:prstGeom prst="rect">
            <a:avLst/>
          </a:prstGeom>
        </p:spPr>
      </p:pic>
      <p:pic>
        <p:nvPicPr>
          <p:cNvPr id="120" name="图片 119">
            <a:extLst>
              <a:ext uri="{FF2B5EF4-FFF2-40B4-BE49-F238E27FC236}">
                <a16:creationId xmlns:a16="http://schemas.microsoft.com/office/drawing/2014/main" xmlns="" id="{B2BA68FA-7DBD-408B-AB41-CF980B595B2D}"/>
              </a:ext>
            </a:extLst>
          </p:cNvPr>
          <p:cNvPicPr>
            <a:picLocks noChangeAspect="1"/>
          </p:cNvPicPr>
          <p:nvPr/>
        </p:nvPicPr>
        <p:blipFill>
          <a:blip r:embed="rId28">
            <a:extLst>
              <a:ext uri="{28A0092B-C50C-407E-A947-70E740481C1C}">
                <a14:useLocalDpi xmlns:a14="http://schemas.microsoft.com/office/drawing/2010/main"/>
              </a:ext>
            </a:extLst>
          </a:blip>
          <a:stretch>
            <a:fillRect/>
          </a:stretch>
        </p:blipFill>
        <p:spPr>
          <a:xfrm>
            <a:off x="438447" y="3753285"/>
            <a:ext cx="1667227" cy="528632"/>
          </a:xfrm>
          <a:prstGeom prst="rect">
            <a:avLst/>
          </a:prstGeom>
        </p:spPr>
      </p:pic>
      <p:pic>
        <p:nvPicPr>
          <p:cNvPr id="121" name="图片 120">
            <a:extLst>
              <a:ext uri="{FF2B5EF4-FFF2-40B4-BE49-F238E27FC236}">
                <a16:creationId xmlns:a16="http://schemas.microsoft.com/office/drawing/2014/main" xmlns="" id="{8F8B8631-63A6-4179-B4CD-38E742ADD118}"/>
              </a:ext>
            </a:extLst>
          </p:cNvPr>
          <p:cNvPicPr>
            <a:picLocks noChangeAspect="1"/>
          </p:cNvPicPr>
          <p:nvPr/>
        </p:nvPicPr>
        <p:blipFill>
          <a:blip r:embed="rId29">
            <a:extLst>
              <a:ext uri="{28A0092B-C50C-407E-A947-70E740481C1C}">
                <a14:useLocalDpi xmlns:a14="http://schemas.microsoft.com/office/drawing/2010/main"/>
              </a:ext>
            </a:extLst>
          </a:blip>
          <a:stretch>
            <a:fillRect/>
          </a:stretch>
        </p:blipFill>
        <p:spPr>
          <a:xfrm>
            <a:off x="8428959" y="4484520"/>
            <a:ext cx="1777894" cy="592632"/>
          </a:xfrm>
          <a:prstGeom prst="rect">
            <a:avLst/>
          </a:prstGeom>
        </p:spPr>
      </p:pic>
      <p:pic>
        <p:nvPicPr>
          <p:cNvPr id="122" name="图片 121">
            <a:extLst>
              <a:ext uri="{FF2B5EF4-FFF2-40B4-BE49-F238E27FC236}">
                <a16:creationId xmlns:a16="http://schemas.microsoft.com/office/drawing/2014/main" xmlns="" id="{CD8966E7-6F84-4034-A055-ECAACB119ADD}"/>
              </a:ext>
            </a:extLst>
          </p:cNvPr>
          <p:cNvPicPr>
            <a:picLocks noChangeAspect="1"/>
          </p:cNvPicPr>
          <p:nvPr/>
        </p:nvPicPr>
        <p:blipFill>
          <a:blip r:embed="rId30" cstate="screen">
            <a:extLst>
              <a:ext uri="{BEBA8EAE-BF5A-486C-A8C5-ECC9F3942E4B}">
                <a14:imgProps xmlns:a14="http://schemas.microsoft.com/office/drawing/2010/main">
                  <a14:imgLayer r:embed="rId31">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489957" y="5582345"/>
            <a:ext cx="1363242" cy="579976"/>
          </a:xfrm>
          <a:prstGeom prst="rect">
            <a:avLst/>
          </a:prstGeom>
        </p:spPr>
      </p:pic>
      <p:pic>
        <p:nvPicPr>
          <p:cNvPr id="123" name="图片 122">
            <a:extLst>
              <a:ext uri="{FF2B5EF4-FFF2-40B4-BE49-F238E27FC236}">
                <a16:creationId xmlns:a16="http://schemas.microsoft.com/office/drawing/2014/main" xmlns="" id="{9A275F80-1E4A-4E99-B430-0722F58BFEC3}"/>
              </a:ext>
            </a:extLst>
          </p:cNvPr>
          <p:cNvPicPr>
            <a:picLocks noChangeAspect="1"/>
          </p:cNvPicPr>
          <p:nvPr/>
        </p:nvPicPr>
        <p:blipFill>
          <a:blip r:embed="rId32">
            <a:extLst>
              <a:ext uri="{28A0092B-C50C-407E-A947-70E740481C1C}">
                <a14:useLocalDpi xmlns:a14="http://schemas.microsoft.com/office/drawing/2010/main"/>
              </a:ext>
            </a:extLst>
          </a:blip>
          <a:stretch>
            <a:fillRect/>
          </a:stretch>
        </p:blipFill>
        <p:spPr>
          <a:xfrm>
            <a:off x="10521135" y="3650877"/>
            <a:ext cx="968246" cy="602295"/>
          </a:xfrm>
          <a:prstGeom prst="rect">
            <a:avLst/>
          </a:prstGeom>
        </p:spPr>
      </p:pic>
      <p:pic>
        <p:nvPicPr>
          <p:cNvPr id="124" name="图片 123">
            <a:extLst>
              <a:ext uri="{FF2B5EF4-FFF2-40B4-BE49-F238E27FC236}">
                <a16:creationId xmlns:a16="http://schemas.microsoft.com/office/drawing/2014/main" xmlns="" id="{363493E5-7436-434E-BAFC-AF03A443A673}"/>
              </a:ext>
            </a:extLst>
          </p:cNvPr>
          <p:cNvPicPr>
            <a:picLocks noChangeAspect="1"/>
          </p:cNvPicPr>
          <p:nvPr/>
        </p:nvPicPr>
        <p:blipFill rotWithShape="1">
          <a:blip r:embed="rId33" cstate="screen">
            <a:extLst>
              <a:ext uri="{BEBA8EAE-BF5A-486C-A8C5-ECC9F3942E4B}">
                <a14:imgProps xmlns:a14="http://schemas.microsoft.com/office/drawing/2010/main">
                  <a14:imgLayer r:embed="rId34">
                    <a14:imgEffect>
                      <a14:sharpenSoften amount="50000"/>
                    </a14:imgEffect>
                  </a14:imgLayer>
                </a14:imgProps>
              </a:ext>
              <a:ext uri="{28A0092B-C50C-407E-A947-70E740481C1C}">
                <a14:useLocalDpi xmlns:a14="http://schemas.microsoft.com/office/drawing/2010/main"/>
              </a:ext>
            </a:extLst>
          </a:blip>
          <a:srcRect t="25041"/>
          <a:stretch/>
        </p:blipFill>
        <p:spPr>
          <a:xfrm>
            <a:off x="499667" y="5657874"/>
            <a:ext cx="2032539" cy="419364"/>
          </a:xfrm>
          <a:prstGeom prst="rect">
            <a:avLst/>
          </a:prstGeom>
        </p:spPr>
      </p:pic>
      <p:pic>
        <p:nvPicPr>
          <p:cNvPr id="125" name="图片 124">
            <a:extLst>
              <a:ext uri="{FF2B5EF4-FFF2-40B4-BE49-F238E27FC236}">
                <a16:creationId xmlns:a16="http://schemas.microsoft.com/office/drawing/2014/main" xmlns="" id="{2E2D530F-7C1C-4E03-A247-CAA45CEE3AAD}"/>
              </a:ext>
            </a:extLst>
          </p:cNvPr>
          <p:cNvPicPr>
            <a:picLocks noChangeAspect="1"/>
          </p:cNvPicPr>
          <p:nvPr/>
        </p:nvPicPr>
        <p:blipFill>
          <a:blip r:embed="rId35">
            <a:extLst>
              <a:ext uri="{BEBA8EAE-BF5A-486C-A8C5-ECC9F3942E4B}">
                <a14:imgProps xmlns:a14="http://schemas.microsoft.com/office/drawing/2010/main">
                  <a14:imgLayer>
                    <a14:imgEffect>
                      <a14:sharpenSoften amount="50000"/>
                    </a14:imgEffect>
                  </a14:imgLayer>
                </a14:imgProps>
              </a:ext>
              <a:ext uri="{28A0092B-C50C-407E-A947-70E740481C1C}">
                <a14:useLocalDpi xmlns:a14="http://schemas.microsoft.com/office/drawing/2010/main"/>
              </a:ext>
            </a:extLst>
          </a:blip>
          <a:stretch>
            <a:fillRect/>
          </a:stretch>
        </p:blipFill>
        <p:spPr>
          <a:xfrm>
            <a:off x="2672337" y="5609575"/>
            <a:ext cx="1713296" cy="446001"/>
          </a:xfrm>
          <a:prstGeom prst="rect">
            <a:avLst/>
          </a:prstGeom>
        </p:spPr>
      </p:pic>
      <p:pic>
        <p:nvPicPr>
          <p:cNvPr id="126" name="图片 125">
            <a:extLst>
              <a:ext uri="{FF2B5EF4-FFF2-40B4-BE49-F238E27FC236}">
                <a16:creationId xmlns:a16="http://schemas.microsoft.com/office/drawing/2014/main" xmlns="" id="{26756FD6-E551-214E-AFED-0543B67C6026}"/>
              </a:ext>
            </a:extLst>
          </p:cNvPr>
          <p:cNvPicPr>
            <a:picLocks noChangeAspect="1"/>
          </p:cNvPicPr>
          <p:nvPr/>
        </p:nvPicPr>
        <p:blipFill rotWithShape="1">
          <a:blip r:embed="rId36"/>
          <a:srcRect r="28135" b="-1008"/>
          <a:stretch/>
        </p:blipFill>
        <p:spPr>
          <a:xfrm>
            <a:off x="4351352" y="5657853"/>
            <a:ext cx="1950532" cy="462479"/>
          </a:xfrm>
          <a:prstGeom prst="rect">
            <a:avLst/>
          </a:prstGeom>
        </p:spPr>
      </p:pic>
      <p:pic>
        <p:nvPicPr>
          <p:cNvPr id="127" name="图片 126">
            <a:extLst>
              <a:ext uri="{FF2B5EF4-FFF2-40B4-BE49-F238E27FC236}">
                <a16:creationId xmlns:a16="http://schemas.microsoft.com/office/drawing/2014/main" xmlns="" id="{95C1D450-69E6-C541-92FE-5C7495A50227}"/>
              </a:ext>
            </a:extLst>
          </p:cNvPr>
          <p:cNvPicPr>
            <a:picLocks noChangeAspect="1"/>
          </p:cNvPicPr>
          <p:nvPr/>
        </p:nvPicPr>
        <p:blipFill rotWithShape="1">
          <a:blip r:embed="rId37"/>
          <a:srcRect r="23914"/>
          <a:stretch/>
        </p:blipFill>
        <p:spPr>
          <a:xfrm>
            <a:off x="6328778" y="5677191"/>
            <a:ext cx="2183752" cy="461028"/>
          </a:xfrm>
          <a:prstGeom prst="rect">
            <a:avLst/>
          </a:prstGeom>
        </p:spPr>
      </p:pic>
      <p:pic>
        <p:nvPicPr>
          <p:cNvPr id="128" name="图片 127">
            <a:extLst>
              <a:ext uri="{FF2B5EF4-FFF2-40B4-BE49-F238E27FC236}">
                <a16:creationId xmlns:a16="http://schemas.microsoft.com/office/drawing/2014/main" xmlns="" id="{D7A80DC6-2859-024A-A427-D24CEF43A6BE}"/>
              </a:ext>
            </a:extLst>
          </p:cNvPr>
          <p:cNvPicPr>
            <a:picLocks noChangeAspect="1"/>
          </p:cNvPicPr>
          <p:nvPr/>
        </p:nvPicPr>
        <p:blipFill>
          <a:blip r:embed="rId38"/>
          <a:stretch>
            <a:fillRect/>
          </a:stretch>
        </p:blipFill>
        <p:spPr>
          <a:xfrm>
            <a:off x="8546813" y="5670575"/>
            <a:ext cx="1974321" cy="464760"/>
          </a:xfrm>
          <a:prstGeom prst="rect">
            <a:avLst/>
          </a:prstGeom>
        </p:spPr>
      </p:pic>
      <p:pic>
        <p:nvPicPr>
          <p:cNvPr id="129" name="图片 128">
            <a:extLst>
              <a:ext uri="{FF2B5EF4-FFF2-40B4-BE49-F238E27FC236}">
                <a16:creationId xmlns:a16="http://schemas.microsoft.com/office/drawing/2014/main" xmlns="" id="{4F732068-9ABD-CF41-B2AB-31CE11662868}"/>
              </a:ext>
            </a:extLst>
          </p:cNvPr>
          <p:cNvPicPr>
            <a:picLocks noChangeAspect="1"/>
          </p:cNvPicPr>
          <p:nvPr/>
        </p:nvPicPr>
        <p:blipFill>
          <a:blip r:embed="rId39">
            <a:extLst>
              <a:ext uri="{28A0092B-C50C-407E-A947-70E740481C1C}">
                <a14:useLocalDpi xmlns:a14="http://schemas.microsoft.com/office/drawing/2010/main"/>
              </a:ext>
            </a:extLst>
          </a:blip>
          <a:stretch>
            <a:fillRect/>
          </a:stretch>
        </p:blipFill>
        <p:spPr>
          <a:xfrm>
            <a:off x="10465274" y="4588385"/>
            <a:ext cx="1205219" cy="464760"/>
          </a:xfrm>
          <a:prstGeom prst="rect">
            <a:avLst/>
          </a:prstGeom>
        </p:spPr>
      </p:pic>
    </p:spTree>
    <p:extLst>
      <p:ext uri="{BB962C8B-B14F-4D97-AF65-F5344CB8AC3E}">
        <p14:creationId xmlns:p14="http://schemas.microsoft.com/office/powerpoint/2010/main" val="1479314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1">
            <a:extLst>
              <a:ext uri="{FF2B5EF4-FFF2-40B4-BE49-F238E27FC236}">
                <a16:creationId xmlns="" xmlns:a16="http://schemas.microsoft.com/office/drawing/2014/main" id="{2BCBDD40-70C7-4BAA-8E3E-6FE771BD6E4F}"/>
              </a:ext>
            </a:extLst>
          </p:cNvPr>
          <p:cNvSpPr>
            <a:spLocks noChangeArrowheads="1"/>
          </p:cNvSpPr>
          <p:nvPr/>
        </p:nvSpPr>
        <p:spPr bwMode="auto">
          <a:xfrm>
            <a:off x="4083335" y="46166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zh-CN" altLang="zh-CN">
              <a:solidFill>
                <a:prstClr val="black"/>
              </a:solidFill>
              <a:latin typeface="黑体" panose="02010609060101010101" pitchFamily="49" charset="-122"/>
              <a:ea typeface="黑体" panose="02010609060101010101" pitchFamily="49" charset="-122"/>
            </a:endParaRPr>
          </a:p>
        </p:txBody>
      </p:sp>
      <p:sp>
        <p:nvSpPr>
          <p:cNvPr id="25" name="TextBox 8"/>
          <p:cNvSpPr txBox="1"/>
          <p:nvPr/>
        </p:nvSpPr>
        <p:spPr>
          <a:xfrm>
            <a:off x="588680" y="215449"/>
            <a:ext cx="2311176" cy="332399"/>
          </a:xfrm>
          <a:prstGeom prst="rect">
            <a:avLst/>
          </a:prstGeom>
          <a:noFill/>
        </p:spPr>
        <p:txBody>
          <a:bodyPr wrap="square" lIns="0" tIns="0" rIns="0" bIns="0" rtlCol="0" anchor="ctr">
            <a:spAutoFit/>
          </a:bodyPr>
          <a:lstStyle>
            <a:defPPr>
              <a:defRPr lang="zh-CN"/>
            </a:defPPr>
            <a:lvl1pPr>
              <a:lnSpc>
                <a:spcPct val="90000"/>
              </a:lnSpc>
              <a:spcBef>
                <a:spcPct val="0"/>
              </a:spcBef>
              <a:defRPr sz="2400">
                <a:latin typeface="微软雅黑" panose="020B0503020204020204" pitchFamily="34" charset="-122"/>
                <a:ea typeface="微软雅黑" panose="020B0503020204020204" pitchFamily="34" charset="-122"/>
                <a:cs typeface="+mj-cs"/>
              </a:defRPr>
            </a:lvl1pPr>
          </a:lstStyle>
          <a:p>
            <a:r>
              <a:rPr lang="zh-CN" altLang="en-US" dirty="0">
                <a:sym typeface="Arial" panose="020B0604020202020204" pitchFamily="34" charset="0"/>
              </a:rPr>
              <a:t>企业使用流程</a:t>
            </a:r>
          </a:p>
        </p:txBody>
      </p:sp>
      <p:sp>
        <p:nvSpPr>
          <p:cNvPr id="12" name="矩形 11"/>
          <p:cNvSpPr/>
          <p:nvPr/>
        </p:nvSpPr>
        <p:spPr>
          <a:xfrm>
            <a:off x="902816" y="1087649"/>
            <a:ext cx="10317092" cy="874407"/>
          </a:xfrm>
          <a:prstGeom prst="rect">
            <a:avLst/>
          </a:prstGeom>
        </p:spPr>
        <p:txBody>
          <a:bodyPr wrap="square">
            <a:spAutoFit/>
          </a:bodyPr>
          <a:lstStyle/>
          <a:p>
            <a:pPr>
              <a:lnSpc>
                <a:spcPct val="150000"/>
              </a:lnSpc>
            </a:pPr>
            <a:r>
              <a:rPr lang="zh-CN" altLang="en-US"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    以简洁高效为主，提升贷款申请效率。其核心在于注册环节的</a:t>
            </a:r>
            <a:r>
              <a:rPr lang="zh-CN" altLang="en-US" b="1" kern="100" dirty="0">
                <a:solidFill>
                  <a:srgbClr val="B83523"/>
                </a:solidFill>
                <a:latin typeface="微软雅黑" panose="020B0503020204020204" pitchFamily="34" charset="-122"/>
                <a:ea typeface="微软雅黑" panose="020B0503020204020204" pitchFamily="34" charset="-122"/>
                <a:cs typeface="Times New Roman" panose="02020603050405020304" pitchFamily="18" charset="0"/>
              </a:rPr>
              <a:t>资质审核</a:t>
            </a:r>
            <a:r>
              <a:rPr lang="zh-CN" altLang="en-US" kern="100" dirty="0">
                <a:solidFill>
                  <a:srgbClr val="AC7E2B"/>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所有注册企业，经过实名认证及资格审核，符合准入标准的企业可使用平台服务，注册的同时完成征信采集及数据使用授权。</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30" name="组合 29">
            <a:extLst>
              <a:ext uri="{FF2B5EF4-FFF2-40B4-BE49-F238E27FC236}">
                <a16:creationId xmlns="" xmlns:a16="http://schemas.microsoft.com/office/drawing/2014/main" id="{E386CC42-8BDE-2443-A088-0711EB2E356F}"/>
              </a:ext>
            </a:extLst>
          </p:cNvPr>
          <p:cNvGrpSpPr/>
          <p:nvPr/>
        </p:nvGrpSpPr>
        <p:grpSpPr>
          <a:xfrm>
            <a:off x="609475" y="4182126"/>
            <a:ext cx="10990510" cy="442295"/>
            <a:chOff x="534438" y="3368953"/>
            <a:chExt cx="10944224" cy="438144"/>
          </a:xfrm>
          <a:solidFill>
            <a:sysClr val="window" lastClr="FFFFFF">
              <a:lumMod val="65000"/>
            </a:sysClr>
          </a:solidFill>
        </p:grpSpPr>
        <p:sp>
          <p:nvSpPr>
            <p:cNvPr id="84" name="矩形 83">
              <a:extLst>
                <a:ext uri="{FF2B5EF4-FFF2-40B4-BE49-F238E27FC236}">
                  <a16:creationId xmlns="" xmlns:a16="http://schemas.microsoft.com/office/drawing/2014/main" id="{8B191036-D2F8-6C4F-AE35-C71CD712C35C}"/>
                </a:ext>
              </a:extLst>
            </p:cNvPr>
            <p:cNvSpPr/>
            <p:nvPr/>
          </p:nvSpPr>
          <p:spPr>
            <a:xfrm>
              <a:off x="11049789" y="3503489"/>
              <a:ext cx="50397" cy="169069"/>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16610">
                <a:defRPr/>
              </a:pPr>
              <a:endParaRPr lang="zh-CN" altLang="en-US" sz="1200">
                <a:solidFill>
                  <a:prstClr val="white"/>
                </a:solidFill>
                <a:latin typeface="微软雅黑" panose="020B0503020204020204" pitchFamily="34" charset="-122"/>
                <a:ea typeface="微软雅黑" panose="020B0503020204020204" pitchFamily="34" charset="-122"/>
              </a:endParaRPr>
            </a:p>
          </p:txBody>
        </p:sp>
        <p:grpSp>
          <p:nvGrpSpPr>
            <p:cNvPr id="85" name="组合 84">
              <a:extLst>
                <a:ext uri="{FF2B5EF4-FFF2-40B4-BE49-F238E27FC236}">
                  <a16:creationId xmlns="" xmlns:a16="http://schemas.microsoft.com/office/drawing/2014/main" id="{BEC745AA-198C-A548-B603-9DAF4B0AAF0F}"/>
                </a:ext>
              </a:extLst>
            </p:cNvPr>
            <p:cNvGrpSpPr/>
            <p:nvPr/>
          </p:nvGrpSpPr>
          <p:grpSpPr>
            <a:xfrm>
              <a:off x="534438" y="3368953"/>
              <a:ext cx="10944224" cy="438144"/>
              <a:chOff x="623889" y="3209929"/>
              <a:chExt cx="10944224" cy="438144"/>
            </a:xfrm>
            <a:grpFill/>
          </p:grpSpPr>
          <p:sp>
            <p:nvSpPr>
              <p:cNvPr id="86" name="矩形 85">
                <a:extLst>
                  <a:ext uri="{FF2B5EF4-FFF2-40B4-BE49-F238E27FC236}">
                    <a16:creationId xmlns="" xmlns:a16="http://schemas.microsoft.com/office/drawing/2014/main" id="{E30F4C27-1D99-F841-A285-A412961BE105}"/>
                  </a:ext>
                </a:extLst>
              </p:cNvPr>
              <p:cNvSpPr/>
              <p:nvPr/>
            </p:nvSpPr>
            <p:spPr>
              <a:xfrm>
                <a:off x="623889" y="3344465"/>
                <a:ext cx="50397" cy="169069"/>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16610">
                  <a:defRPr/>
                </a:pPr>
                <a:endParaRPr lang="zh-CN" altLang="en-US" sz="1200">
                  <a:solidFill>
                    <a:prstClr val="white"/>
                  </a:solidFill>
                  <a:latin typeface="微软雅黑" panose="020B0503020204020204" pitchFamily="34" charset="-122"/>
                  <a:ea typeface="微软雅黑" panose="020B0503020204020204" pitchFamily="34" charset="-122"/>
                </a:endParaRPr>
              </a:p>
            </p:txBody>
          </p:sp>
          <p:sp>
            <p:nvSpPr>
              <p:cNvPr id="87" name="矩形 86">
                <a:extLst>
                  <a:ext uri="{FF2B5EF4-FFF2-40B4-BE49-F238E27FC236}">
                    <a16:creationId xmlns="" xmlns:a16="http://schemas.microsoft.com/office/drawing/2014/main" id="{A2C8E894-A6BC-934C-810B-30349E92614C}"/>
                  </a:ext>
                </a:extLst>
              </p:cNvPr>
              <p:cNvSpPr/>
              <p:nvPr/>
            </p:nvSpPr>
            <p:spPr>
              <a:xfrm>
                <a:off x="717047" y="3344465"/>
                <a:ext cx="107093" cy="169069"/>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16610">
                  <a:defRPr/>
                </a:pPr>
                <a:endParaRPr lang="zh-CN" altLang="en-US" sz="1200">
                  <a:solidFill>
                    <a:prstClr val="white"/>
                  </a:solidFill>
                  <a:latin typeface="微软雅黑" panose="020B0503020204020204" pitchFamily="34" charset="-122"/>
                  <a:ea typeface="微软雅黑" panose="020B0503020204020204" pitchFamily="34" charset="-122"/>
                </a:endParaRPr>
              </a:p>
            </p:txBody>
          </p:sp>
          <p:sp>
            <p:nvSpPr>
              <p:cNvPr id="88" name="矩形 87">
                <a:extLst>
                  <a:ext uri="{FF2B5EF4-FFF2-40B4-BE49-F238E27FC236}">
                    <a16:creationId xmlns="" xmlns:a16="http://schemas.microsoft.com/office/drawing/2014/main" id="{1458156F-B3EE-F642-9F25-08690DBFBFDB}"/>
                  </a:ext>
                </a:extLst>
              </p:cNvPr>
              <p:cNvSpPr/>
              <p:nvPr/>
            </p:nvSpPr>
            <p:spPr>
              <a:xfrm>
                <a:off x="866901" y="3344465"/>
                <a:ext cx="198437" cy="169069"/>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16610">
                  <a:defRPr/>
                </a:pPr>
                <a:endParaRPr lang="zh-CN" altLang="en-US" sz="1200">
                  <a:solidFill>
                    <a:prstClr val="white"/>
                  </a:solidFill>
                  <a:latin typeface="微软雅黑" panose="020B0503020204020204" pitchFamily="34" charset="-122"/>
                  <a:ea typeface="微软雅黑" panose="020B0503020204020204" pitchFamily="34" charset="-122"/>
                </a:endParaRPr>
              </a:p>
            </p:txBody>
          </p:sp>
          <p:sp>
            <p:nvSpPr>
              <p:cNvPr id="89" name="矩形 88">
                <a:extLst>
                  <a:ext uri="{FF2B5EF4-FFF2-40B4-BE49-F238E27FC236}">
                    <a16:creationId xmlns="" xmlns:a16="http://schemas.microsoft.com/office/drawing/2014/main" id="{C2FF262E-DBB2-7D44-8EEA-281878D6FED4}"/>
                  </a:ext>
                </a:extLst>
              </p:cNvPr>
              <p:cNvSpPr/>
              <p:nvPr/>
            </p:nvSpPr>
            <p:spPr>
              <a:xfrm>
                <a:off x="1108099" y="3344465"/>
                <a:ext cx="9613876" cy="169069"/>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16610">
                  <a:defRPr/>
                </a:pPr>
                <a:endParaRPr lang="zh-CN" altLang="en-US" sz="1200">
                  <a:solidFill>
                    <a:prstClr val="white"/>
                  </a:solidFill>
                  <a:latin typeface="微软雅黑" panose="020B0503020204020204" pitchFamily="34" charset="-122"/>
                  <a:ea typeface="微软雅黑" panose="020B0503020204020204" pitchFamily="34" charset="-122"/>
                </a:endParaRPr>
              </a:p>
            </p:txBody>
          </p:sp>
          <p:sp>
            <p:nvSpPr>
              <p:cNvPr id="90" name="矩形 89">
                <a:extLst>
                  <a:ext uri="{FF2B5EF4-FFF2-40B4-BE49-F238E27FC236}">
                    <a16:creationId xmlns="" xmlns:a16="http://schemas.microsoft.com/office/drawing/2014/main" id="{47EB5ECE-69AA-7A41-953E-998924C8849D}"/>
                  </a:ext>
                </a:extLst>
              </p:cNvPr>
              <p:cNvSpPr/>
              <p:nvPr/>
            </p:nvSpPr>
            <p:spPr>
              <a:xfrm>
                <a:off x="10994902" y="3344465"/>
                <a:ext cx="107093" cy="169069"/>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16610">
                  <a:defRPr/>
                </a:pPr>
                <a:endParaRPr lang="zh-CN" altLang="en-US" sz="1200">
                  <a:solidFill>
                    <a:prstClr val="white"/>
                  </a:solidFill>
                  <a:latin typeface="微软雅黑" panose="020B0503020204020204" pitchFamily="34" charset="-122"/>
                  <a:ea typeface="微软雅黑" panose="020B0503020204020204" pitchFamily="34" charset="-122"/>
                </a:endParaRPr>
              </a:p>
            </p:txBody>
          </p:sp>
          <p:sp>
            <p:nvSpPr>
              <p:cNvPr id="91" name="矩形 90">
                <a:extLst>
                  <a:ext uri="{FF2B5EF4-FFF2-40B4-BE49-F238E27FC236}">
                    <a16:creationId xmlns="" xmlns:a16="http://schemas.microsoft.com/office/drawing/2014/main" id="{B1B6C449-E969-F04A-98F3-E677E41C773B}"/>
                  </a:ext>
                </a:extLst>
              </p:cNvPr>
              <p:cNvSpPr/>
              <p:nvPr/>
            </p:nvSpPr>
            <p:spPr>
              <a:xfrm>
                <a:off x="10759220" y="3344465"/>
                <a:ext cx="198437" cy="169069"/>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16610">
                  <a:defRPr/>
                </a:pPr>
                <a:endParaRPr lang="zh-CN" altLang="en-US" sz="1200">
                  <a:solidFill>
                    <a:prstClr val="white"/>
                  </a:solidFill>
                  <a:latin typeface="微软雅黑" panose="020B0503020204020204" pitchFamily="34" charset="-122"/>
                  <a:ea typeface="微软雅黑" panose="020B0503020204020204" pitchFamily="34" charset="-122"/>
                </a:endParaRPr>
              </a:p>
            </p:txBody>
          </p:sp>
          <p:sp>
            <p:nvSpPr>
              <p:cNvPr id="92" name="等腰三角形 64">
                <a:extLst>
                  <a:ext uri="{FF2B5EF4-FFF2-40B4-BE49-F238E27FC236}">
                    <a16:creationId xmlns="" xmlns:a16="http://schemas.microsoft.com/office/drawing/2014/main" id="{B8FB3E5C-F896-8C48-9A3C-808B9ABA7858}"/>
                  </a:ext>
                </a:extLst>
              </p:cNvPr>
              <p:cNvSpPr/>
              <p:nvPr/>
            </p:nvSpPr>
            <p:spPr>
              <a:xfrm rot="5400000">
                <a:off x="11159803" y="3239763"/>
                <a:ext cx="438144" cy="378476"/>
              </a:xfrm>
              <a:prstGeom prst="triangle">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16610">
                  <a:defRPr/>
                </a:pPr>
                <a:endParaRPr lang="zh-CN" altLang="en-US" sz="1200">
                  <a:solidFill>
                    <a:prstClr val="white"/>
                  </a:solidFill>
                  <a:latin typeface="微软雅黑" panose="020B0503020204020204" pitchFamily="34" charset="-122"/>
                  <a:ea typeface="微软雅黑" panose="020B0503020204020204" pitchFamily="34" charset="-122"/>
                </a:endParaRPr>
              </a:p>
            </p:txBody>
          </p:sp>
        </p:grpSp>
      </p:grpSp>
      <p:grpSp>
        <p:nvGrpSpPr>
          <p:cNvPr id="3" name="组合 2">
            <a:extLst>
              <a:ext uri="{FF2B5EF4-FFF2-40B4-BE49-F238E27FC236}">
                <a16:creationId xmlns="" xmlns:a16="http://schemas.microsoft.com/office/drawing/2014/main" id="{34D00911-6849-D945-ACFA-294832F2BF15}"/>
              </a:ext>
            </a:extLst>
          </p:cNvPr>
          <p:cNvGrpSpPr/>
          <p:nvPr/>
        </p:nvGrpSpPr>
        <p:grpSpPr>
          <a:xfrm>
            <a:off x="1671802" y="2636470"/>
            <a:ext cx="3075842" cy="2359098"/>
            <a:chOff x="2233272" y="2636470"/>
            <a:chExt cx="3075842" cy="2359098"/>
          </a:xfrm>
        </p:grpSpPr>
        <p:cxnSp>
          <p:nvCxnSpPr>
            <p:cNvPr id="31" name="肘形连接符 30">
              <a:extLst>
                <a:ext uri="{FF2B5EF4-FFF2-40B4-BE49-F238E27FC236}">
                  <a16:creationId xmlns="" xmlns:a16="http://schemas.microsoft.com/office/drawing/2014/main" id="{B8CB16B9-EE18-AD46-897A-47D09C674D35}"/>
                </a:ext>
              </a:extLst>
            </p:cNvPr>
            <p:cNvCxnSpPr>
              <a:cxnSpLocks/>
              <a:stCxn id="82" idx="3"/>
              <a:endCxn id="67" idx="1"/>
            </p:cNvCxnSpPr>
            <p:nvPr/>
          </p:nvCxnSpPr>
          <p:spPr>
            <a:xfrm rot="5400000" flipH="1" flipV="1">
              <a:off x="2805149" y="2905604"/>
              <a:ext cx="716141" cy="699401"/>
            </a:xfrm>
            <a:prstGeom prst="bentConnector2">
              <a:avLst/>
            </a:prstGeom>
            <a:ln w="19050">
              <a:solidFill>
                <a:srgbClr val="6A7991"/>
              </a:solidFill>
            </a:ln>
          </p:spPr>
          <p:style>
            <a:lnRef idx="1">
              <a:schemeClr val="accent1"/>
            </a:lnRef>
            <a:fillRef idx="3">
              <a:schemeClr val="accent1"/>
            </a:fillRef>
            <a:effectRef idx="2">
              <a:schemeClr val="accent1"/>
            </a:effectRef>
            <a:fontRef idx="minor">
              <a:schemeClr val="lt1"/>
            </a:fontRef>
          </p:style>
        </p:cxnSp>
        <p:sp>
          <p:nvSpPr>
            <p:cNvPr id="82" name="六边形 81">
              <a:extLst>
                <a:ext uri="{FF2B5EF4-FFF2-40B4-BE49-F238E27FC236}">
                  <a16:creationId xmlns="" xmlns:a16="http://schemas.microsoft.com/office/drawing/2014/main" id="{E63F33D6-CDC3-9341-AA30-0437A6806B2A}"/>
                </a:ext>
              </a:extLst>
            </p:cNvPr>
            <p:cNvSpPr/>
            <p:nvPr/>
          </p:nvSpPr>
          <p:spPr>
            <a:xfrm rot="5400000">
              <a:off x="2122422" y="3724224"/>
              <a:ext cx="1382194" cy="1160493"/>
            </a:xfrm>
            <a:prstGeom prst="hexagon">
              <a:avLst/>
            </a:prstGeom>
            <a:solidFill>
              <a:srgbClr val="0059AF"/>
            </a:solidFill>
            <a:ln>
              <a:noFill/>
            </a:ln>
            <a:effectLst>
              <a:outerShdw blurRad="444500" dist="254000" dir="8100000" algn="ctr" rotWithShape="0">
                <a:srgbClr val="000000">
                  <a:alpha val="50000"/>
                </a:srgbClr>
              </a:outerShdw>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defTabSz="816610"/>
              <a:r>
                <a:rPr lang="zh-CN" altLang="en-US" sz="2000" dirty="0">
                  <a:solidFill>
                    <a:prstClr val="white"/>
                  </a:solidFill>
                  <a:latin typeface="微软雅黑" panose="020B0503020204020204" pitchFamily="34" charset="-122"/>
                  <a:ea typeface="微软雅黑" panose="020B0503020204020204" pitchFamily="34" charset="-122"/>
                </a:rPr>
                <a:t>用户注册</a:t>
              </a:r>
            </a:p>
          </p:txBody>
        </p:sp>
        <p:grpSp>
          <p:nvGrpSpPr>
            <p:cNvPr id="46" name="组合 45">
              <a:extLst>
                <a:ext uri="{FF2B5EF4-FFF2-40B4-BE49-F238E27FC236}">
                  <a16:creationId xmlns="" xmlns:a16="http://schemas.microsoft.com/office/drawing/2014/main" id="{57025D3E-6709-0046-8B94-DF8874088968}"/>
                </a:ext>
              </a:extLst>
            </p:cNvPr>
            <p:cNvGrpSpPr/>
            <p:nvPr/>
          </p:nvGrpSpPr>
          <p:grpSpPr>
            <a:xfrm>
              <a:off x="3512920" y="2636470"/>
              <a:ext cx="1796194" cy="581832"/>
              <a:chOff x="1199188" y="2009770"/>
              <a:chExt cx="752794" cy="398207"/>
            </a:xfrm>
          </p:grpSpPr>
          <p:sp>
            <p:nvSpPr>
              <p:cNvPr id="66" name="矩形 65">
                <a:extLst>
                  <a:ext uri="{FF2B5EF4-FFF2-40B4-BE49-F238E27FC236}">
                    <a16:creationId xmlns="" xmlns:a16="http://schemas.microsoft.com/office/drawing/2014/main" id="{E0346CCF-3E1C-094D-8D73-477B73123139}"/>
                  </a:ext>
                </a:extLst>
              </p:cNvPr>
              <p:cNvSpPr/>
              <p:nvPr/>
            </p:nvSpPr>
            <p:spPr>
              <a:xfrm>
                <a:off x="1201926" y="2015138"/>
                <a:ext cx="750056" cy="392839"/>
              </a:xfrm>
              <a:prstGeom prst="rect">
                <a:avLst/>
              </a:prstGeom>
              <a:solidFill>
                <a:srgbClr val="1F386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16610">
                  <a:defRPr/>
                </a:pPr>
                <a:endParaRPr lang="zh-CN" altLang="en-US" sz="120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67" name="Text Placeholder 2">
                <a:extLst>
                  <a:ext uri="{FF2B5EF4-FFF2-40B4-BE49-F238E27FC236}">
                    <a16:creationId xmlns="" xmlns:a16="http://schemas.microsoft.com/office/drawing/2014/main" id="{59D7AEDC-1719-3A44-991E-BB36C1782467}"/>
                  </a:ext>
                </a:extLst>
              </p:cNvPr>
              <p:cNvSpPr txBox="1"/>
              <p:nvPr/>
            </p:nvSpPr>
            <p:spPr bwMode="auto">
              <a:xfrm>
                <a:off x="1199188" y="2009770"/>
                <a:ext cx="718904" cy="3569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nSpc>
                    <a:spcPct val="150000"/>
                  </a:lnSpc>
                </a:pPr>
                <a:r>
                  <a:rPr lang="en-US" altLang="zh-CN" sz="1100" dirty="0">
                    <a:solidFill>
                      <a:schemeClr val="bg1"/>
                    </a:solidFill>
                    <a:latin typeface="微软雅黑 Light" panose="020B0502040204020203" pitchFamily="34" charset="-122"/>
                    <a:ea typeface="微软雅黑 Light" panose="020B0502040204020203" pitchFamily="34" charset="-122"/>
                  </a:rPr>
                  <a:t>1</a:t>
                </a:r>
                <a:r>
                  <a:rPr lang="zh-CN" altLang="en-US" sz="1100" dirty="0">
                    <a:solidFill>
                      <a:schemeClr val="bg1"/>
                    </a:solidFill>
                    <a:latin typeface="微软雅黑 Light" panose="020B0502040204020203" pitchFamily="34" charset="-122"/>
                    <a:ea typeface="微软雅黑 Light" panose="020B0502040204020203" pitchFamily="34" charset="-122"/>
                  </a:rPr>
                  <a:t>、登录系统，</a:t>
                </a:r>
                <a:r>
                  <a:rPr lang="zh-CN" altLang="zh-CN" sz="1100" dirty="0">
                    <a:solidFill>
                      <a:schemeClr val="bg1"/>
                    </a:solidFill>
                    <a:latin typeface="微软雅黑 Light" panose="020B0502040204020203" pitchFamily="34" charset="-122"/>
                    <a:ea typeface="微软雅黑 Light" panose="020B0502040204020203" pitchFamily="34" charset="-122"/>
                  </a:rPr>
                  <a:t>注册</a:t>
                </a:r>
                <a:r>
                  <a:rPr lang="zh-CN" altLang="en-US" sz="1100" dirty="0">
                    <a:solidFill>
                      <a:schemeClr val="bg1"/>
                    </a:solidFill>
                    <a:latin typeface="微软雅黑 Light" panose="020B0502040204020203" pitchFamily="34" charset="-122"/>
                    <a:ea typeface="微软雅黑 Light" panose="020B0502040204020203" pitchFamily="34" charset="-122"/>
                  </a:rPr>
                  <a:t>用户</a:t>
                </a:r>
                <a:endParaRPr lang="en-US" altLang="zh-CN" sz="1100" dirty="0">
                  <a:solidFill>
                    <a:schemeClr val="bg1"/>
                  </a:solidFill>
                  <a:latin typeface="微软雅黑 Light" panose="020B0502040204020203" pitchFamily="34" charset="-122"/>
                  <a:ea typeface="微软雅黑 Light" panose="020B0502040204020203" pitchFamily="34" charset="-122"/>
                </a:endParaRPr>
              </a:p>
              <a:p>
                <a:pPr>
                  <a:lnSpc>
                    <a:spcPct val="150000"/>
                  </a:lnSpc>
                </a:pPr>
                <a:r>
                  <a:rPr lang="en-US" altLang="zh-CN" sz="1100" dirty="0">
                    <a:solidFill>
                      <a:schemeClr val="bg1"/>
                    </a:solidFill>
                    <a:latin typeface="微软雅黑 Light" panose="020B0502040204020203" pitchFamily="34" charset="-122"/>
                    <a:ea typeface="微软雅黑 Light" panose="020B0502040204020203" pitchFamily="34" charset="-122"/>
                  </a:rPr>
                  <a:t>2</a:t>
                </a:r>
                <a:r>
                  <a:rPr lang="zh-CN" altLang="en-US" sz="1100" dirty="0">
                    <a:solidFill>
                      <a:schemeClr val="bg1"/>
                    </a:solidFill>
                    <a:latin typeface="微软雅黑 Light" panose="020B0502040204020203" pitchFamily="34" charset="-122"/>
                    <a:ea typeface="微软雅黑 Light" panose="020B0502040204020203" pitchFamily="34" charset="-122"/>
                  </a:rPr>
                  <a:t>、政府进行资格审核</a:t>
                </a:r>
              </a:p>
            </p:txBody>
          </p:sp>
        </p:grpSp>
      </p:grpSp>
      <p:grpSp>
        <p:nvGrpSpPr>
          <p:cNvPr id="4" name="组合 3">
            <a:extLst>
              <a:ext uri="{FF2B5EF4-FFF2-40B4-BE49-F238E27FC236}">
                <a16:creationId xmlns="" xmlns:a16="http://schemas.microsoft.com/office/drawing/2014/main" id="{C79785A1-520F-DA49-9A31-7954E53F8BF0}"/>
              </a:ext>
            </a:extLst>
          </p:cNvPr>
          <p:cNvGrpSpPr/>
          <p:nvPr/>
        </p:nvGrpSpPr>
        <p:grpSpPr>
          <a:xfrm>
            <a:off x="3967775" y="3636361"/>
            <a:ext cx="2954848" cy="2320614"/>
            <a:chOff x="4096111" y="3636361"/>
            <a:chExt cx="2954848" cy="2320614"/>
          </a:xfrm>
        </p:grpSpPr>
        <p:cxnSp>
          <p:nvCxnSpPr>
            <p:cNvPr id="39" name="肘形连接符 38">
              <a:extLst>
                <a:ext uri="{FF2B5EF4-FFF2-40B4-BE49-F238E27FC236}">
                  <a16:creationId xmlns="" xmlns:a16="http://schemas.microsoft.com/office/drawing/2014/main" id="{F527068E-E00F-ED4C-AF4A-C23D2D2DD04A}"/>
                </a:ext>
              </a:extLst>
            </p:cNvPr>
            <p:cNvCxnSpPr>
              <a:cxnSpLocks/>
              <a:stCxn id="74" idx="0"/>
            </p:cNvCxnSpPr>
            <p:nvPr/>
          </p:nvCxnSpPr>
          <p:spPr>
            <a:xfrm rot="16200000" flipH="1">
              <a:off x="4870622" y="4860767"/>
              <a:ext cx="587894" cy="954853"/>
            </a:xfrm>
            <a:prstGeom prst="bentConnector2">
              <a:avLst/>
            </a:prstGeom>
            <a:ln w="19050">
              <a:solidFill>
                <a:srgbClr val="6A7991"/>
              </a:solidFill>
            </a:ln>
          </p:spPr>
          <p:style>
            <a:lnRef idx="1">
              <a:schemeClr val="accent1"/>
            </a:lnRef>
            <a:fillRef idx="3">
              <a:schemeClr val="accent1"/>
            </a:fillRef>
            <a:effectRef idx="2">
              <a:schemeClr val="accent1"/>
            </a:effectRef>
            <a:fontRef idx="minor">
              <a:schemeClr val="lt1"/>
            </a:fontRef>
          </p:style>
        </p:cxnSp>
        <p:sp>
          <p:nvSpPr>
            <p:cNvPr id="74" name="六边形 73">
              <a:extLst>
                <a:ext uri="{FF2B5EF4-FFF2-40B4-BE49-F238E27FC236}">
                  <a16:creationId xmlns="" xmlns:a16="http://schemas.microsoft.com/office/drawing/2014/main" id="{E612B867-0C95-F846-B850-39486C6EF6A8}"/>
                </a:ext>
              </a:extLst>
            </p:cNvPr>
            <p:cNvSpPr/>
            <p:nvPr/>
          </p:nvSpPr>
          <p:spPr>
            <a:xfrm rot="5400000">
              <a:off x="3983200" y="3749272"/>
              <a:ext cx="1407886" cy="1182064"/>
            </a:xfrm>
            <a:prstGeom prst="hexagon">
              <a:avLst/>
            </a:prstGeom>
            <a:solidFill>
              <a:srgbClr val="0059AF"/>
            </a:solidFill>
            <a:ln>
              <a:noFill/>
            </a:ln>
            <a:effectLst>
              <a:outerShdw blurRad="444500" dist="254000" dir="8100000" algn="ctr" rotWithShape="0">
                <a:srgbClr val="000000">
                  <a:alpha val="50000"/>
                </a:srgbClr>
              </a:outerShdw>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defTabSz="816610">
                <a:defRPr/>
              </a:pPr>
              <a:r>
                <a:rPr lang="zh-CN" altLang="en-US" sz="2000" dirty="0">
                  <a:solidFill>
                    <a:prstClr val="white"/>
                  </a:solidFill>
                  <a:latin typeface="微软雅黑" panose="020B0503020204020204" pitchFamily="34" charset="-122"/>
                  <a:ea typeface="微软雅黑" panose="020B0503020204020204" pitchFamily="34" charset="-122"/>
                </a:rPr>
                <a:t>发布需求</a:t>
              </a:r>
            </a:p>
          </p:txBody>
        </p:sp>
        <p:sp>
          <p:nvSpPr>
            <p:cNvPr id="50" name="矩形 49">
              <a:extLst>
                <a:ext uri="{FF2B5EF4-FFF2-40B4-BE49-F238E27FC236}">
                  <a16:creationId xmlns="" xmlns:a16="http://schemas.microsoft.com/office/drawing/2014/main" id="{8671396E-F27E-BC4F-9455-9208EDBF8C84}"/>
                </a:ext>
              </a:extLst>
            </p:cNvPr>
            <p:cNvSpPr/>
            <p:nvPr/>
          </p:nvSpPr>
          <p:spPr>
            <a:xfrm>
              <a:off x="5278175" y="5372202"/>
              <a:ext cx="1772784" cy="584773"/>
            </a:xfrm>
            <a:prstGeom prst="rect">
              <a:avLst/>
            </a:prstGeom>
            <a:solidFill>
              <a:srgbClr val="6A7991"/>
            </a:solidFill>
            <a:ln>
              <a:noFill/>
            </a:ln>
          </p:spPr>
          <p:style>
            <a:lnRef idx="1">
              <a:schemeClr val="accent1"/>
            </a:lnRef>
            <a:fillRef idx="3">
              <a:schemeClr val="accent1"/>
            </a:fillRef>
            <a:effectRef idx="2">
              <a:schemeClr val="accent1"/>
            </a:effectRef>
            <a:fontRef idx="minor">
              <a:schemeClr val="lt1"/>
            </a:fontRef>
          </p:style>
          <p:txBody>
            <a:bodyPr rtlCol="0" anchor="ctr" anchorCtr="0"/>
            <a:lstStyle/>
            <a:p>
              <a:pPr lvl="0" defTabSz="816610">
                <a:lnSpc>
                  <a:spcPct val="150000"/>
                </a:lnSpc>
                <a:defRPr/>
              </a:pPr>
              <a:r>
                <a:rPr lang="zh-CN" altLang="en-US" sz="1100" dirty="0">
                  <a:solidFill>
                    <a:prstClr val="white"/>
                  </a:solidFill>
                  <a:latin typeface="微软雅黑" panose="020B0503020204020204" pitchFamily="34" charset="-122"/>
                  <a:ea typeface="微软雅黑" panose="020B0503020204020204" pitchFamily="34" charset="-122"/>
                </a:rPr>
                <a:t>通过审核的企业用户，登录平台发布融资需求</a:t>
              </a:r>
              <a:endParaRPr lang="en-US" altLang="zh-CN" sz="1100" dirty="0">
                <a:solidFill>
                  <a:prstClr val="white"/>
                </a:solidFill>
                <a:latin typeface="微软雅黑" panose="020B0503020204020204" pitchFamily="34" charset="-122"/>
                <a:ea typeface="微软雅黑" panose="020B0503020204020204" pitchFamily="34" charset="-122"/>
              </a:endParaRPr>
            </a:p>
          </p:txBody>
        </p:sp>
      </p:grpSp>
      <p:grpSp>
        <p:nvGrpSpPr>
          <p:cNvPr id="5" name="组合 4">
            <a:extLst>
              <a:ext uri="{FF2B5EF4-FFF2-40B4-BE49-F238E27FC236}">
                <a16:creationId xmlns="" xmlns:a16="http://schemas.microsoft.com/office/drawing/2014/main" id="{36118954-7B4C-C342-AF71-57591B6EB9C6}"/>
              </a:ext>
            </a:extLst>
          </p:cNvPr>
          <p:cNvGrpSpPr/>
          <p:nvPr/>
        </p:nvGrpSpPr>
        <p:grpSpPr>
          <a:xfrm>
            <a:off x="6165349" y="2620851"/>
            <a:ext cx="3395217" cy="2424357"/>
            <a:chOff x="6053055" y="2620851"/>
            <a:chExt cx="3395217" cy="2424357"/>
          </a:xfrm>
        </p:grpSpPr>
        <p:cxnSp>
          <p:nvCxnSpPr>
            <p:cNvPr id="93" name="肘形连接符 92">
              <a:extLst>
                <a:ext uri="{FF2B5EF4-FFF2-40B4-BE49-F238E27FC236}">
                  <a16:creationId xmlns="" xmlns:a16="http://schemas.microsoft.com/office/drawing/2014/main" id="{93D792AF-E856-5846-9553-0EB5CCFC69F5}"/>
                </a:ext>
              </a:extLst>
            </p:cNvPr>
            <p:cNvCxnSpPr>
              <a:cxnSpLocks/>
              <a:stCxn id="94" idx="3"/>
            </p:cNvCxnSpPr>
            <p:nvPr/>
          </p:nvCxnSpPr>
          <p:spPr>
            <a:xfrm rot="5400000" flipH="1" flipV="1">
              <a:off x="6640062" y="2901086"/>
              <a:ext cx="755169" cy="768689"/>
            </a:xfrm>
            <a:prstGeom prst="bentConnector2">
              <a:avLst/>
            </a:prstGeom>
            <a:ln w="19050">
              <a:solidFill>
                <a:srgbClr val="6A7991"/>
              </a:solidFill>
            </a:ln>
          </p:spPr>
          <p:style>
            <a:lnRef idx="1">
              <a:schemeClr val="accent1"/>
            </a:lnRef>
            <a:fillRef idx="3">
              <a:schemeClr val="accent1"/>
            </a:fillRef>
            <a:effectRef idx="2">
              <a:schemeClr val="accent1"/>
            </a:effectRef>
            <a:fontRef idx="minor">
              <a:schemeClr val="lt1"/>
            </a:fontRef>
          </p:style>
        </p:cxnSp>
        <p:sp>
          <p:nvSpPr>
            <p:cNvPr id="94" name="六边形 93">
              <a:extLst>
                <a:ext uri="{FF2B5EF4-FFF2-40B4-BE49-F238E27FC236}">
                  <a16:creationId xmlns="" xmlns:a16="http://schemas.microsoft.com/office/drawing/2014/main" id="{0C59259F-58F6-E041-AEB3-9F5A76F61A1E}"/>
                </a:ext>
              </a:extLst>
            </p:cNvPr>
            <p:cNvSpPr/>
            <p:nvPr/>
          </p:nvSpPr>
          <p:spPr>
            <a:xfrm rot="5400000">
              <a:off x="5942205" y="3773864"/>
              <a:ext cx="1382194" cy="1160493"/>
            </a:xfrm>
            <a:prstGeom prst="hexagon">
              <a:avLst/>
            </a:prstGeom>
            <a:solidFill>
              <a:srgbClr val="B83523"/>
            </a:solidFill>
            <a:ln>
              <a:noFill/>
            </a:ln>
            <a:effectLst>
              <a:outerShdw blurRad="444500" dist="254000" dir="8100000" algn="ctr" rotWithShape="0">
                <a:srgbClr val="000000">
                  <a:alpha val="50000"/>
                </a:srgbClr>
              </a:outerShdw>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defTabSz="816610">
                <a:defRPr/>
              </a:pPr>
              <a:r>
                <a:rPr lang="zh-CN" altLang="en-US" sz="2000" dirty="0">
                  <a:solidFill>
                    <a:prstClr val="white"/>
                  </a:solidFill>
                  <a:latin typeface="微软雅黑" panose="020B0503020204020204" pitchFamily="34" charset="-122"/>
                  <a:ea typeface="微软雅黑" panose="020B0503020204020204" pitchFamily="34" charset="-122"/>
                </a:rPr>
                <a:t>金融服务</a:t>
              </a:r>
            </a:p>
          </p:txBody>
        </p:sp>
        <p:sp>
          <p:nvSpPr>
            <p:cNvPr id="96" name="矩形 95">
              <a:extLst>
                <a:ext uri="{FF2B5EF4-FFF2-40B4-BE49-F238E27FC236}">
                  <a16:creationId xmlns="" xmlns:a16="http://schemas.microsoft.com/office/drawing/2014/main" id="{DBF94F20-30D8-8D42-9952-1DAC9EB4449D}"/>
                </a:ext>
              </a:extLst>
            </p:cNvPr>
            <p:cNvSpPr/>
            <p:nvPr/>
          </p:nvSpPr>
          <p:spPr>
            <a:xfrm>
              <a:off x="7374642" y="2620851"/>
              <a:ext cx="2073630" cy="573989"/>
            </a:xfrm>
            <a:prstGeom prst="rect">
              <a:avLst/>
            </a:prstGeom>
            <a:solidFill>
              <a:srgbClr val="1F386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nSpc>
                  <a:spcPct val="150000"/>
                </a:lnSpc>
              </a:pPr>
              <a:r>
                <a:rPr lang="en-US" altLang="zh-CN" sz="1100" dirty="0">
                  <a:solidFill>
                    <a:prstClr val="white"/>
                  </a:solidFill>
                  <a:latin typeface="微软雅黑 Light" panose="020B0502040204020203" pitchFamily="34" charset="-122"/>
                  <a:ea typeface="微软雅黑 Light" panose="020B0502040204020203" pitchFamily="34" charset="-122"/>
                </a:rPr>
                <a:t>1</a:t>
              </a:r>
              <a:r>
                <a:rPr lang="zh-CN" altLang="en-US" sz="1100" dirty="0">
                  <a:solidFill>
                    <a:prstClr val="white"/>
                  </a:solidFill>
                  <a:latin typeface="微软雅黑 Light" panose="020B0502040204020203" pitchFamily="34" charset="-122"/>
                  <a:ea typeface="微软雅黑 Light" panose="020B0502040204020203" pitchFamily="34" charset="-122"/>
                </a:rPr>
                <a:t>、金融机构提供金融服务</a:t>
              </a:r>
              <a:endParaRPr lang="en-US" altLang="zh-CN" sz="1100" dirty="0">
                <a:solidFill>
                  <a:prstClr val="white"/>
                </a:solidFill>
                <a:latin typeface="微软雅黑 Light" panose="020B0502040204020203" pitchFamily="34" charset="-122"/>
                <a:ea typeface="微软雅黑 Light" panose="020B0502040204020203" pitchFamily="34" charset="-122"/>
              </a:endParaRPr>
            </a:p>
            <a:p>
              <a:pPr lvl="0">
                <a:lnSpc>
                  <a:spcPct val="150000"/>
                </a:lnSpc>
              </a:pPr>
              <a:r>
                <a:rPr lang="en-US" altLang="zh-CN" sz="1100" dirty="0">
                  <a:solidFill>
                    <a:prstClr val="white"/>
                  </a:solidFill>
                  <a:latin typeface="微软雅黑 Light" panose="020B0502040204020203" pitchFamily="34" charset="-122"/>
                  <a:ea typeface="微软雅黑 Light" panose="020B0502040204020203" pitchFamily="34" charset="-122"/>
                </a:rPr>
                <a:t>2</a:t>
              </a:r>
              <a:r>
                <a:rPr lang="zh-CN" altLang="en-US" sz="1100" dirty="0">
                  <a:solidFill>
                    <a:prstClr val="white"/>
                  </a:solidFill>
                  <a:latin typeface="微软雅黑 Light" panose="020B0502040204020203" pitchFamily="34" charset="-122"/>
                  <a:ea typeface="微软雅黑 Light" panose="020B0502040204020203" pitchFamily="34" charset="-122"/>
                </a:rPr>
                <a:t>、受理进度实时同步到平台</a:t>
              </a:r>
            </a:p>
          </p:txBody>
        </p:sp>
      </p:grpSp>
      <p:grpSp>
        <p:nvGrpSpPr>
          <p:cNvPr id="2" name="组合 1">
            <a:extLst>
              <a:ext uri="{FF2B5EF4-FFF2-40B4-BE49-F238E27FC236}">
                <a16:creationId xmlns="" xmlns:a16="http://schemas.microsoft.com/office/drawing/2014/main" id="{E66D92C8-280B-7E4E-991E-054582FE2C5F}"/>
              </a:ext>
            </a:extLst>
          </p:cNvPr>
          <p:cNvGrpSpPr/>
          <p:nvPr/>
        </p:nvGrpSpPr>
        <p:grpSpPr>
          <a:xfrm>
            <a:off x="8415372" y="3627218"/>
            <a:ext cx="3069323" cy="2291991"/>
            <a:chOff x="7982238" y="3627218"/>
            <a:chExt cx="3069323" cy="2291991"/>
          </a:xfrm>
        </p:grpSpPr>
        <p:cxnSp>
          <p:nvCxnSpPr>
            <p:cNvPr id="98" name="肘形连接符 97">
              <a:extLst>
                <a:ext uri="{FF2B5EF4-FFF2-40B4-BE49-F238E27FC236}">
                  <a16:creationId xmlns="" xmlns:a16="http://schemas.microsoft.com/office/drawing/2014/main" id="{F76A0639-614A-0745-954D-1854DA395D5B}"/>
                </a:ext>
              </a:extLst>
            </p:cNvPr>
            <p:cNvCxnSpPr>
              <a:cxnSpLocks/>
              <a:stCxn id="99" idx="0"/>
              <a:endCxn id="100" idx="1"/>
            </p:cNvCxnSpPr>
            <p:nvPr/>
          </p:nvCxnSpPr>
          <p:spPr>
            <a:xfrm rot="16200000" flipH="1">
              <a:off x="8640883" y="4967490"/>
              <a:ext cx="591719" cy="726945"/>
            </a:xfrm>
            <a:prstGeom prst="bentConnector2">
              <a:avLst/>
            </a:prstGeom>
            <a:ln w="19050">
              <a:solidFill>
                <a:srgbClr val="6A7991"/>
              </a:solidFill>
            </a:ln>
          </p:spPr>
          <p:style>
            <a:lnRef idx="1">
              <a:schemeClr val="accent1"/>
            </a:lnRef>
            <a:fillRef idx="3">
              <a:schemeClr val="accent1"/>
            </a:fillRef>
            <a:effectRef idx="2">
              <a:schemeClr val="accent1"/>
            </a:effectRef>
            <a:fontRef idx="minor">
              <a:schemeClr val="lt1"/>
            </a:fontRef>
          </p:style>
        </p:cxnSp>
        <p:sp>
          <p:nvSpPr>
            <p:cNvPr id="99" name="六边形 98">
              <a:extLst>
                <a:ext uri="{FF2B5EF4-FFF2-40B4-BE49-F238E27FC236}">
                  <a16:creationId xmlns="" xmlns:a16="http://schemas.microsoft.com/office/drawing/2014/main" id="{63767103-8271-1640-B433-BE30E772E5A1}"/>
                </a:ext>
              </a:extLst>
            </p:cNvPr>
            <p:cNvSpPr/>
            <p:nvPr/>
          </p:nvSpPr>
          <p:spPr>
            <a:xfrm rot="5400000">
              <a:off x="7869327" y="3740129"/>
              <a:ext cx="1407886" cy="1182064"/>
            </a:xfrm>
            <a:prstGeom prst="hexagon">
              <a:avLst/>
            </a:prstGeom>
            <a:solidFill>
              <a:srgbClr val="0059AF"/>
            </a:solidFill>
            <a:ln>
              <a:noFill/>
            </a:ln>
            <a:effectLst>
              <a:outerShdw blurRad="444500" dist="254000" dir="8100000" algn="ctr" rotWithShape="0">
                <a:srgbClr val="000000">
                  <a:alpha val="50000"/>
                </a:srgbClr>
              </a:outerShdw>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defTabSz="816610">
                <a:defRPr/>
              </a:pPr>
              <a:r>
                <a:rPr lang="zh-CN" altLang="en-US" sz="2000" dirty="0">
                  <a:solidFill>
                    <a:prstClr val="white"/>
                  </a:solidFill>
                  <a:latin typeface="微软雅黑" panose="020B0503020204020204" pitchFamily="34" charset="-122"/>
                  <a:ea typeface="微软雅黑" panose="020B0503020204020204" pitchFamily="34" charset="-122"/>
                </a:rPr>
                <a:t>体验评价</a:t>
              </a:r>
            </a:p>
          </p:txBody>
        </p:sp>
        <p:sp>
          <p:nvSpPr>
            <p:cNvPr id="100" name="矩形 99">
              <a:extLst>
                <a:ext uri="{FF2B5EF4-FFF2-40B4-BE49-F238E27FC236}">
                  <a16:creationId xmlns="" xmlns:a16="http://schemas.microsoft.com/office/drawing/2014/main" id="{EF84C815-E75E-334D-866A-C399EE924A15}"/>
                </a:ext>
              </a:extLst>
            </p:cNvPr>
            <p:cNvSpPr/>
            <p:nvPr/>
          </p:nvSpPr>
          <p:spPr>
            <a:xfrm>
              <a:off x="9300215" y="5334436"/>
              <a:ext cx="1751346" cy="584773"/>
            </a:xfrm>
            <a:prstGeom prst="rect">
              <a:avLst/>
            </a:prstGeom>
            <a:solidFill>
              <a:srgbClr val="6A79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defTabSz="816610">
                <a:lnSpc>
                  <a:spcPct val="150000"/>
                </a:lnSpc>
                <a:defRPr/>
              </a:pPr>
              <a:r>
                <a:rPr lang="zh-CN" altLang="en-US" sz="1100" dirty="0">
                  <a:solidFill>
                    <a:prstClr val="white"/>
                  </a:solidFill>
                  <a:latin typeface="微软雅黑" panose="020B0503020204020204" pitchFamily="34" charset="-122"/>
                  <a:ea typeface="微软雅黑" panose="020B0503020204020204" pitchFamily="34" charset="-122"/>
                </a:rPr>
                <a:t>企业对金融机构服务做出评价</a:t>
              </a:r>
              <a:endParaRPr lang="en-US" altLang="zh-CN" sz="1100" dirty="0">
                <a:solidFill>
                  <a:prstClr val="white"/>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711924993"/>
      </p:ext>
    </p:extLst>
  </p:cSld>
  <p:clrMapOvr>
    <a:masterClrMapping/>
  </p:clrMapOvr>
  <mc:AlternateContent xmlns:mc="http://schemas.openxmlformats.org/markup-compatibility/2006" xmlns:p14="http://schemas.microsoft.com/office/powerpoint/2010/main">
    <mc:Choice Requires="p14">
      <p:transition p14:dur="0"/>
    </mc:Choice>
    <mc:Fallback xmlns="">
      <p:transition advTm="4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8"/>
          <p:cNvSpPr txBox="1"/>
          <p:nvPr/>
        </p:nvSpPr>
        <p:spPr>
          <a:xfrm>
            <a:off x="634553" y="250706"/>
            <a:ext cx="3731860" cy="332399"/>
          </a:xfrm>
          <a:prstGeom prst="rect">
            <a:avLst/>
          </a:prstGeom>
          <a:noFill/>
        </p:spPr>
        <p:txBody>
          <a:bodyPr wrap="square" lIns="0" tIns="0" rIns="0" bIns="0" rtlCol="0" anchor="ctr">
            <a:spAutoFit/>
          </a:bodyPr>
          <a:lstStyle>
            <a:defPPr>
              <a:defRPr lang="zh-CN"/>
            </a:defPPr>
            <a:lvl1pPr>
              <a:lnSpc>
                <a:spcPct val="90000"/>
              </a:lnSpc>
              <a:spcBef>
                <a:spcPct val="0"/>
              </a:spcBef>
              <a:defRPr sz="2400">
                <a:latin typeface="微软雅黑" panose="020B0503020204020204" pitchFamily="34" charset="-122"/>
                <a:ea typeface="微软雅黑" panose="020B0503020204020204" pitchFamily="34" charset="-122"/>
                <a:cs typeface="+mj-cs"/>
              </a:defRPr>
            </a:lvl1pPr>
          </a:lstStyle>
          <a:p>
            <a:r>
              <a:rPr lang="zh-CN" altLang="en-US" dirty="0">
                <a:sym typeface="Arial" panose="020B0604020202020204" pitchFamily="34" charset="0"/>
              </a:rPr>
              <a:t>金融服务流程</a:t>
            </a:r>
          </a:p>
        </p:txBody>
      </p:sp>
      <p:grpSp>
        <p:nvGrpSpPr>
          <p:cNvPr id="2" name="组合 1">
            <a:extLst>
              <a:ext uri="{FF2B5EF4-FFF2-40B4-BE49-F238E27FC236}">
                <a16:creationId xmlns="" xmlns:a16="http://schemas.microsoft.com/office/drawing/2014/main" id="{317B82E4-40BC-5840-9958-80C91C923C74}"/>
              </a:ext>
            </a:extLst>
          </p:cNvPr>
          <p:cNvGrpSpPr/>
          <p:nvPr/>
        </p:nvGrpSpPr>
        <p:grpSpPr>
          <a:xfrm>
            <a:off x="935348" y="1174181"/>
            <a:ext cx="4744236" cy="4377424"/>
            <a:chOff x="862389" y="1398227"/>
            <a:chExt cx="4744236" cy="4377424"/>
          </a:xfrm>
        </p:grpSpPr>
        <p:sp>
          <p:nvSpPr>
            <p:cNvPr id="11" name="Oval 12">
              <a:extLst>
                <a:ext uri="{FF2B5EF4-FFF2-40B4-BE49-F238E27FC236}">
                  <a16:creationId xmlns="" xmlns:a16="http://schemas.microsoft.com/office/drawing/2014/main" id="{2CC6B7D3-BEBF-E644-9145-47BAAB123DAF}"/>
                </a:ext>
              </a:extLst>
            </p:cNvPr>
            <p:cNvSpPr>
              <a:spLocks noChangeAspect="1" noChangeArrowheads="1"/>
            </p:cNvSpPr>
            <p:nvPr/>
          </p:nvSpPr>
          <p:spPr bwMode="auto">
            <a:xfrm>
              <a:off x="1510222" y="1981752"/>
              <a:ext cx="3486918" cy="3485149"/>
            </a:xfrm>
            <a:prstGeom prst="ellipse">
              <a:avLst/>
            </a:prstGeom>
            <a:solidFill>
              <a:schemeClr val="bg2">
                <a:lumMod val="50000"/>
              </a:schemeClr>
            </a:solidFill>
            <a:ln w="25400" cap="flat" cmpd="sng">
              <a:solidFill>
                <a:schemeClr val="bg2">
                  <a:lumMod val="75000"/>
                </a:schemeClr>
              </a:solidFill>
              <a:round/>
            </a:ln>
          </p:spPr>
          <p:txBody>
            <a:bodyPr anchor="ctr"/>
            <a:lstStyle/>
            <a:p>
              <a:pPr algn="ctr"/>
              <a:endParaRPr lang="zh-CN" altLang="zh-CN" sz="2400" b="1" i="1" dirty="0">
                <a:solidFill>
                  <a:srgbClr val="FFFFFF"/>
                </a:solidFill>
                <a:latin typeface="印品黑体" panose="00000500000000000000" pitchFamily="2" charset="-122"/>
                <a:ea typeface="印品黑体" panose="00000500000000000000" pitchFamily="2" charset="-122"/>
                <a:sym typeface="Calibri" panose="020F0502020204030204" pitchFamily="34" charset="0"/>
              </a:endParaRPr>
            </a:p>
          </p:txBody>
        </p:sp>
        <p:sp>
          <p:nvSpPr>
            <p:cNvPr id="12" name="Oval 12">
              <a:extLst>
                <a:ext uri="{FF2B5EF4-FFF2-40B4-BE49-F238E27FC236}">
                  <a16:creationId xmlns="" xmlns:a16="http://schemas.microsoft.com/office/drawing/2014/main" id="{99A2F8FA-2647-E147-A8FC-EC99AAF694AE}"/>
                </a:ext>
              </a:extLst>
            </p:cNvPr>
            <p:cNvSpPr>
              <a:spLocks noChangeAspect="1" noChangeArrowheads="1"/>
            </p:cNvSpPr>
            <p:nvPr/>
          </p:nvSpPr>
          <p:spPr bwMode="auto">
            <a:xfrm>
              <a:off x="1609613" y="2094396"/>
              <a:ext cx="3270783" cy="3269124"/>
            </a:xfrm>
            <a:prstGeom prst="ellipse">
              <a:avLst/>
            </a:prstGeom>
            <a:solidFill>
              <a:schemeClr val="bg1">
                <a:lumMod val="95000"/>
              </a:schemeClr>
            </a:solidFill>
            <a:ln w="25400" cap="flat" cmpd="sng">
              <a:noFill/>
              <a:round/>
            </a:ln>
          </p:spPr>
          <p:txBody>
            <a:bodyPr anchor="ctr"/>
            <a:lstStyle/>
            <a:p>
              <a:pPr algn="ctr"/>
              <a:endParaRPr lang="zh-CN" altLang="zh-CN" sz="2400" b="1" i="1" dirty="0">
                <a:solidFill>
                  <a:srgbClr val="FFFFFF"/>
                </a:solidFill>
                <a:latin typeface="印品黑体" panose="00000500000000000000" pitchFamily="2" charset="-122"/>
                <a:ea typeface="印品黑体" panose="00000500000000000000" pitchFamily="2" charset="-122"/>
                <a:sym typeface="Calibri" panose="020F0502020204030204" pitchFamily="34" charset="0"/>
              </a:endParaRPr>
            </a:p>
          </p:txBody>
        </p:sp>
        <p:grpSp>
          <p:nvGrpSpPr>
            <p:cNvPr id="13" name="组合 12">
              <a:extLst>
                <a:ext uri="{FF2B5EF4-FFF2-40B4-BE49-F238E27FC236}">
                  <a16:creationId xmlns="" xmlns:a16="http://schemas.microsoft.com/office/drawing/2014/main" id="{5BF26E00-15C5-3E44-B78E-3E907BE17D53}"/>
                </a:ext>
              </a:extLst>
            </p:cNvPr>
            <p:cNvGrpSpPr/>
            <p:nvPr/>
          </p:nvGrpSpPr>
          <p:grpSpPr>
            <a:xfrm>
              <a:off x="2548386" y="1398227"/>
              <a:ext cx="1342143" cy="1183924"/>
              <a:chOff x="3831616" y="862219"/>
              <a:chExt cx="1342143" cy="1183924"/>
            </a:xfrm>
          </p:grpSpPr>
          <p:sp>
            <p:nvSpPr>
              <p:cNvPr id="14" name="Oval 4">
                <a:extLst>
                  <a:ext uri="{FF2B5EF4-FFF2-40B4-BE49-F238E27FC236}">
                    <a16:creationId xmlns="" xmlns:a16="http://schemas.microsoft.com/office/drawing/2014/main" id="{2E47936A-F702-0F45-A5D0-F1729F16E324}"/>
                  </a:ext>
                </a:extLst>
              </p:cNvPr>
              <p:cNvSpPr>
                <a:spLocks noChangeArrowheads="1"/>
              </p:cNvSpPr>
              <p:nvPr/>
            </p:nvSpPr>
            <p:spPr bwMode="auto">
              <a:xfrm>
                <a:off x="3921092" y="862219"/>
                <a:ext cx="1181911" cy="1183924"/>
              </a:xfrm>
              <a:prstGeom prst="ellipse">
                <a:avLst/>
              </a:prstGeom>
            </p:spPr>
            <p:style>
              <a:lnRef idx="2">
                <a:schemeClr val="accent3"/>
              </a:lnRef>
              <a:fillRef idx="1">
                <a:schemeClr val="lt1"/>
              </a:fillRef>
              <a:effectRef idx="0">
                <a:schemeClr val="accent3"/>
              </a:effectRef>
              <a:fontRef idx="minor">
                <a:schemeClr val="dk1"/>
              </a:fontRef>
            </p:style>
            <p:txBody>
              <a:bodyPr anchor="ctr"/>
              <a:lstStyle/>
              <a:p>
                <a:pPr algn="ctr" fontAlgn="auto">
                  <a:spcBef>
                    <a:spcPts val="0"/>
                  </a:spcBef>
                  <a:spcAft>
                    <a:spcPts val="0"/>
                  </a:spcAft>
                  <a:defRPr/>
                </a:pPr>
                <a:endParaRPr lang="zh-CN" altLang="zh-CN" sz="2400" kern="0">
                  <a:solidFill>
                    <a:srgbClr val="C00000"/>
                  </a:solidFill>
                  <a:latin typeface="印品黑体" panose="00000500000000000000" pitchFamily="2" charset="-122"/>
                  <a:ea typeface="印品黑体" panose="00000500000000000000" pitchFamily="2" charset="-122"/>
                  <a:sym typeface="Calibri" panose="020F0502020204030204" pitchFamily="34" charset="0"/>
                </a:endParaRPr>
              </a:p>
            </p:txBody>
          </p:sp>
          <p:sp>
            <p:nvSpPr>
              <p:cNvPr id="15" name="Rectangle 13">
                <a:extLst>
                  <a:ext uri="{FF2B5EF4-FFF2-40B4-BE49-F238E27FC236}">
                    <a16:creationId xmlns="" xmlns:a16="http://schemas.microsoft.com/office/drawing/2014/main" id="{845ED7F0-A4F5-B04E-BD9A-608E49A5E8CB}"/>
                  </a:ext>
                </a:extLst>
              </p:cNvPr>
              <p:cNvSpPr>
                <a:spLocks noChangeArrowheads="1"/>
              </p:cNvSpPr>
              <p:nvPr/>
            </p:nvSpPr>
            <p:spPr bwMode="auto">
              <a:xfrm>
                <a:off x="3831616" y="1258358"/>
                <a:ext cx="13421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auto">
                  <a:spcBef>
                    <a:spcPts val="0"/>
                  </a:spcBef>
                  <a:spcAft>
                    <a:spcPts val="0"/>
                  </a:spcAft>
                  <a:defRPr/>
                </a:pPr>
                <a:r>
                  <a:rPr lang="zh-CN" altLang="en-US" sz="2000" b="1" kern="0" dirty="0">
                    <a:solidFill>
                      <a:srgbClr val="002060"/>
                    </a:solidFill>
                    <a:latin typeface="印品黑体" panose="00000500000000000000" pitchFamily="2" charset="-122"/>
                    <a:ea typeface="印品黑体" panose="00000500000000000000" pitchFamily="2" charset="-122"/>
                    <a:sym typeface="Calibri" panose="020F0502020204030204" pitchFamily="34" charset="0"/>
                  </a:rPr>
                  <a:t>放款</a:t>
                </a:r>
                <a:endParaRPr lang="en-US" sz="3200" b="1" kern="0" dirty="0">
                  <a:solidFill>
                    <a:srgbClr val="002060"/>
                  </a:solidFill>
                  <a:latin typeface="印品黑体" panose="00000500000000000000" pitchFamily="2" charset="-122"/>
                  <a:ea typeface="印品黑体" panose="00000500000000000000" pitchFamily="2" charset="-122"/>
                </a:endParaRPr>
              </a:p>
            </p:txBody>
          </p:sp>
        </p:grpSp>
        <p:grpSp>
          <p:nvGrpSpPr>
            <p:cNvPr id="16" name="组合 15">
              <a:extLst>
                <a:ext uri="{FF2B5EF4-FFF2-40B4-BE49-F238E27FC236}">
                  <a16:creationId xmlns="" xmlns:a16="http://schemas.microsoft.com/office/drawing/2014/main" id="{7A0D0411-9C06-F049-90ED-00C9F71E7300}"/>
                </a:ext>
              </a:extLst>
            </p:cNvPr>
            <p:cNvGrpSpPr/>
            <p:nvPr/>
          </p:nvGrpSpPr>
          <p:grpSpPr>
            <a:xfrm>
              <a:off x="4189870" y="2773105"/>
              <a:ext cx="1416755" cy="1183924"/>
              <a:chOff x="5473101" y="2237097"/>
              <a:chExt cx="1416755" cy="1183924"/>
            </a:xfrm>
          </p:grpSpPr>
          <p:sp>
            <p:nvSpPr>
              <p:cNvPr id="17" name="Oval 5">
                <a:extLst>
                  <a:ext uri="{FF2B5EF4-FFF2-40B4-BE49-F238E27FC236}">
                    <a16:creationId xmlns="" xmlns:a16="http://schemas.microsoft.com/office/drawing/2014/main" id="{749251DB-7C63-294A-B3F2-B01A1701B5A0}"/>
                  </a:ext>
                </a:extLst>
              </p:cNvPr>
              <p:cNvSpPr>
                <a:spLocks noChangeArrowheads="1"/>
              </p:cNvSpPr>
              <p:nvPr/>
            </p:nvSpPr>
            <p:spPr bwMode="auto">
              <a:xfrm>
                <a:off x="5559307" y="2237097"/>
                <a:ext cx="1182153" cy="1183924"/>
              </a:xfrm>
              <a:prstGeom prst="ellipse">
                <a:avLst/>
              </a:prstGeom>
            </p:spPr>
            <p:style>
              <a:lnRef idx="2">
                <a:schemeClr val="accent3"/>
              </a:lnRef>
              <a:fillRef idx="1">
                <a:schemeClr val="lt1"/>
              </a:fillRef>
              <a:effectRef idx="0">
                <a:schemeClr val="accent3"/>
              </a:effectRef>
              <a:fontRef idx="minor">
                <a:schemeClr val="dk1"/>
              </a:fontRef>
            </p:style>
            <p:txBody>
              <a:bodyPr anchor="ctr"/>
              <a:lstStyle/>
              <a:p>
                <a:pPr algn="ctr" fontAlgn="auto">
                  <a:spcBef>
                    <a:spcPts val="0"/>
                  </a:spcBef>
                  <a:spcAft>
                    <a:spcPts val="0"/>
                  </a:spcAft>
                  <a:defRPr/>
                </a:pPr>
                <a:endParaRPr lang="zh-CN" altLang="zh-CN" sz="2400" kern="0">
                  <a:solidFill>
                    <a:srgbClr val="FFFFFF"/>
                  </a:solidFill>
                  <a:latin typeface="印品黑体" panose="00000500000000000000" pitchFamily="2" charset="-122"/>
                  <a:ea typeface="印品黑体" panose="00000500000000000000" pitchFamily="2" charset="-122"/>
                  <a:sym typeface="Calibri" panose="020F0502020204030204" pitchFamily="34" charset="0"/>
                </a:endParaRPr>
              </a:p>
            </p:txBody>
          </p:sp>
          <p:sp>
            <p:nvSpPr>
              <p:cNvPr id="18" name="Rectangle 14">
                <a:extLst>
                  <a:ext uri="{FF2B5EF4-FFF2-40B4-BE49-F238E27FC236}">
                    <a16:creationId xmlns="" xmlns:a16="http://schemas.microsoft.com/office/drawing/2014/main" id="{2E41072C-18B9-D84A-9741-414E63CF3ADD}"/>
                  </a:ext>
                </a:extLst>
              </p:cNvPr>
              <p:cNvSpPr>
                <a:spLocks noChangeArrowheads="1"/>
              </p:cNvSpPr>
              <p:nvPr/>
            </p:nvSpPr>
            <p:spPr bwMode="auto">
              <a:xfrm>
                <a:off x="5473101" y="2492100"/>
                <a:ext cx="141675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auto">
                  <a:spcBef>
                    <a:spcPts val="0"/>
                  </a:spcBef>
                  <a:spcAft>
                    <a:spcPts val="0"/>
                  </a:spcAft>
                  <a:defRPr/>
                </a:pPr>
                <a:r>
                  <a:rPr lang="zh-CN" altLang="en-US" sz="2000" b="1" kern="0" dirty="0">
                    <a:solidFill>
                      <a:srgbClr val="002060"/>
                    </a:solidFill>
                    <a:latin typeface="印品黑体" panose="00000500000000000000" pitchFamily="2" charset="-122"/>
                    <a:ea typeface="印品黑体" panose="00000500000000000000" pitchFamily="2" charset="-122"/>
                    <a:sym typeface="Calibri" panose="020F0502020204030204" pitchFamily="34" charset="0"/>
                  </a:rPr>
                  <a:t>企业</a:t>
                </a:r>
                <a:endParaRPr lang="en-US" altLang="zh-CN" sz="2000" b="1" kern="0" dirty="0">
                  <a:solidFill>
                    <a:srgbClr val="002060"/>
                  </a:solidFill>
                  <a:latin typeface="印品黑体" panose="00000500000000000000" pitchFamily="2" charset="-122"/>
                  <a:ea typeface="印品黑体" panose="00000500000000000000" pitchFamily="2" charset="-122"/>
                  <a:sym typeface="Calibri" panose="020F0502020204030204" pitchFamily="34" charset="0"/>
                </a:endParaRPr>
              </a:p>
              <a:p>
                <a:pPr algn="ctr" fontAlgn="auto">
                  <a:spcBef>
                    <a:spcPts val="0"/>
                  </a:spcBef>
                  <a:spcAft>
                    <a:spcPts val="0"/>
                  </a:spcAft>
                  <a:defRPr/>
                </a:pPr>
                <a:r>
                  <a:rPr lang="zh-CN" altLang="en-US" sz="2000" b="1" kern="0" dirty="0">
                    <a:solidFill>
                      <a:srgbClr val="002060"/>
                    </a:solidFill>
                    <a:latin typeface="印品黑体" panose="00000500000000000000" pitchFamily="2" charset="-122"/>
                    <a:ea typeface="印品黑体" panose="00000500000000000000" pitchFamily="2" charset="-122"/>
                    <a:sym typeface="Calibri" panose="020F0502020204030204" pitchFamily="34" charset="0"/>
                  </a:rPr>
                  <a:t>发布需求</a:t>
                </a:r>
                <a:endParaRPr lang="en-US" sz="2000" b="1" kern="0" dirty="0">
                  <a:solidFill>
                    <a:srgbClr val="002060"/>
                  </a:solidFill>
                  <a:ea typeface="印品黑体" panose="00000500000000000000" pitchFamily="2" charset="-122"/>
                </a:endParaRPr>
              </a:p>
            </p:txBody>
          </p:sp>
        </p:grpSp>
        <p:grpSp>
          <p:nvGrpSpPr>
            <p:cNvPr id="19" name="组合 18">
              <a:extLst>
                <a:ext uri="{FF2B5EF4-FFF2-40B4-BE49-F238E27FC236}">
                  <a16:creationId xmlns="" xmlns:a16="http://schemas.microsoft.com/office/drawing/2014/main" id="{1C2CEAE6-CC9F-624C-9595-B513DDDF4EFB}"/>
                </a:ext>
              </a:extLst>
            </p:cNvPr>
            <p:cNvGrpSpPr/>
            <p:nvPr/>
          </p:nvGrpSpPr>
          <p:grpSpPr>
            <a:xfrm>
              <a:off x="3481201" y="4591727"/>
              <a:ext cx="1439149" cy="1183924"/>
              <a:chOff x="4764432" y="4055719"/>
              <a:chExt cx="1439149" cy="1183924"/>
            </a:xfrm>
          </p:grpSpPr>
          <p:sp>
            <p:nvSpPr>
              <p:cNvPr id="20" name="Oval 8">
                <a:extLst>
                  <a:ext uri="{FF2B5EF4-FFF2-40B4-BE49-F238E27FC236}">
                    <a16:creationId xmlns="" xmlns:a16="http://schemas.microsoft.com/office/drawing/2014/main" id="{E14F3A10-A3DB-7045-892A-06352CACCBD3}"/>
                  </a:ext>
                </a:extLst>
              </p:cNvPr>
              <p:cNvSpPr>
                <a:spLocks noChangeArrowheads="1"/>
              </p:cNvSpPr>
              <p:nvPr/>
            </p:nvSpPr>
            <p:spPr bwMode="auto">
              <a:xfrm>
                <a:off x="4892091" y="4055719"/>
                <a:ext cx="1183833" cy="1183924"/>
              </a:xfrm>
              <a:prstGeom prst="ellipse">
                <a:avLst/>
              </a:prstGeom>
            </p:spPr>
            <p:style>
              <a:lnRef idx="2">
                <a:schemeClr val="accent3"/>
              </a:lnRef>
              <a:fillRef idx="1">
                <a:schemeClr val="lt1"/>
              </a:fillRef>
              <a:effectRef idx="0">
                <a:schemeClr val="accent3"/>
              </a:effectRef>
              <a:fontRef idx="minor">
                <a:schemeClr val="dk1"/>
              </a:fontRef>
            </p:style>
            <p:txBody>
              <a:bodyPr anchor="ctr"/>
              <a:lstStyle/>
              <a:p>
                <a:pPr algn="ctr" fontAlgn="auto">
                  <a:spcBef>
                    <a:spcPts val="0"/>
                  </a:spcBef>
                  <a:spcAft>
                    <a:spcPts val="0"/>
                  </a:spcAft>
                  <a:defRPr/>
                </a:pPr>
                <a:endParaRPr lang="zh-CN" altLang="zh-CN" sz="2400" kern="0">
                  <a:solidFill>
                    <a:srgbClr val="FFFFFF"/>
                  </a:solidFill>
                  <a:latin typeface="印品黑体" panose="00000500000000000000" pitchFamily="2" charset="-122"/>
                  <a:ea typeface="印品黑体" panose="00000500000000000000" pitchFamily="2" charset="-122"/>
                  <a:sym typeface="Calibri" panose="020F0502020204030204" pitchFamily="34" charset="0"/>
                </a:endParaRPr>
              </a:p>
            </p:txBody>
          </p:sp>
          <p:sp>
            <p:nvSpPr>
              <p:cNvPr id="21" name="Rectangle 15">
                <a:extLst>
                  <a:ext uri="{FF2B5EF4-FFF2-40B4-BE49-F238E27FC236}">
                    <a16:creationId xmlns="" xmlns:a16="http://schemas.microsoft.com/office/drawing/2014/main" id="{3A663F90-EBC6-714D-BB2D-97F973C30324}"/>
                  </a:ext>
                </a:extLst>
              </p:cNvPr>
              <p:cNvSpPr>
                <a:spLocks noChangeArrowheads="1"/>
              </p:cNvSpPr>
              <p:nvPr/>
            </p:nvSpPr>
            <p:spPr bwMode="auto">
              <a:xfrm>
                <a:off x="4764432" y="4488812"/>
                <a:ext cx="14391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auto">
                  <a:spcBef>
                    <a:spcPts val="0"/>
                  </a:spcBef>
                  <a:spcAft>
                    <a:spcPts val="0"/>
                  </a:spcAft>
                  <a:defRPr/>
                </a:pPr>
                <a:r>
                  <a:rPr lang="zh-CN" altLang="en-US" sz="2000" b="1" kern="0" dirty="0">
                    <a:solidFill>
                      <a:srgbClr val="002060"/>
                    </a:solidFill>
                    <a:latin typeface="印品黑体" panose="00000500000000000000" pitchFamily="2" charset="-122"/>
                    <a:ea typeface="印品黑体" panose="00000500000000000000" pitchFamily="2" charset="-122"/>
                    <a:sym typeface="Calibri" panose="020F0502020204030204" pitchFamily="34" charset="0"/>
                  </a:rPr>
                  <a:t>关注需求</a:t>
                </a:r>
                <a:endParaRPr lang="en-US" sz="3200" b="1" kern="0" dirty="0">
                  <a:solidFill>
                    <a:srgbClr val="002060"/>
                  </a:solidFill>
                  <a:latin typeface="印品黑体" panose="00000500000000000000" pitchFamily="2" charset="-122"/>
                  <a:ea typeface="印品黑体" panose="00000500000000000000" pitchFamily="2" charset="-122"/>
                </a:endParaRPr>
              </a:p>
            </p:txBody>
          </p:sp>
        </p:grpSp>
        <p:grpSp>
          <p:nvGrpSpPr>
            <p:cNvPr id="22" name="组合 21">
              <a:extLst>
                <a:ext uri="{FF2B5EF4-FFF2-40B4-BE49-F238E27FC236}">
                  <a16:creationId xmlns="" xmlns:a16="http://schemas.microsoft.com/office/drawing/2014/main" id="{B4F3C8EE-40D9-714D-8358-7CFAF212F050}"/>
                </a:ext>
              </a:extLst>
            </p:cNvPr>
            <p:cNvGrpSpPr/>
            <p:nvPr/>
          </p:nvGrpSpPr>
          <p:grpSpPr>
            <a:xfrm>
              <a:off x="1522682" y="4591727"/>
              <a:ext cx="1343962" cy="1183924"/>
              <a:chOff x="2805913" y="4055719"/>
              <a:chExt cx="1343962" cy="1183924"/>
            </a:xfrm>
          </p:grpSpPr>
          <p:sp>
            <p:nvSpPr>
              <p:cNvPr id="23" name="Oval 7">
                <a:extLst>
                  <a:ext uri="{FF2B5EF4-FFF2-40B4-BE49-F238E27FC236}">
                    <a16:creationId xmlns="" xmlns:a16="http://schemas.microsoft.com/office/drawing/2014/main" id="{2612B82D-7FEF-5C4E-AEE0-95FC8F210185}"/>
                  </a:ext>
                </a:extLst>
              </p:cNvPr>
              <p:cNvSpPr>
                <a:spLocks noChangeArrowheads="1"/>
              </p:cNvSpPr>
              <p:nvPr/>
            </p:nvSpPr>
            <p:spPr bwMode="auto">
              <a:xfrm>
                <a:off x="2908311" y="4055719"/>
                <a:ext cx="1183512" cy="1183924"/>
              </a:xfrm>
              <a:prstGeom prst="ellipse">
                <a:avLst/>
              </a:prstGeom>
            </p:spPr>
            <p:style>
              <a:lnRef idx="2">
                <a:schemeClr val="accent3"/>
              </a:lnRef>
              <a:fillRef idx="1">
                <a:schemeClr val="lt1"/>
              </a:fillRef>
              <a:effectRef idx="0">
                <a:schemeClr val="accent3"/>
              </a:effectRef>
              <a:fontRef idx="minor">
                <a:schemeClr val="dk1"/>
              </a:fontRef>
            </p:style>
            <p:txBody>
              <a:bodyPr anchor="ctr"/>
              <a:lstStyle/>
              <a:p>
                <a:pPr algn="ctr" fontAlgn="auto">
                  <a:spcBef>
                    <a:spcPts val="0"/>
                  </a:spcBef>
                  <a:spcAft>
                    <a:spcPts val="0"/>
                  </a:spcAft>
                  <a:defRPr/>
                </a:pPr>
                <a:endParaRPr lang="zh-CN" altLang="zh-CN" sz="2400" kern="0">
                  <a:solidFill>
                    <a:srgbClr val="FFFFFF"/>
                  </a:solidFill>
                  <a:latin typeface="印品黑体" panose="00000500000000000000" pitchFamily="2" charset="-122"/>
                  <a:ea typeface="印品黑体" panose="00000500000000000000" pitchFamily="2" charset="-122"/>
                  <a:sym typeface="Calibri" panose="020F0502020204030204" pitchFamily="34" charset="0"/>
                </a:endParaRPr>
              </a:p>
            </p:txBody>
          </p:sp>
          <p:sp>
            <p:nvSpPr>
              <p:cNvPr id="24" name="Rectangle 16">
                <a:extLst>
                  <a:ext uri="{FF2B5EF4-FFF2-40B4-BE49-F238E27FC236}">
                    <a16:creationId xmlns="" xmlns:a16="http://schemas.microsoft.com/office/drawing/2014/main" id="{8CC55282-F276-F449-98D0-D16339B12938}"/>
                  </a:ext>
                </a:extLst>
              </p:cNvPr>
              <p:cNvSpPr>
                <a:spLocks noChangeArrowheads="1"/>
              </p:cNvSpPr>
              <p:nvPr/>
            </p:nvSpPr>
            <p:spPr bwMode="auto">
              <a:xfrm>
                <a:off x="2805913" y="4488958"/>
                <a:ext cx="13439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auto">
                  <a:spcBef>
                    <a:spcPts val="0"/>
                  </a:spcBef>
                  <a:spcAft>
                    <a:spcPts val="0"/>
                  </a:spcAft>
                  <a:defRPr/>
                </a:pPr>
                <a:r>
                  <a:rPr lang="zh-CN" altLang="en-US" sz="2000" b="1" kern="0" dirty="0">
                    <a:solidFill>
                      <a:srgbClr val="002060"/>
                    </a:solidFill>
                    <a:latin typeface="印品黑体" panose="00000500000000000000" pitchFamily="2" charset="-122"/>
                    <a:ea typeface="印品黑体" panose="00000500000000000000" pitchFamily="2" charset="-122"/>
                    <a:sym typeface="Calibri" panose="020F0502020204030204" pitchFamily="34" charset="0"/>
                  </a:rPr>
                  <a:t>审核需求</a:t>
                </a:r>
                <a:endParaRPr lang="en-US" sz="3200" b="1" kern="0" dirty="0">
                  <a:solidFill>
                    <a:srgbClr val="002060"/>
                  </a:solidFill>
                  <a:latin typeface="印品黑体" panose="00000500000000000000" pitchFamily="2" charset="-122"/>
                  <a:ea typeface="印品黑体" panose="00000500000000000000" pitchFamily="2" charset="-122"/>
                </a:endParaRPr>
              </a:p>
            </p:txBody>
          </p:sp>
        </p:grpSp>
        <p:grpSp>
          <p:nvGrpSpPr>
            <p:cNvPr id="25" name="组合 24">
              <a:extLst>
                <a:ext uri="{FF2B5EF4-FFF2-40B4-BE49-F238E27FC236}">
                  <a16:creationId xmlns="" xmlns:a16="http://schemas.microsoft.com/office/drawing/2014/main" id="{5DA550CA-789C-D74C-9534-4181615D8147}"/>
                </a:ext>
              </a:extLst>
            </p:cNvPr>
            <p:cNvGrpSpPr/>
            <p:nvPr/>
          </p:nvGrpSpPr>
          <p:grpSpPr>
            <a:xfrm>
              <a:off x="862389" y="2773105"/>
              <a:ext cx="1469785" cy="1183924"/>
              <a:chOff x="2145620" y="2237097"/>
              <a:chExt cx="1469785" cy="1183924"/>
            </a:xfrm>
          </p:grpSpPr>
          <p:sp>
            <p:nvSpPr>
              <p:cNvPr id="26" name="Oval 6">
                <a:extLst>
                  <a:ext uri="{FF2B5EF4-FFF2-40B4-BE49-F238E27FC236}">
                    <a16:creationId xmlns="" xmlns:a16="http://schemas.microsoft.com/office/drawing/2014/main" id="{411AB6E5-CFD6-C44C-8F0B-BB6C062B5727}"/>
                  </a:ext>
                </a:extLst>
              </p:cNvPr>
              <p:cNvSpPr>
                <a:spLocks noChangeArrowheads="1"/>
              </p:cNvSpPr>
              <p:nvPr/>
            </p:nvSpPr>
            <p:spPr bwMode="auto">
              <a:xfrm>
                <a:off x="2263652" y="2237097"/>
                <a:ext cx="1182417" cy="1183924"/>
              </a:xfrm>
              <a:prstGeom prst="ellipse">
                <a:avLst/>
              </a:prstGeom>
            </p:spPr>
            <p:style>
              <a:lnRef idx="2">
                <a:schemeClr val="accent3"/>
              </a:lnRef>
              <a:fillRef idx="1">
                <a:schemeClr val="lt1"/>
              </a:fillRef>
              <a:effectRef idx="0">
                <a:schemeClr val="accent3"/>
              </a:effectRef>
              <a:fontRef idx="minor">
                <a:schemeClr val="dk1"/>
              </a:fontRef>
            </p:style>
            <p:txBody>
              <a:bodyPr anchor="ctr"/>
              <a:lstStyle/>
              <a:p>
                <a:pPr algn="ctr" fontAlgn="auto">
                  <a:spcBef>
                    <a:spcPts val="0"/>
                  </a:spcBef>
                  <a:spcAft>
                    <a:spcPts val="0"/>
                  </a:spcAft>
                  <a:defRPr/>
                </a:pPr>
                <a:endParaRPr lang="zh-CN" altLang="zh-CN" sz="2400" b="1" i="1" kern="0">
                  <a:solidFill>
                    <a:srgbClr val="FFFFFF"/>
                  </a:solidFill>
                  <a:latin typeface="印品黑体" panose="00000500000000000000" pitchFamily="2" charset="-122"/>
                  <a:ea typeface="印品黑体" panose="00000500000000000000" pitchFamily="2" charset="-122"/>
                  <a:sym typeface="Calibri" panose="020F0502020204030204" pitchFamily="34" charset="0"/>
                </a:endParaRPr>
              </a:p>
            </p:txBody>
          </p:sp>
          <p:sp>
            <p:nvSpPr>
              <p:cNvPr id="27" name="Rectangle 17">
                <a:extLst>
                  <a:ext uri="{FF2B5EF4-FFF2-40B4-BE49-F238E27FC236}">
                    <a16:creationId xmlns="" xmlns:a16="http://schemas.microsoft.com/office/drawing/2014/main" id="{AA44AD16-70F9-944A-8E86-A5436E3F8118}"/>
                  </a:ext>
                </a:extLst>
              </p:cNvPr>
              <p:cNvSpPr>
                <a:spLocks noChangeArrowheads="1"/>
              </p:cNvSpPr>
              <p:nvPr/>
            </p:nvSpPr>
            <p:spPr bwMode="auto">
              <a:xfrm>
                <a:off x="2145620" y="2665741"/>
                <a:ext cx="14697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2000" b="1" kern="0" dirty="0">
                    <a:solidFill>
                      <a:srgbClr val="002060"/>
                    </a:solidFill>
                    <a:ea typeface="印品黑体" panose="00000500000000000000" pitchFamily="2" charset="-122"/>
                    <a:sym typeface="Calibri" panose="020F0502020204030204" pitchFamily="34" charset="0"/>
                  </a:rPr>
                  <a:t>授信</a:t>
                </a:r>
                <a:endParaRPr lang="en-US" sz="2000" b="1" kern="0" dirty="0">
                  <a:solidFill>
                    <a:srgbClr val="002060"/>
                  </a:solidFill>
                  <a:ea typeface="印品黑体" panose="00000500000000000000" pitchFamily="2" charset="-122"/>
                </a:endParaRPr>
              </a:p>
            </p:txBody>
          </p:sp>
        </p:grpSp>
        <p:grpSp>
          <p:nvGrpSpPr>
            <p:cNvPr id="28" name="组合 27">
              <a:extLst>
                <a:ext uri="{FF2B5EF4-FFF2-40B4-BE49-F238E27FC236}">
                  <a16:creationId xmlns="" xmlns:a16="http://schemas.microsoft.com/office/drawing/2014/main" id="{17340DFA-336A-C447-911E-35A56E90ED5D}"/>
                </a:ext>
              </a:extLst>
            </p:cNvPr>
            <p:cNvGrpSpPr/>
            <p:nvPr/>
          </p:nvGrpSpPr>
          <p:grpSpPr>
            <a:xfrm>
              <a:off x="1428536" y="2162061"/>
              <a:ext cx="3604459" cy="3468890"/>
              <a:chOff x="2708172" y="1583280"/>
              <a:chExt cx="3628065" cy="3544377"/>
            </a:xfrm>
          </p:grpSpPr>
          <p:sp>
            <p:nvSpPr>
              <p:cNvPr id="29" name="Right Arrow 18">
                <a:extLst>
                  <a:ext uri="{FF2B5EF4-FFF2-40B4-BE49-F238E27FC236}">
                    <a16:creationId xmlns="" xmlns:a16="http://schemas.microsoft.com/office/drawing/2014/main" id="{69B44A11-BE8E-D243-93D9-16B86EC0D199}"/>
                  </a:ext>
                </a:extLst>
              </p:cNvPr>
              <p:cNvSpPr>
                <a:spLocks noChangeArrowheads="1"/>
              </p:cNvSpPr>
              <p:nvPr/>
            </p:nvSpPr>
            <p:spPr bwMode="auto">
              <a:xfrm rot="14686963">
                <a:off x="2691804" y="3604111"/>
                <a:ext cx="516489" cy="483754"/>
              </a:xfrm>
              <a:prstGeom prst="rightArrow">
                <a:avLst>
                  <a:gd name="adj1" fmla="val 50000"/>
                  <a:gd name="adj2" fmla="val 50146"/>
                </a:avLst>
              </a:prstGeom>
              <a:solidFill>
                <a:schemeClr val="bg2">
                  <a:lumMod val="75000"/>
                </a:schemeClr>
              </a:solidFill>
              <a:ln>
                <a:noFill/>
              </a:ln>
            </p:spPr>
            <p:txBody>
              <a:bodyPr anchor="ctr"/>
              <a:lstStyle/>
              <a:p>
                <a:pPr algn="ctr"/>
                <a:endParaRPr lang="zh-CN" altLang="zh-CN" sz="2400" b="1" i="1">
                  <a:solidFill>
                    <a:srgbClr val="FFFFFF"/>
                  </a:solidFill>
                  <a:latin typeface="印品黑体" panose="00000500000000000000" pitchFamily="2" charset="-122"/>
                  <a:ea typeface="印品黑体" panose="00000500000000000000" pitchFamily="2" charset="-122"/>
                  <a:sym typeface="Calibri" panose="020F0502020204030204" pitchFamily="34" charset="0"/>
                </a:endParaRPr>
              </a:p>
            </p:txBody>
          </p:sp>
          <p:sp>
            <p:nvSpPr>
              <p:cNvPr id="30" name="Right Arrow 19">
                <a:extLst>
                  <a:ext uri="{FF2B5EF4-FFF2-40B4-BE49-F238E27FC236}">
                    <a16:creationId xmlns="" xmlns:a16="http://schemas.microsoft.com/office/drawing/2014/main" id="{C8603522-BAC3-324E-9ADC-5952766FBE1C}"/>
                  </a:ext>
                </a:extLst>
              </p:cNvPr>
              <p:cNvSpPr>
                <a:spLocks noChangeArrowheads="1"/>
              </p:cNvSpPr>
              <p:nvPr/>
            </p:nvSpPr>
            <p:spPr bwMode="auto">
              <a:xfrm rot="19421625">
                <a:off x="3242189" y="1583280"/>
                <a:ext cx="516489" cy="485572"/>
              </a:xfrm>
              <a:prstGeom prst="rightArrow">
                <a:avLst>
                  <a:gd name="adj1" fmla="val 50000"/>
                  <a:gd name="adj2" fmla="val 49958"/>
                </a:avLst>
              </a:prstGeom>
              <a:solidFill>
                <a:schemeClr val="bg2">
                  <a:lumMod val="75000"/>
                </a:schemeClr>
              </a:solidFill>
              <a:ln>
                <a:noFill/>
              </a:ln>
            </p:spPr>
            <p:txBody>
              <a:bodyPr anchor="ctr"/>
              <a:lstStyle/>
              <a:p>
                <a:pPr algn="ctr"/>
                <a:endParaRPr lang="zh-CN" altLang="zh-CN" sz="2400" b="1" i="1">
                  <a:solidFill>
                    <a:srgbClr val="FFFFFF"/>
                  </a:solidFill>
                  <a:latin typeface="印品黑体" panose="00000500000000000000" pitchFamily="2" charset="-122"/>
                  <a:ea typeface="印品黑体" panose="00000500000000000000" pitchFamily="2" charset="-122"/>
                  <a:sym typeface="Calibri" panose="020F0502020204030204" pitchFamily="34" charset="0"/>
                </a:endParaRPr>
              </a:p>
            </p:txBody>
          </p:sp>
          <p:sp>
            <p:nvSpPr>
              <p:cNvPr id="31" name="Right Arrow 20">
                <a:extLst>
                  <a:ext uri="{FF2B5EF4-FFF2-40B4-BE49-F238E27FC236}">
                    <a16:creationId xmlns="" xmlns:a16="http://schemas.microsoft.com/office/drawing/2014/main" id="{7F63A73A-AE78-4B42-8FCC-02126B4CD74D}"/>
                  </a:ext>
                </a:extLst>
              </p:cNvPr>
              <p:cNvSpPr>
                <a:spLocks noChangeArrowheads="1"/>
              </p:cNvSpPr>
              <p:nvPr/>
            </p:nvSpPr>
            <p:spPr bwMode="auto">
              <a:xfrm rot="154612" flipH="1">
                <a:off x="4230014" y="4643904"/>
                <a:ext cx="516488" cy="483753"/>
              </a:xfrm>
              <a:prstGeom prst="rightArrow">
                <a:avLst>
                  <a:gd name="adj1" fmla="val 50000"/>
                  <a:gd name="adj2" fmla="val 50146"/>
                </a:avLst>
              </a:prstGeom>
              <a:solidFill>
                <a:schemeClr val="bg2">
                  <a:lumMod val="75000"/>
                </a:schemeClr>
              </a:solidFill>
              <a:ln>
                <a:noFill/>
              </a:ln>
            </p:spPr>
            <p:txBody>
              <a:bodyPr anchor="ctr"/>
              <a:lstStyle/>
              <a:p>
                <a:pPr algn="ctr"/>
                <a:endParaRPr lang="zh-CN" altLang="zh-CN" sz="2400" b="1" i="1">
                  <a:solidFill>
                    <a:srgbClr val="FFFFFF"/>
                  </a:solidFill>
                  <a:latin typeface="印品黑体" panose="00000500000000000000" pitchFamily="2" charset="-122"/>
                  <a:ea typeface="印品黑体" panose="00000500000000000000" pitchFamily="2" charset="-122"/>
                  <a:sym typeface="Calibri" panose="020F0502020204030204" pitchFamily="34" charset="0"/>
                </a:endParaRPr>
              </a:p>
            </p:txBody>
          </p:sp>
          <p:sp>
            <p:nvSpPr>
              <p:cNvPr id="32" name="Right Arrow 21">
                <a:extLst>
                  <a:ext uri="{FF2B5EF4-FFF2-40B4-BE49-F238E27FC236}">
                    <a16:creationId xmlns="" xmlns:a16="http://schemas.microsoft.com/office/drawing/2014/main" id="{69918599-0ED9-524C-A9EF-A2DC93E06C0F}"/>
                  </a:ext>
                </a:extLst>
              </p:cNvPr>
              <p:cNvSpPr>
                <a:spLocks noChangeArrowheads="1"/>
              </p:cNvSpPr>
              <p:nvPr/>
            </p:nvSpPr>
            <p:spPr bwMode="auto">
              <a:xfrm rot="17374007" flipH="1">
                <a:off x="5836115" y="3671570"/>
                <a:ext cx="516489" cy="483754"/>
              </a:xfrm>
              <a:prstGeom prst="rightArrow">
                <a:avLst>
                  <a:gd name="adj1" fmla="val 50000"/>
                  <a:gd name="adj2" fmla="val 50146"/>
                </a:avLst>
              </a:prstGeom>
              <a:solidFill>
                <a:schemeClr val="bg2">
                  <a:lumMod val="75000"/>
                </a:schemeClr>
              </a:solidFill>
              <a:ln>
                <a:noFill/>
              </a:ln>
            </p:spPr>
            <p:txBody>
              <a:bodyPr anchor="ctr"/>
              <a:lstStyle/>
              <a:p>
                <a:pPr algn="ctr"/>
                <a:endParaRPr lang="zh-CN" altLang="zh-CN" sz="2400" b="1" i="1">
                  <a:solidFill>
                    <a:srgbClr val="FFFFFF"/>
                  </a:solidFill>
                  <a:latin typeface="印品黑体" panose="00000500000000000000" pitchFamily="2" charset="-122"/>
                  <a:ea typeface="印品黑体" panose="00000500000000000000" pitchFamily="2" charset="-122"/>
                  <a:sym typeface="Calibri" panose="020F0502020204030204" pitchFamily="34" charset="0"/>
                </a:endParaRPr>
              </a:p>
            </p:txBody>
          </p:sp>
          <p:sp>
            <p:nvSpPr>
              <p:cNvPr id="33" name="Right Arrow 22">
                <a:extLst>
                  <a:ext uri="{FF2B5EF4-FFF2-40B4-BE49-F238E27FC236}">
                    <a16:creationId xmlns="" xmlns:a16="http://schemas.microsoft.com/office/drawing/2014/main" id="{2CFAFC50-77AE-9442-BEEE-747C6D10BBD1}"/>
                  </a:ext>
                </a:extLst>
              </p:cNvPr>
              <p:cNvSpPr>
                <a:spLocks noChangeArrowheads="1"/>
              </p:cNvSpPr>
              <p:nvPr/>
            </p:nvSpPr>
            <p:spPr bwMode="auto">
              <a:xfrm rot="2743674">
                <a:off x="5429023" y="1654709"/>
                <a:ext cx="516489" cy="485573"/>
              </a:xfrm>
              <a:prstGeom prst="rightArrow">
                <a:avLst>
                  <a:gd name="adj1" fmla="val 50000"/>
                  <a:gd name="adj2" fmla="val 49958"/>
                </a:avLst>
              </a:prstGeom>
              <a:solidFill>
                <a:schemeClr val="bg2">
                  <a:lumMod val="75000"/>
                </a:schemeClr>
              </a:solidFill>
              <a:ln>
                <a:noFill/>
              </a:ln>
            </p:spPr>
            <p:txBody>
              <a:bodyPr anchor="ctr"/>
              <a:lstStyle/>
              <a:p>
                <a:pPr algn="ctr"/>
                <a:endParaRPr lang="zh-CN" altLang="zh-CN" sz="2400" b="1" i="1">
                  <a:solidFill>
                    <a:srgbClr val="FFFFFF"/>
                  </a:solidFill>
                  <a:latin typeface="印品黑体" panose="00000500000000000000" pitchFamily="2" charset="-122"/>
                  <a:ea typeface="印品黑体" panose="00000500000000000000" pitchFamily="2" charset="-122"/>
                  <a:sym typeface="Calibri" panose="020F0502020204030204" pitchFamily="34" charset="0"/>
                </a:endParaRPr>
              </a:p>
            </p:txBody>
          </p:sp>
        </p:grpSp>
        <p:grpSp>
          <p:nvGrpSpPr>
            <p:cNvPr id="34" name="组合 33">
              <a:extLst>
                <a:ext uri="{FF2B5EF4-FFF2-40B4-BE49-F238E27FC236}">
                  <a16:creationId xmlns="" xmlns:a16="http://schemas.microsoft.com/office/drawing/2014/main" id="{BDF2A907-DDBD-194D-AB01-513C344FB518}"/>
                </a:ext>
              </a:extLst>
            </p:cNvPr>
            <p:cNvGrpSpPr/>
            <p:nvPr/>
          </p:nvGrpSpPr>
          <p:grpSpPr>
            <a:xfrm>
              <a:off x="2459274" y="2944057"/>
              <a:ext cx="1582201" cy="1582201"/>
              <a:chOff x="3742504" y="2408048"/>
              <a:chExt cx="1582201" cy="1582201"/>
            </a:xfrm>
          </p:grpSpPr>
          <p:sp>
            <p:nvSpPr>
              <p:cNvPr id="37" name="Oval 9">
                <a:extLst>
                  <a:ext uri="{FF2B5EF4-FFF2-40B4-BE49-F238E27FC236}">
                    <a16:creationId xmlns="" xmlns:a16="http://schemas.microsoft.com/office/drawing/2014/main" id="{AC98CF5A-B11B-D141-A6B1-0D488E08C15C}"/>
                  </a:ext>
                </a:extLst>
              </p:cNvPr>
              <p:cNvSpPr>
                <a:spLocks noChangeArrowheads="1"/>
              </p:cNvSpPr>
              <p:nvPr/>
            </p:nvSpPr>
            <p:spPr bwMode="auto">
              <a:xfrm>
                <a:off x="3742504" y="2408048"/>
                <a:ext cx="1582201" cy="1582201"/>
              </a:xfrm>
              <a:prstGeom prst="ellipse">
                <a:avLst/>
              </a:prstGeom>
              <a:solidFill>
                <a:srgbClr val="C00000"/>
              </a:solidFill>
              <a:ln w="28575" cap="flat" cmpd="sng">
                <a:solidFill>
                  <a:schemeClr val="bg1"/>
                </a:solidFill>
                <a:round/>
              </a:ln>
            </p:spPr>
            <p:txBody>
              <a:bodyPr anchor="ctr"/>
              <a:lstStyle/>
              <a:p>
                <a:pPr algn="ctr" fontAlgn="auto">
                  <a:spcBef>
                    <a:spcPts val="0"/>
                  </a:spcBef>
                  <a:spcAft>
                    <a:spcPts val="0"/>
                  </a:spcAft>
                  <a:defRPr/>
                </a:pPr>
                <a:endParaRPr lang="zh-CN" altLang="zh-CN" sz="2400" b="1" i="1" kern="0">
                  <a:solidFill>
                    <a:srgbClr val="FFFFFF"/>
                  </a:solidFill>
                  <a:latin typeface="印品黑体" panose="00000500000000000000" pitchFamily="2" charset="-122"/>
                  <a:ea typeface="印品黑体" panose="00000500000000000000" pitchFamily="2" charset="-122"/>
                  <a:sym typeface="Calibri" panose="020F0502020204030204" pitchFamily="34" charset="0"/>
                </a:endParaRPr>
              </a:p>
            </p:txBody>
          </p:sp>
          <p:sp>
            <p:nvSpPr>
              <p:cNvPr id="45" name="Rectangle 10">
                <a:extLst>
                  <a:ext uri="{FF2B5EF4-FFF2-40B4-BE49-F238E27FC236}">
                    <a16:creationId xmlns="" xmlns:a16="http://schemas.microsoft.com/office/drawing/2014/main" id="{02FD43A0-16F0-E949-8E9E-9C8281A633A5}"/>
                  </a:ext>
                </a:extLst>
              </p:cNvPr>
              <p:cNvSpPr>
                <a:spLocks noChangeArrowheads="1"/>
              </p:cNvSpPr>
              <p:nvPr/>
            </p:nvSpPr>
            <p:spPr bwMode="auto">
              <a:xfrm>
                <a:off x="3794692" y="2822860"/>
                <a:ext cx="1524043" cy="830997"/>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p>
                <a:pPr algn="ctr" fontAlgn="auto">
                  <a:spcBef>
                    <a:spcPts val="0"/>
                  </a:spcBef>
                  <a:spcAft>
                    <a:spcPts val="0"/>
                  </a:spcAft>
                  <a:defRPr/>
                </a:pPr>
                <a:r>
                  <a:rPr lang="zh-CN" altLang="en-US" sz="2400" b="1" kern="0" dirty="0">
                    <a:solidFill>
                      <a:schemeClr val="bg1"/>
                    </a:solidFill>
                    <a:latin typeface="Microsoft YaHei" panose="020B0503020204020204" pitchFamily="34" charset="-122"/>
                    <a:ea typeface="Microsoft YaHei" panose="020B0503020204020204" pitchFamily="34" charset="-122"/>
                    <a:sym typeface="Calibri" panose="020F0502020204030204" pitchFamily="34" charset="0"/>
                  </a:rPr>
                  <a:t>市金融局撮合</a:t>
                </a:r>
                <a:endParaRPr lang="en-US" sz="2000" b="1" kern="0" dirty="0">
                  <a:solidFill>
                    <a:schemeClr val="bg1"/>
                  </a:solidFill>
                  <a:latin typeface="Microsoft YaHei" panose="020B0503020204020204" pitchFamily="34" charset="-122"/>
                  <a:ea typeface="Microsoft YaHei" panose="020B0503020204020204" pitchFamily="34" charset="-122"/>
                </a:endParaRPr>
              </a:p>
            </p:txBody>
          </p:sp>
        </p:grpSp>
      </p:grpSp>
      <p:sp>
        <p:nvSpPr>
          <p:cNvPr id="59" name="文本框 47">
            <a:extLst>
              <a:ext uri="{FF2B5EF4-FFF2-40B4-BE49-F238E27FC236}">
                <a16:creationId xmlns="" xmlns:a16="http://schemas.microsoft.com/office/drawing/2014/main" id="{67E6B464-1E04-3547-85FB-EE7C9006C332}"/>
              </a:ext>
            </a:extLst>
          </p:cNvPr>
          <p:cNvSpPr txBox="1"/>
          <p:nvPr/>
        </p:nvSpPr>
        <p:spPr>
          <a:xfrm>
            <a:off x="7716070" y="2217161"/>
            <a:ext cx="3593614" cy="599040"/>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sym typeface="微软雅黑 Light" panose="020B0502040204020203" pitchFamily="34" charset="-122"/>
              </a:rPr>
              <a:t>聚集多家银行、保险、担保机构，提供丰富的金融产品，企业可自主选择产品与金融机构</a:t>
            </a:r>
          </a:p>
        </p:txBody>
      </p:sp>
      <p:sp>
        <p:nvSpPr>
          <p:cNvPr id="60" name="矩形 59">
            <a:extLst>
              <a:ext uri="{FF2B5EF4-FFF2-40B4-BE49-F238E27FC236}">
                <a16:creationId xmlns="" xmlns:a16="http://schemas.microsoft.com/office/drawing/2014/main" id="{0296381F-ECA5-0246-ADD4-AEA0507AFBD2}"/>
              </a:ext>
            </a:extLst>
          </p:cNvPr>
          <p:cNvSpPr/>
          <p:nvPr/>
        </p:nvSpPr>
        <p:spPr>
          <a:xfrm>
            <a:off x="7688721" y="1922002"/>
            <a:ext cx="3412415" cy="295159"/>
          </a:xfrm>
          <a:prstGeom prst="rect">
            <a:avLst/>
          </a:prstGeom>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chemeClr val="tx2">
                    <a:lumMod val="75000"/>
                  </a:schemeClr>
                </a:solidFill>
                <a:latin typeface="微软雅黑" panose="020B0503020204020204" pitchFamily="34" charset="-122"/>
                <a:ea typeface="微软雅黑" panose="020B0503020204020204" pitchFamily="34" charset="-122"/>
                <a:sym typeface="微软雅黑 Light" panose="020B0502040204020203" pitchFamily="34" charset="-122"/>
              </a:rPr>
              <a:t>双向选择、自主对接</a:t>
            </a:r>
          </a:p>
        </p:txBody>
      </p:sp>
      <p:sp>
        <p:nvSpPr>
          <p:cNvPr id="61" name="文本框 47">
            <a:extLst>
              <a:ext uri="{FF2B5EF4-FFF2-40B4-BE49-F238E27FC236}">
                <a16:creationId xmlns="" xmlns:a16="http://schemas.microsoft.com/office/drawing/2014/main" id="{C5AEC76E-E32D-7D4D-833A-779699D70B60}"/>
              </a:ext>
            </a:extLst>
          </p:cNvPr>
          <p:cNvSpPr txBox="1"/>
          <p:nvPr/>
        </p:nvSpPr>
        <p:spPr>
          <a:xfrm>
            <a:off x="7716070" y="3544537"/>
            <a:ext cx="3593614" cy="599040"/>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Arial Unicode MS" panose="020B0604020202020204" charset="-122"/>
              </a:rPr>
              <a:t>若企业不指定银行，则各银行对需求进行抢单，提高银行积极性。无法自主对接的需求政府介入撮合</a:t>
            </a:r>
            <a:endParaRPr lang="zh-CN" altLang="en-US" sz="1200" dirty="0">
              <a:solidFill>
                <a:schemeClr val="bg1">
                  <a:lumMod val="50000"/>
                </a:schemeClr>
              </a:solidFill>
              <a:latin typeface="微软雅黑" panose="020B0503020204020204" pitchFamily="34" charset="-122"/>
              <a:ea typeface="微软雅黑" panose="020B0503020204020204" pitchFamily="34" charset="-122"/>
              <a:sym typeface="微软雅黑 Light" panose="020B0502040204020203" pitchFamily="34" charset="-122"/>
            </a:endParaRPr>
          </a:p>
        </p:txBody>
      </p:sp>
      <p:sp>
        <p:nvSpPr>
          <p:cNvPr id="62" name="矩形 61">
            <a:extLst>
              <a:ext uri="{FF2B5EF4-FFF2-40B4-BE49-F238E27FC236}">
                <a16:creationId xmlns="" xmlns:a16="http://schemas.microsoft.com/office/drawing/2014/main" id="{1D39F970-D718-3F43-AF10-EA16D3A8F272}"/>
              </a:ext>
            </a:extLst>
          </p:cNvPr>
          <p:cNvSpPr/>
          <p:nvPr/>
        </p:nvSpPr>
        <p:spPr>
          <a:xfrm>
            <a:off x="7716070" y="3194420"/>
            <a:ext cx="3593614" cy="135268"/>
          </a:xfrm>
          <a:prstGeom prst="rect">
            <a:avLst/>
          </a:prstGeom>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chemeClr val="tx2">
                    <a:lumMod val="75000"/>
                  </a:schemeClr>
                </a:solidFill>
                <a:latin typeface="微软雅黑" panose="020B0503020204020204" pitchFamily="34" charset="-122"/>
                <a:ea typeface="微软雅黑" panose="020B0503020204020204" pitchFamily="34" charset="-122"/>
                <a:sym typeface="微软雅黑 Light" panose="020B0502040204020203" pitchFamily="34" charset="-122"/>
              </a:rPr>
              <a:t>竞争性撮合、政府撮合</a:t>
            </a:r>
          </a:p>
        </p:txBody>
      </p:sp>
      <p:sp>
        <p:nvSpPr>
          <p:cNvPr id="63" name="椭圆 62">
            <a:extLst>
              <a:ext uri="{FF2B5EF4-FFF2-40B4-BE49-F238E27FC236}">
                <a16:creationId xmlns="" xmlns:a16="http://schemas.microsoft.com/office/drawing/2014/main" id="{02B36EE5-BB6F-0640-B15D-20921C6BF9E2}"/>
              </a:ext>
            </a:extLst>
          </p:cNvPr>
          <p:cNvSpPr/>
          <p:nvPr/>
        </p:nvSpPr>
        <p:spPr>
          <a:xfrm>
            <a:off x="6755773" y="1970430"/>
            <a:ext cx="672075" cy="672283"/>
          </a:xfrm>
          <a:prstGeom prst="ellipse">
            <a:avLst/>
          </a:prstGeom>
          <a:solidFill>
            <a:srgbClr val="B8352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400" dirty="0"/>
              <a:t>01</a:t>
            </a:r>
            <a:endParaRPr lang="zh-CN" altLang="en-US" sz="2400" dirty="0"/>
          </a:p>
        </p:txBody>
      </p:sp>
      <p:sp>
        <p:nvSpPr>
          <p:cNvPr id="64" name="椭圆 63">
            <a:extLst>
              <a:ext uri="{FF2B5EF4-FFF2-40B4-BE49-F238E27FC236}">
                <a16:creationId xmlns="" xmlns:a16="http://schemas.microsoft.com/office/drawing/2014/main" id="{7D90FBA2-7AE0-714E-A152-E1D9DDA43A3C}"/>
              </a:ext>
            </a:extLst>
          </p:cNvPr>
          <p:cNvSpPr/>
          <p:nvPr/>
        </p:nvSpPr>
        <p:spPr>
          <a:xfrm>
            <a:off x="6788338" y="3171774"/>
            <a:ext cx="672075" cy="672283"/>
          </a:xfrm>
          <a:prstGeom prst="ellipse">
            <a:avLst/>
          </a:prstGeom>
          <a:solidFill>
            <a:srgbClr val="0059A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400" dirty="0"/>
              <a:t>02</a:t>
            </a:r>
            <a:endParaRPr lang="zh-CN" altLang="en-US" sz="2400" dirty="0"/>
          </a:p>
        </p:txBody>
      </p:sp>
      <p:sp>
        <p:nvSpPr>
          <p:cNvPr id="65" name="椭圆 64">
            <a:extLst>
              <a:ext uri="{FF2B5EF4-FFF2-40B4-BE49-F238E27FC236}">
                <a16:creationId xmlns="" xmlns:a16="http://schemas.microsoft.com/office/drawing/2014/main" id="{B4AB337F-0D9E-C64A-913D-87328132C9FA}"/>
              </a:ext>
            </a:extLst>
          </p:cNvPr>
          <p:cNvSpPr/>
          <p:nvPr/>
        </p:nvSpPr>
        <p:spPr>
          <a:xfrm>
            <a:off x="6808931" y="4367681"/>
            <a:ext cx="672075" cy="672283"/>
          </a:xfrm>
          <a:prstGeom prst="ellipse">
            <a:avLst/>
          </a:prstGeom>
          <a:solidFill>
            <a:srgbClr val="B8352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400" dirty="0"/>
              <a:t>03</a:t>
            </a:r>
            <a:endParaRPr lang="zh-CN" altLang="en-US" sz="2400" dirty="0"/>
          </a:p>
        </p:txBody>
      </p:sp>
      <p:sp>
        <p:nvSpPr>
          <p:cNvPr id="66" name="文本框 47">
            <a:extLst>
              <a:ext uri="{FF2B5EF4-FFF2-40B4-BE49-F238E27FC236}">
                <a16:creationId xmlns="" xmlns:a16="http://schemas.microsoft.com/office/drawing/2014/main" id="{E55F2DF0-AE89-704D-866F-48323708CC80}"/>
              </a:ext>
            </a:extLst>
          </p:cNvPr>
          <p:cNvSpPr txBox="1"/>
          <p:nvPr/>
        </p:nvSpPr>
        <p:spPr>
          <a:xfrm>
            <a:off x="7716070" y="4800774"/>
            <a:ext cx="3593614" cy="599040"/>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sym typeface="微软雅黑 Light" panose="020B0502040204020203" pitchFamily="34" charset="-122"/>
              </a:rPr>
              <a:t>政府出资建设信保基金，为符合条件的企业提供最高</a:t>
            </a:r>
            <a:r>
              <a:rPr lang="en-US" altLang="zh-CN" sz="1200" dirty="0">
                <a:solidFill>
                  <a:schemeClr val="bg1">
                    <a:lumMod val="50000"/>
                  </a:schemeClr>
                </a:solidFill>
                <a:latin typeface="微软雅黑" panose="020B0503020204020204" pitchFamily="34" charset="-122"/>
                <a:ea typeface="微软雅黑" panose="020B0503020204020204" pitchFamily="34" charset="-122"/>
                <a:sym typeface="微软雅黑 Light" panose="020B0502040204020203" pitchFamily="34" charset="-122"/>
              </a:rPr>
              <a:t>500</a:t>
            </a:r>
            <a:r>
              <a:rPr lang="zh-CN" altLang="en-US" sz="1200" dirty="0">
                <a:solidFill>
                  <a:schemeClr val="bg1">
                    <a:lumMod val="50000"/>
                  </a:schemeClr>
                </a:solidFill>
                <a:latin typeface="微软雅黑" panose="020B0503020204020204" pitchFamily="34" charset="-122"/>
                <a:ea typeface="微软雅黑" panose="020B0503020204020204" pitchFamily="34" charset="-122"/>
                <a:sym typeface="微软雅黑 Light" panose="020B0502040204020203" pitchFamily="34" charset="-122"/>
              </a:rPr>
              <a:t>万信用贷款额度</a:t>
            </a:r>
          </a:p>
        </p:txBody>
      </p:sp>
      <p:sp>
        <p:nvSpPr>
          <p:cNvPr id="67" name="矩形 66">
            <a:extLst>
              <a:ext uri="{FF2B5EF4-FFF2-40B4-BE49-F238E27FC236}">
                <a16:creationId xmlns="" xmlns:a16="http://schemas.microsoft.com/office/drawing/2014/main" id="{6E880C78-C64B-8D4E-B84B-AF7A02645C57}"/>
              </a:ext>
            </a:extLst>
          </p:cNvPr>
          <p:cNvSpPr/>
          <p:nvPr/>
        </p:nvSpPr>
        <p:spPr>
          <a:xfrm>
            <a:off x="7716070" y="4450656"/>
            <a:ext cx="2611177" cy="307777"/>
          </a:xfrm>
          <a:prstGeom prst="rect">
            <a:avLst/>
          </a:prstGeom>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chemeClr val="tx2">
                    <a:lumMod val="75000"/>
                  </a:schemeClr>
                </a:solidFill>
                <a:latin typeface="微软雅黑" panose="020B0503020204020204" pitchFamily="34" charset="-122"/>
                <a:ea typeface="微软雅黑" panose="020B0503020204020204" pitchFamily="34" charset="-122"/>
                <a:sym typeface="微软雅黑 Light" panose="020B0502040204020203" pitchFamily="34" charset="-122"/>
              </a:rPr>
              <a:t>政策扶持、信保贷</a:t>
            </a:r>
          </a:p>
        </p:txBody>
      </p:sp>
    </p:spTree>
    <p:extLst>
      <p:ext uri="{BB962C8B-B14F-4D97-AF65-F5344CB8AC3E}">
        <p14:creationId xmlns:p14="http://schemas.microsoft.com/office/powerpoint/2010/main" val="2113360894"/>
      </p:ext>
    </p:extLst>
  </p:cSld>
  <p:clrMapOvr>
    <a:masterClrMapping/>
  </p:clrMapOvr>
  <mc:AlternateContent xmlns:mc="http://schemas.openxmlformats.org/markup-compatibility/2006" xmlns:p14="http://schemas.microsoft.com/office/powerpoint/2010/main">
    <mc:Choice Requires="p14">
      <p:transition p14:dur="0"/>
    </mc:Choice>
    <mc:Fallback xmlns="">
      <p:transition advTm="4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8"/>
          <p:cNvSpPr txBox="1"/>
          <p:nvPr/>
        </p:nvSpPr>
        <p:spPr>
          <a:xfrm>
            <a:off x="575979" y="257365"/>
            <a:ext cx="8368729" cy="332399"/>
          </a:xfrm>
          <a:prstGeom prst="rect">
            <a:avLst/>
          </a:prstGeom>
          <a:noFill/>
        </p:spPr>
        <p:txBody>
          <a:bodyPr wrap="square" lIns="0" tIns="0" rIns="0" bIns="0" rtlCol="0" anchor="ctr">
            <a:spAutoFit/>
          </a:bodyPr>
          <a:lstStyle>
            <a:defPPr>
              <a:defRPr lang="zh-CN"/>
            </a:defPPr>
            <a:lvl1pPr>
              <a:lnSpc>
                <a:spcPct val="90000"/>
              </a:lnSpc>
              <a:spcBef>
                <a:spcPct val="0"/>
              </a:spcBef>
              <a:defRPr sz="2400">
                <a:latin typeface="微软雅黑" panose="020B0503020204020204" pitchFamily="34" charset="-122"/>
                <a:ea typeface="微软雅黑" panose="020B0503020204020204" pitchFamily="34" charset="-122"/>
                <a:cs typeface="+mj-cs"/>
              </a:defRPr>
            </a:lvl1pPr>
          </a:lstStyle>
          <a:p>
            <a:r>
              <a:rPr lang="zh-CN" altLang="en-US" dirty="0">
                <a:sym typeface="Arial" panose="020B0604020202020204" pitchFamily="34" charset="0"/>
              </a:rPr>
              <a:t>综合金融服务平台</a:t>
            </a:r>
            <a:r>
              <a:rPr lang="en-US" altLang="zh-CN" dirty="0">
                <a:sym typeface="Arial" panose="020B0604020202020204" pitchFamily="34" charset="0"/>
              </a:rPr>
              <a:t>——</a:t>
            </a:r>
            <a:r>
              <a:rPr lang="zh-CN" altLang="en-US" dirty="0">
                <a:sym typeface="Arial" panose="020B0604020202020204" pitchFamily="34" charset="0"/>
              </a:rPr>
              <a:t>企业注册</a:t>
            </a:r>
          </a:p>
        </p:txBody>
      </p:sp>
      <p:sp>
        <p:nvSpPr>
          <p:cNvPr id="4" name="文本框 3">
            <a:extLst>
              <a:ext uri="{FF2B5EF4-FFF2-40B4-BE49-F238E27FC236}">
                <a16:creationId xmlns:a16="http://schemas.microsoft.com/office/drawing/2014/main" xmlns="" id="{61AD5395-823A-D244-A032-2A639C421E17}"/>
              </a:ext>
            </a:extLst>
          </p:cNvPr>
          <p:cNvSpPr txBox="1"/>
          <p:nvPr/>
        </p:nvSpPr>
        <p:spPr>
          <a:xfrm>
            <a:off x="1169135" y="1405428"/>
            <a:ext cx="2600760" cy="1277657"/>
          </a:xfrm>
          <a:prstGeom prst="rect">
            <a:avLst/>
          </a:prstGeom>
          <a:noFill/>
          <a:ln w="28575">
            <a:noFill/>
          </a:ln>
        </p:spPr>
        <p:txBody>
          <a:bodyPr wrap="square" rtlCol="0">
            <a:spAutoFit/>
          </a:bodyPr>
          <a:lstStyle/>
          <a:p>
            <a:pPr>
              <a:lnSpc>
                <a:spcPct val="150000"/>
              </a:lnSpc>
            </a:pPr>
            <a:r>
              <a:rPr lang="zh-CN" altLang="en-US" sz="1400" dirty="0">
                <a:solidFill>
                  <a:schemeClr val="tx2">
                    <a:lumMod val="50000"/>
                  </a:schemeClr>
                </a:solidFill>
                <a:latin typeface="Microsoft YaHei" panose="020B0503020204020204" pitchFamily="34" charset="-122"/>
                <a:ea typeface="Microsoft YaHei" panose="020B0503020204020204" pitchFamily="34" charset="-122"/>
              </a:rPr>
              <a:t>通过电脑浏览器访问 </a:t>
            </a:r>
            <a:r>
              <a:rPr lang="en-US" altLang="zh-CN" sz="1100" dirty="0">
                <a:solidFill>
                  <a:schemeClr val="accent1">
                    <a:lumMod val="50000"/>
                  </a:schemeClr>
                </a:solidFill>
                <a:latin typeface="Microsoft YaHei" panose="020B0503020204020204" pitchFamily="34" charset="-122"/>
                <a:ea typeface="Microsoft YaHei" panose="020B0503020204020204" pitchFamily="34" charset="-122"/>
                <a:hlinkClick r:id="rId3">
                  <a:extLst>
                    <a:ext uri="{A12FA001-AC4F-418D-AE19-62706E023703}">
                      <ahyp:hlinkClr xmlns:ahyp="http://schemas.microsoft.com/office/drawing/2018/hyperlinkcolor" xmlns="" val="tx"/>
                    </a:ext>
                  </a:extLst>
                </a:hlinkClick>
              </a:rPr>
              <a:t>https://zjfw.jrb.shenyang.gov.cn</a:t>
            </a:r>
            <a:r>
              <a:rPr lang="zh-CN" altLang="en-US" sz="1100" dirty="0">
                <a:solidFill>
                  <a:schemeClr val="accent1">
                    <a:lumMod val="50000"/>
                  </a:schemeClr>
                </a:solidFill>
                <a:latin typeface="Microsoft YaHei" panose="020B0503020204020204" pitchFamily="34" charset="-122"/>
                <a:ea typeface="Microsoft YaHei" panose="020B0503020204020204" pitchFamily="34" charset="-122"/>
              </a:rPr>
              <a:t> </a:t>
            </a:r>
            <a:endParaRPr lang="en-US" altLang="zh-CN" sz="1050" dirty="0">
              <a:solidFill>
                <a:schemeClr val="accent1">
                  <a:lumMod val="50000"/>
                </a:schemeClr>
              </a:solidFill>
              <a:latin typeface="Microsoft YaHei" panose="020B0503020204020204" pitchFamily="34" charset="-122"/>
              <a:ea typeface="Microsoft YaHei" panose="020B0503020204020204" pitchFamily="34" charset="-122"/>
            </a:endParaRPr>
          </a:p>
          <a:p>
            <a:pPr>
              <a:lnSpc>
                <a:spcPct val="150000"/>
              </a:lnSpc>
            </a:pPr>
            <a:r>
              <a:rPr lang="zh-CN" altLang="en-US" sz="1400" dirty="0">
                <a:solidFill>
                  <a:schemeClr val="tx2">
                    <a:lumMod val="50000"/>
                  </a:schemeClr>
                </a:solidFill>
                <a:latin typeface="Microsoft YaHei" panose="020B0503020204020204" pitchFamily="34" charset="-122"/>
                <a:ea typeface="Microsoft YaHei" panose="020B0503020204020204" pitchFamily="34" charset="-122"/>
              </a:rPr>
              <a:t>填写</a:t>
            </a:r>
            <a:r>
              <a:rPr lang="zh-CN" altLang="zh-CN" sz="1400" dirty="0">
                <a:solidFill>
                  <a:schemeClr val="tx2">
                    <a:lumMod val="50000"/>
                  </a:schemeClr>
                </a:solidFill>
                <a:latin typeface="Microsoft YaHei" panose="020B0503020204020204" pitchFamily="34" charset="-122"/>
                <a:ea typeface="Microsoft YaHei" panose="020B0503020204020204" pitchFamily="34" charset="-122"/>
              </a:rPr>
              <a:t>企业基本信息</a:t>
            </a:r>
            <a:r>
              <a:rPr lang="zh-CN" altLang="en-US" sz="1400" dirty="0">
                <a:solidFill>
                  <a:schemeClr val="tx2">
                    <a:lumMod val="50000"/>
                  </a:schemeClr>
                </a:solidFill>
                <a:latin typeface="Microsoft YaHei" panose="020B0503020204020204" pitchFamily="34" charset="-122"/>
                <a:ea typeface="Microsoft YaHei" panose="020B0503020204020204" pitchFamily="34" charset="-122"/>
              </a:rPr>
              <a:t>并上传</a:t>
            </a:r>
            <a:r>
              <a:rPr lang="zh-CN" altLang="zh-CN" sz="1400" dirty="0">
                <a:solidFill>
                  <a:schemeClr val="tx2">
                    <a:lumMod val="50000"/>
                  </a:schemeClr>
                </a:solidFill>
                <a:latin typeface="Microsoft YaHei" panose="020B0503020204020204" pitchFamily="34" charset="-122"/>
                <a:ea typeface="Microsoft YaHei" panose="020B0503020204020204" pitchFamily="34" charset="-122"/>
              </a:rPr>
              <a:t>营业执照、</a:t>
            </a:r>
            <a:r>
              <a:rPr lang="en-US" altLang="zh-CN" sz="1400" dirty="0">
                <a:solidFill>
                  <a:schemeClr val="tx2">
                    <a:lumMod val="50000"/>
                  </a:schemeClr>
                </a:solidFill>
                <a:latin typeface="Microsoft YaHei" panose="020B0503020204020204" pitchFamily="34" charset="-122"/>
                <a:ea typeface="Microsoft YaHei" panose="020B0503020204020204" pitchFamily="34" charset="-122"/>
              </a:rPr>
              <a:t>《</a:t>
            </a:r>
            <a:r>
              <a:rPr lang="zh-CN" altLang="zh-CN" sz="1400" dirty="0">
                <a:solidFill>
                  <a:schemeClr val="tx2">
                    <a:lumMod val="50000"/>
                  </a:schemeClr>
                </a:solidFill>
                <a:latin typeface="Microsoft YaHei" panose="020B0503020204020204" pitchFamily="34" charset="-122"/>
                <a:ea typeface="Microsoft YaHei" panose="020B0503020204020204" pitchFamily="34" charset="-122"/>
              </a:rPr>
              <a:t>企业征信授权书</a:t>
            </a:r>
            <a:r>
              <a:rPr lang="en-US" altLang="zh-CN" sz="1400" dirty="0">
                <a:solidFill>
                  <a:schemeClr val="tx2">
                    <a:lumMod val="50000"/>
                  </a:schemeClr>
                </a:solidFill>
                <a:latin typeface="Microsoft YaHei" panose="020B0503020204020204" pitchFamily="34" charset="-122"/>
                <a:ea typeface="Microsoft YaHei" panose="020B0503020204020204" pitchFamily="34" charset="-122"/>
              </a:rPr>
              <a:t>》</a:t>
            </a:r>
            <a:r>
              <a:rPr lang="zh-CN" altLang="en-US" sz="1400" dirty="0">
                <a:solidFill>
                  <a:schemeClr val="tx2">
                    <a:lumMod val="50000"/>
                  </a:schemeClr>
                </a:solidFill>
                <a:latin typeface="Microsoft YaHei" panose="020B0503020204020204" pitchFamily="34" charset="-122"/>
                <a:ea typeface="Microsoft YaHei" panose="020B0503020204020204" pitchFamily="34" charset="-122"/>
              </a:rPr>
              <a:t>。</a:t>
            </a:r>
            <a:r>
              <a:rPr lang="en-US" altLang="zh-CN" sz="1400" dirty="0">
                <a:solidFill>
                  <a:schemeClr val="tx2">
                    <a:lumMod val="50000"/>
                  </a:schemeClr>
                </a:solidFill>
                <a:latin typeface="Microsoft YaHei" panose="020B0503020204020204" pitchFamily="34" charset="-122"/>
                <a:ea typeface="Microsoft YaHei" panose="020B0503020204020204" pitchFamily="34" charset="-122"/>
              </a:rPr>
              <a:t> </a:t>
            </a:r>
            <a:endParaRPr lang="zh-CN" altLang="en-US" sz="1050" dirty="0">
              <a:solidFill>
                <a:schemeClr val="tx2">
                  <a:lumMod val="50000"/>
                </a:schemeClr>
              </a:solidFill>
              <a:latin typeface="Microsoft YaHei" panose="020B0503020204020204" pitchFamily="34" charset="-122"/>
              <a:ea typeface="Microsoft YaHei" panose="020B0503020204020204" pitchFamily="34" charset="-122"/>
            </a:endParaRPr>
          </a:p>
        </p:txBody>
      </p:sp>
      <p:sp>
        <p:nvSpPr>
          <p:cNvPr id="5" name="文本框 4">
            <a:extLst>
              <a:ext uri="{FF2B5EF4-FFF2-40B4-BE49-F238E27FC236}">
                <a16:creationId xmlns:a16="http://schemas.microsoft.com/office/drawing/2014/main" xmlns="" id="{5E78BCE1-EF4B-AC4D-AA0E-CF4BF1A496BA}"/>
              </a:ext>
            </a:extLst>
          </p:cNvPr>
          <p:cNvSpPr txBox="1"/>
          <p:nvPr/>
        </p:nvSpPr>
        <p:spPr>
          <a:xfrm>
            <a:off x="3333401" y="4200194"/>
            <a:ext cx="2853883" cy="1670073"/>
          </a:xfrm>
          <a:prstGeom prst="rect">
            <a:avLst/>
          </a:prstGeom>
          <a:noFill/>
        </p:spPr>
        <p:txBody>
          <a:bodyPr wrap="square" rtlCol="0">
            <a:spAutoFit/>
          </a:bodyPr>
          <a:lstStyle>
            <a:defPPr>
              <a:defRPr lang="zh-CN"/>
            </a:defPPr>
            <a:lvl1pPr>
              <a:lnSpc>
                <a:spcPct val="150000"/>
              </a:lnSpc>
              <a:defRPr sz="1200">
                <a:solidFill>
                  <a:schemeClr val="tx2">
                    <a:lumMod val="50000"/>
                  </a:schemeClr>
                </a:solidFill>
                <a:latin typeface="Microsoft YaHei" panose="020B0503020204020204" pitchFamily="34" charset="-122"/>
                <a:ea typeface="Microsoft YaHei" panose="020B0503020204020204" pitchFamily="34" charset="-122"/>
              </a:defRPr>
            </a:lvl1pPr>
          </a:lstStyle>
          <a:p>
            <a:r>
              <a:rPr lang="zh-CN" altLang="en-US" sz="1400" dirty="0"/>
              <a:t>为保障授权有效性，请将加盖公章的</a:t>
            </a:r>
            <a:r>
              <a:rPr lang="en-US" altLang="zh-CN" sz="1400" dirty="0"/>
              <a:t>《</a:t>
            </a:r>
            <a:r>
              <a:rPr lang="zh-CN" altLang="en-US" sz="1400" dirty="0"/>
              <a:t>企业征信授权书</a:t>
            </a:r>
            <a:r>
              <a:rPr lang="en-US" altLang="zh-CN" sz="1400" dirty="0"/>
              <a:t>》</a:t>
            </a:r>
            <a:r>
              <a:rPr lang="zh-CN" altLang="en-US" sz="1400" dirty="0"/>
              <a:t>原件邮寄至：</a:t>
            </a:r>
            <a:endParaRPr lang="en-US" altLang="zh-CN" sz="1400" dirty="0"/>
          </a:p>
          <a:p>
            <a:r>
              <a:rPr lang="zh-CN" altLang="zh-CN" sz="1400" dirty="0"/>
              <a:t>沈阳市沈河区奉天街</a:t>
            </a:r>
            <a:r>
              <a:rPr lang="en-US" altLang="zh-CN" sz="1400" dirty="0"/>
              <a:t>328</a:t>
            </a:r>
            <a:r>
              <a:rPr lang="zh-CN" altLang="zh-CN" sz="1400" dirty="0"/>
              <a:t>号</a:t>
            </a:r>
            <a:r>
              <a:rPr lang="en-US" altLang="zh-CN" sz="1400" dirty="0"/>
              <a:t>4</a:t>
            </a:r>
            <a:r>
              <a:rPr lang="zh-CN" altLang="zh-CN" sz="1400" dirty="0"/>
              <a:t>楼沈阳盛京征信有限公司</a:t>
            </a:r>
            <a:endParaRPr lang="en-US" altLang="zh-CN" sz="1400" dirty="0"/>
          </a:p>
          <a:p>
            <a:r>
              <a:rPr lang="zh-CN" altLang="zh-CN" sz="1400" dirty="0"/>
              <a:t>收件人：朱思宇</a:t>
            </a:r>
            <a:r>
              <a:rPr lang="en-US" altLang="zh-CN" sz="1400" dirty="0"/>
              <a:t>15524069688</a:t>
            </a:r>
            <a:endParaRPr lang="zh-CN" altLang="zh-CN" dirty="0"/>
          </a:p>
        </p:txBody>
      </p:sp>
      <p:sp>
        <p:nvSpPr>
          <p:cNvPr id="7" name="文本框 6">
            <a:extLst>
              <a:ext uri="{FF2B5EF4-FFF2-40B4-BE49-F238E27FC236}">
                <a16:creationId xmlns:a16="http://schemas.microsoft.com/office/drawing/2014/main" xmlns="" id="{D0FAF50E-B3C4-D24B-8C7A-4A181ACCDB0B}"/>
              </a:ext>
            </a:extLst>
          </p:cNvPr>
          <p:cNvSpPr txBox="1"/>
          <p:nvPr/>
        </p:nvSpPr>
        <p:spPr>
          <a:xfrm>
            <a:off x="5750088" y="1370803"/>
            <a:ext cx="2602653" cy="1346907"/>
          </a:xfrm>
          <a:prstGeom prst="rect">
            <a:avLst/>
          </a:prstGeom>
          <a:noFill/>
        </p:spPr>
        <p:txBody>
          <a:bodyPr wrap="square" rtlCol="0">
            <a:spAutoFit/>
          </a:bodyPr>
          <a:lstStyle>
            <a:defPPr>
              <a:defRPr lang="zh-CN"/>
            </a:defPPr>
            <a:lvl1pPr>
              <a:lnSpc>
                <a:spcPct val="150000"/>
              </a:lnSpc>
              <a:defRPr sz="1200">
                <a:solidFill>
                  <a:schemeClr val="tx2">
                    <a:lumMod val="50000"/>
                  </a:schemeClr>
                </a:solidFill>
                <a:latin typeface="Microsoft YaHei" panose="020B0503020204020204" pitchFamily="34" charset="-122"/>
                <a:ea typeface="Microsoft YaHei" panose="020B0503020204020204" pitchFamily="34" charset="-122"/>
              </a:defRPr>
            </a:lvl1pPr>
          </a:lstStyle>
          <a:p>
            <a:r>
              <a:rPr lang="zh-CN" altLang="en-US" sz="1400" dirty="0"/>
              <a:t>等待管理部门对企业进行审核：</a:t>
            </a:r>
            <a:endParaRPr lang="en-US" altLang="zh-CN" sz="1400" dirty="0"/>
          </a:p>
          <a:p>
            <a:r>
              <a:rPr lang="zh-CN" altLang="en-US" sz="1400" dirty="0"/>
              <a:t>如审核不通过，企业可根据短信提示登录平台修改信息，重新提交。</a:t>
            </a:r>
          </a:p>
        </p:txBody>
      </p:sp>
      <p:sp>
        <p:nvSpPr>
          <p:cNvPr id="10" name="Freeform 1">
            <a:extLst>
              <a:ext uri="{FF2B5EF4-FFF2-40B4-BE49-F238E27FC236}">
                <a16:creationId xmlns:a16="http://schemas.microsoft.com/office/drawing/2014/main" xmlns="" id="{F0611FF4-B4A7-E244-91BD-528B034DD68D}"/>
              </a:ext>
            </a:extLst>
          </p:cNvPr>
          <p:cNvSpPr>
            <a:spLocks noChangeArrowheads="1"/>
          </p:cNvSpPr>
          <p:nvPr/>
        </p:nvSpPr>
        <p:spPr bwMode="auto">
          <a:xfrm>
            <a:off x="1169135" y="2907285"/>
            <a:ext cx="2755484" cy="1068677"/>
          </a:xfrm>
          <a:custGeom>
            <a:avLst/>
            <a:gdLst>
              <a:gd name="T0" fmla="*/ 5639 w 7144"/>
              <a:gd name="T1" fmla="*/ 0 h 3558"/>
              <a:gd name="T2" fmla="*/ 0 w 7144"/>
              <a:gd name="T3" fmla="*/ 0 h 3558"/>
              <a:gd name="T4" fmla="*/ 1475 w 7144"/>
              <a:gd name="T5" fmla="*/ 1792 h 3558"/>
              <a:gd name="T6" fmla="*/ 0 w 7144"/>
              <a:gd name="T7" fmla="*/ 3557 h 3558"/>
              <a:gd name="T8" fmla="*/ 5669 w 7144"/>
              <a:gd name="T9" fmla="*/ 3557 h 3558"/>
              <a:gd name="T10" fmla="*/ 7143 w 7144"/>
              <a:gd name="T11" fmla="*/ 1792 h 3558"/>
              <a:gd name="T12" fmla="*/ 5639 w 7144"/>
              <a:gd name="T13" fmla="*/ 0 h 3558"/>
            </a:gdLst>
            <a:ahLst/>
            <a:cxnLst>
              <a:cxn ang="0">
                <a:pos x="T0" y="T1"/>
              </a:cxn>
              <a:cxn ang="0">
                <a:pos x="T2" y="T3"/>
              </a:cxn>
              <a:cxn ang="0">
                <a:pos x="T4" y="T5"/>
              </a:cxn>
              <a:cxn ang="0">
                <a:pos x="T6" y="T7"/>
              </a:cxn>
              <a:cxn ang="0">
                <a:pos x="T8" y="T9"/>
              </a:cxn>
              <a:cxn ang="0">
                <a:pos x="T10" y="T11"/>
              </a:cxn>
              <a:cxn ang="0">
                <a:pos x="T12" y="T13"/>
              </a:cxn>
            </a:cxnLst>
            <a:rect l="0" t="0" r="r" b="b"/>
            <a:pathLst>
              <a:path w="7144" h="3558">
                <a:moveTo>
                  <a:pt x="5639" y="0"/>
                </a:moveTo>
                <a:lnTo>
                  <a:pt x="0" y="0"/>
                </a:lnTo>
                <a:lnTo>
                  <a:pt x="1475" y="1792"/>
                </a:lnTo>
                <a:lnTo>
                  <a:pt x="0" y="3557"/>
                </a:lnTo>
                <a:lnTo>
                  <a:pt x="5669" y="3557"/>
                </a:lnTo>
                <a:lnTo>
                  <a:pt x="7143" y="1792"/>
                </a:lnTo>
                <a:lnTo>
                  <a:pt x="5639" y="0"/>
                </a:lnTo>
              </a:path>
            </a:pathLst>
          </a:custGeom>
          <a:solidFill>
            <a:schemeClr val="tx2">
              <a:lumMod val="60000"/>
              <a:lumOff val="40000"/>
            </a:schemeClr>
          </a:solidFill>
          <a:ln>
            <a:noFill/>
          </a:ln>
          <a:effectLst/>
          <a:extLst/>
        </p:spPr>
        <p:txBody>
          <a:bodyPr wrap="none" lIns="243785" tIns="121892" rIns="243785" bIns="121892" anchor="ctr"/>
          <a:lstStyle/>
          <a:p>
            <a:endParaRPr lang="en-US" sz="1100" dirty="0">
              <a:latin typeface="汉仪黑荔枝体简" panose="00020600040101010101" pitchFamily="18" charset="-122"/>
              <a:ea typeface="汉仪黑荔枝体简" panose="00020600040101010101" pitchFamily="18" charset="-122"/>
            </a:endParaRPr>
          </a:p>
        </p:txBody>
      </p:sp>
      <p:sp>
        <p:nvSpPr>
          <p:cNvPr id="11" name="Freeform 2">
            <a:extLst>
              <a:ext uri="{FF2B5EF4-FFF2-40B4-BE49-F238E27FC236}">
                <a16:creationId xmlns:a16="http://schemas.microsoft.com/office/drawing/2014/main" xmlns="" id="{143D4D1E-C6F7-CD45-BED8-4D89F886F88F}"/>
              </a:ext>
            </a:extLst>
          </p:cNvPr>
          <p:cNvSpPr>
            <a:spLocks noChangeArrowheads="1"/>
          </p:cNvSpPr>
          <p:nvPr/>
        </p:nvSpPr>
        <p:spPr bwMode="auto">
          <a:xfrm>
            <a:off x="3460403" y="2907285"/>
            <a:ext cx="2755484" cy="1068677"/>
          </a:xfrm>
          <a:custGeom>
            <a:avLst/>
            <a:gdLst>
              <a:gd name="T0" fmla="*/ 5668 w 7144"/>
              <a:gd name="T1" fmla="*/ 0 h 3558"/>
              <a:gd name="T2" fmla="*/ 0 w 7144"/>
              <a:gd name="T3" fmla="*/ 0 h 3558"/>
              <a:gd name="T4" fmla="*/ 1475 w 7144"/>
              <a:gd name="T5" fmla="*/ 1792 h 3558"/>
              <a:gd name="T6" fmla="*/ 0 w 7144"/>
              <a:gd name="T7" fmla="*/ 3557 h 3558"/>
              <a:gd name="T8" fmla="*/ 5668 w 7144"/>
              <a:gd name="T9" fmla="*/ 3557 h 3558"/>
              <a:gd name="T10" fmla="*/ 7143 w 7144"/>
              <a:gd name="T11" fmla="*/ 1792 h 3558"/>
              <a:gd name="T12" fmla="*/ 5668 w 7144"/>
              <a:gd name="T13" fmla="*/ 0 h 3558"/>
            </a:gdLst>
            <a:ahLst/>
            <a:cxnLst>
              <a:cxn ang="0">
                <a:pos x="T0" y="T1"/>
              </a:cxn>
              <a:cxn ang="0">
                <a:pos x="T2" y="T3"/>
              </a:cxn>
              <a:cxn ang="0">
                <a:pos x="T4" y="T5"/>
              </a:cxn>
              <a:cxn ang="0">
                <a:pos x="T6" y="T7"/>
              </a:cxn>
              <a:cxn ang="0">
                <a:pos x="T8" y="T9"/>
              </a:cxn>
              <a:cxn ang="0">
                <a:pos x="T10" y="T11"/>
              </a:cxn>
              <a:cxn ang="0">
                <a:pos x="T12" y="T13"/>
              </a:cxn>
            </a:cxnLst>
            <a:rect l="0" t="0" r="r" b="b"/>
            <a:pathLst>
              <a:path w="7144" h="3558">
                <a:moveTo>
                  <a:pt x="5668" y="0"/>
                </a:moveTo>
                <a:lnTo>
                  <a:pt x="0" y="0"/>
                </a:lnTo>
                <a:lnTo>
                  <a:pt x="1475" y="1792"/>
                </a:lnTo>
                <a:lnTo>
                  <a:pt x="0" y="3557"/>
                </a:lnTo>
                <a:lnTo>
                  <a:pt x="5668" y="3557"/>
                </a:lnTo>
                <a:lnTo>
                  <a:pt x="7143" y="1792"/>
                </a:lnTo>
                <a:lnTo>
                  <a:pt x="5668" y="0"/>
                </a:lnTo>
              </a:path>
            </a:pathLst>
          </a:custGeom>
          <a:solidFill>
            <a:srgbClr val="0059AF">
              <a:alpha val="78000"/>
            </a:srgbClr>
          </a:solidFill>
          <a:ln>
            <a:noFill/>
          </a:ln>
          <a:effectLst/>
        </p:spPr>
        <p:txBody>
          <a:bodyPr wrap="none" lIns="243785" tIns="121892" rIns="243785" bIns="121892" anchor="ctr"/>
          <a:lstStyle/>
          <a:p>
            <a:endParaRPr lang="en-US" sz="1100" dirty="0">
              <a:latin typeface="汉仪黑荔枝体简" panose="00020600040101010101" pitchFamily="18" charset="-122"/>
              <a:ea typeface="汉仪黑荔枝体简" panose="00020600040101010101" pitchFamily="18" charset="-122"/>
            </a:endParaRPr>
          </a:p>
        </p:txBody>
      </p:sp>
      <p:sp>
        <p:nvSpPr>
          <p:cNvPr id="12" name="Freeform 1">
            <a:extLst>
              <a:ext uri="{FF2B5EF4-FFF2-40B4-BE49-F238E27FC236}">
                <a16:creationId xmlns:a16="http://schemas.microsoft.com/office/drawing/2014/main" xmlns="" id="{B9246AAE-7298-8A48-B7E9-453AE28E726E}"/>
              </a:ext>
            </a:extLst>
          </p:cNvPr>
          <p:cNvSpPr>
            <a:spLocks noChangeArrowheads="1"/>
          </p:cNvSpPr>
          <p:nvPr/>
        </p:nvSpPr>
        <p:spPr bwMode="auto">
          <a:xfrm>
            <a:off x="5750089" y="2907285"/>
            <a:ext cx="2755484" cy="1068677"/>
          </a:xfrm>
          <a:custGeom>
            <a:avLst/>
            <a:gdLst>
              <a:gd name="T0" fmla="*/ 5639 w 7144"/>
              <a:gd name="T1" fmla="*/ 0 h 3558"/>
              <a:gd name="T2" fmla="*/ 0 w 7144"/>
              <a:gd name="T3" fmla="*/ 0 h 3558"/>
              <a:gd name="T4" fmla="*/ 1475 w 7144"/>
              <a:gd name="T5" fmla="*/ 1792 h 3558"/>
              <a:gd name="T6" fmla="*/ 0 w 7144"/>
              <a:gd name="T7" fmla="*/ 3557 h 3558"/>
              <a:gd name="T8" fmla="*/ 5669 w 7144"/>
              <a:gd name="T9" fmla="*/ 3557 h 3558"/>
              <a:gd name="T10" fmla="*/ 7143 w 7144"/>
              <a:gd name="T11" fmla="*/ 1792 h 3558"/>
              <a:gd name="T12" fmla="*/ 5639 w 7144"/>
              <a:gd name="T13" fmla="*/ 0 h 3558"/>
            </a:gdLst>
            <a:ahLst/>
            <a:cxnLst>
              <a:cxn ang="0">
                <a:pos x="T0" y="T1"/>
              </a:cxn>
              <a:cxn ang="0">
                <a:pos x="T2" y="T3"/>
              </a:cxn>
              <a:cxn ang="0">
                <a:pos x="T4" y="T5"/>
              </a:cxn>
              <a:cxn ang="0">
                <a:pos x="T6" y="T7"/>
              </a:cxn>
              <a:cxn ang="0">
                <a:pos x="T8" y="T9"/>
              </a:cxn>
              <a:cxn ang="0">
                <a:pos x="T10" y="T11"/>
              </a:cxn>
              <a:cxn ang="0">
                <a:pos x="T12" y="T13"/>
              </a:cxn>
            </a:cxnLst>
            <a:rect l="0" t="0" r="r" b="b"/>
            <a:pathLst>
              <a:path w="7144" h="3558">
                <a:moveTo>
                  <a:pt x="5639" y="0"/>
                </a:moveTo>
                <a:lnTo>
                  <a:pt x="0" y="0"/>
                </a:lnTo>
                <a:lnTo>
                  <a:pt x="1475" y="1792"/>
                </a:lnTo>
                <a:lnTo>
                  <a:pt x="0" y="3557"/>
                </a:lnTo>
                <a:lnTo>
                  <a:pt x="5669" y="3557"/>
                </a:lnTo>
                <a:lnTo>
                  <a:pt x="7143" y="1792"/>
                </a:lnTo>
                <a:lnTo>
                  <a:pt x="5639" y="0"/>
                </a:lnTo>
              </a:path>
            </a:pathLst>
          </a:custGeom>
          <a:solidFill>
            <a:srgbClr val="0059AF"/>
          </a:solidFill>
          <a:ln>
            <a:noFill/>
          </a:ln>
          <a:effectLst/>
        </p:spPr>
        <p:txBody>
          <a:bodyPr wrap="none" lIns="243785" tIns="121892" rIns="243785" bIns="121892" anchor="ctr"/>
          <a:lstStyle/>
          <a:p>
            <a:pPr algn="ctr"/>
            <a:endParaRPr lang="en-US" sz="1100" dirty="0">
              <a:latin typeface="汉仪黑荔枝体简" panose="00020600040101010101" pitchFamily="18" charset="-122"/>
              <a:ea typeface="汉仪黑荔枝体简" panose="00020600040101010101" pitchFamily="18" charset="-122"/>
            </a:endParaRPr>
          </a:p>
        </p:txBody>
      </p:sp>
      <p:sp>
        <p:nvSpPr>
          <p:cNvPr id="13" name="Freeform 2">
            <a:extLst>
              <a:ext uri="{FF2B5EF4-FFF2-40B4-BE49-F238E27FC236}">
                <a16:creationId xmlns:a16="http://schemas.microsoft.com/office/drawing/2014/main" xmlns="" id="{9772246D-6561-554C-AD3B-E48781D5328A}"/>
              </a:ext>
            </a:extLst>
          </p:cNvPr>
          <p:cNvSpPr>
            <a:spLocks noChangeArrowheads="1"/>
          </p:cNvSpPr>
          <p:nvPr/>
        </p:nvSpPr>
        <p:spPr bwMode="auto">
          <a:xfrm>
            <a:off x="8043025" y="2907285"/>
            <a:ext cx="2755484" cy="1068677"/>
          </a:xfrm>
          <a:custGeom>
            <a:avLst/>
            <a:gdLst>
              <a:gd name="T0" fmla="*/ 5668 w 7144"/>
              <a:gd name="T1" fmla="*/ 0 h 3558"/>
              <a:gd name="T2" fmla="*/ 0 w 7144"/>
              <a:gd name="T3" fmla="*/ 0 h 3558"/>
              <a:gd name="T4" fmla="*/ 1475 w 7144"/>
              <a:gd name="T5" fmla="*/ 1792 h 3558"/>
              <a:gd name="T6" fmla="*/ 0 w 7144"/>
              <a:gd name="T7" fmla="*/ 3557 h 3558"/>
              <a:gd name="T8" fmla="*/ 5668 w 7144"/>
              <a:gd name="T9" fmla="*/ 3557 h 3558"/>
              <a:gd name="T10" fmla="*/ 7143 w 7144"/>
              <a:gd name="T11" fmla="*/ 1792 h 3558"/>
              <a:gd name="T12" fmla="*/ 5668 w 7144"/>
              <a:gd name="T13" fmla="*/ 0 h 3558"/>
            </a:gdLst>
            <a:ahLst/>
            <a:cxnLst>
              <a:cxn ang="0">
                <a:pos x="T0" y="T1"/>
              </a:cxn>
              <a:cxn ang="0">
                <a:pos x="T2" y="T3"/>
              </a:cxn>
              <a:cxn ang="0">
                <a:pos x="T4" y="T5"/>
              </a:cxn>
              <a:cxn ang="0">
                <a:pos x="T6" y="T7"/>
              </a:cxn>
              <a:cxn ang="0">
                <a:pos x="T8" y="T9"/>
              </a:cxn>
              <a:cxn ang="0">
                <a:pos x="T10" y="T11"/>
              </a:cxn>
              <a:cxn ang="0">
                <a:pos x="T12" y="T13"/>
              </a:cxn>
            </a:cxnLst>
            <a:rect l="0" t="0" r="r" b="b"/>
            <a:pathLst>
              <a:path w="7144" h="3558">
                <a:moveTo>
                  <a:pt x="5668" y="0"/>
                </a:moveTo>
                <a:lnTo>
                  <a:pt x="0" y="0"/>
                </a:lnTo>
                <a:lnTo>
                  <a:pt x="1475" y="1792"/>
                </a:lnTo>
                <a:lnTo>
                  <a:pt x="0" y="3557"/>
                </a:lnTo>
                <a:lnTo>
                  <a:pt x="5668" y="3557"/>
                </a:lnTo>
                <a:lnTo>
                  <a:pt x="7143" y="1792"/>
                </a:lnTo>
                <a:lnTo>
                  <a:pt x="5668" y="0"/>
                </a:lnTo>
              </a:path>
            </a:pathLst>
          </a:custGeom>
          <a:solidFill>
            <a:srgbClr val="C00000"/>
          </a:solidFill>
          <a:ln>
            <a:noFill/>
          </a:ln>
          <a:effectLst/>
        </p:spPr>
        <p:txBody>
          <a:bodyPr wrap="none" lIns="243785" tIns="121892" rIns="243785" bIns="121892" anchor="ctr"/>
          <a:lstStyle/>
          <a:p>
            <a:endParaRPr lang="en-US" sz="1100" dirty="0">
              <a:latin typeface="汉仪黑荔枝体简" panose="00020600040101010101" pitchFamily="18" charset="-122"/>
              <a:ea typeface="汉仪黑荔枝体简" panose="00020600040101010101" pitchFamily="18" charset="-122"/>
            </a:endParaRPr>
          </a:p>
        </p:txBody>
      </p:sp>
      <p:sp>
        <p:nvSpPr>
          <p:cNvPr id="2" name="矩形 1">
            <a:extLst>
              <a:ext uri="{FF2B5EF4-FFF2-40B4-BE49-F238E27FC236}">
                <a16:creationId xmlns:a16="http://schemas.microsoft.com/office/drawing/2014/main" xmlns="" id="{59F3BE72-EAAC-1A40-A587-A3C525CCFA2C}"/>
              </a:ext>
            </a:extLst>
          </p:cNvPr>
          <p:cNvSpPr/>
          <p:nvPr/>
        </p:nvSpPr>
        <p:spPr>
          <a:xfrm>
            <a:off x="6658054" y="3002095"/>
            <a:ext cx="1107996" cy="874407"/>
          </a:xfrm>
          <a:prstGeom prst="rect">
            <a:avLst/>
          </a:prstGeom>
        </p:spPr>
        <p:txBody>
          <a:bodyPr wrap="none">
            <a:spAutoFit/>
          </a:bodyPr>
          <a:lstStyle/>
          <a:p>
            <a:pPr algn="ctr">
              <a:lnSpc>
                <a:spcPct val="150000"/>
              </a:lnSpc>
            </a:pPr>
            <a:r>
              <a:rPr lang="zh-CN" altLang="en-US" b="1" dirty="0">
                <a:solidFill>
                  <a:schemeClr val="bg1"/>
                </a:solidFill>
                <a:latin typeface="Microsoft YaHei" panose="020B0503020204020204" pitchFamily="34" charset="-122"/>
                <a:ea typeface="Microsoft YaHei" panose="020B0503020204020204" pitchFamily="34" charset="-122"/>
              </a:rPr>
              <a:t>第三步</a:t>
            </a:r>
            <a:endParaRPr lang="en-US" altLang="zh-CN" b="1" dirty="0">
              <a:solidFill>
                <a:schemeClr val="bg1"/>
              </a:solidFill>
              <a:latin typeface="Microsoft YaHei" panose="020B0503020204020204" pitchFamily="34" charset="-122"/>
              <a:ea typeface="Microsoft YaHei" panose="020B0503020204020204" pitchFamily="34" charset="-122"/>
            </a:endParaRPr>
          </a:p>
          <a:p>
            <a:pPr algn="ctr">
              <a:lnSpc>
                <a:spcPct val="150000"/>
              </a:lnSpc>
            </a:pPr>
            <a:r>
              <a:rPr lang="zh-CN" altLang="en-US" b="1" dirty="0">
                <a:solidFill>
                  <a:schemeClr val="bg1"/>
                </a:solidFill>
                <a:latin typeface="Microsoft YaHei" panose="020B0503020204020204" pitchFamily="34" charset="-122"/>
                <a:ea typeface="Microsoft YaHei" panose="020B0503020204020204" pitchFamily="34" charset="-122"/>
              </a:rPr>
              <a:t>等待审核</a:t>
            </a:r>
            <a:endParaRPr lang="en-US" altLang="zh-CN" b="1" dirty="0">
              <a:solidFill>
                <a:schemeClr val="bg1"/>
              </a:solidFill>
              <a:latin typeface="Microsoft YaHei" panose="020B0503020204020204" pitchFamily="34" charset="-122"/>
              <a:ea typeface="Microsoft YaHei" panose="020B0503020204020204" pitchFamily="34" charset="-122"/>
            </a:endParaRPr>
          </a:p>
        </p:txBody>
      </p:sp>
      <p:sp>
        <p:nvSpPr>
          <p:cNvPr id="42" name="矩形 41">
            <a:extLst>
              <a:ext uri="{FF2B5EF4-FFF2-40B4-BE49-F238E27FC236}">
                <a16:creationId xmlns:a16="http://schemas.microsoft.com/office/drawing/2014/main" xmlns="" id="{C1836E6E-E92D-8C41-AD12-822D48FDD470}"/>
              </a:ext>
            </a:extLst>
          </p:cNvPr>
          <p:cNvSpPr/>
          <p:nvPr/>
        </p:nvSpPr>
        <p:spPr>
          <a:xfrm>
            <a:off x="1792343" y="2997259"/>
            <a:ext cx="1569660" cy="874407"/>
          </a:xfrm>
          <a:prstGeom prst="rect">
            <a:avLst/>
          </a:prstGeom>
        </p:spPr>
        <p:txBody>
          <a:bodyPr wrap="none">
            <a:spAutoFit/>
          </a:bodyPr>
          <a:lstStyle/>
          <a:p>
            <a:pPr algn="ctr">
              <a:lnSpc>
                <a:spcPct val="150000"/>
              </a:lnSpc>
            </a:pPr>
            <a:r>
              <a:rPr lang="zh-CN" altLang="en-US" b="1" dirty="0">
                <a:solidFill>
                  <a:schemeClr val="bg1"/>
                </a:solidFill>
                <a:latin typeface="Microsoft YaHei" panose="020B0503020204020204" pitchFamily="34" charset="-122"/>
                <a:ea typeface="Microsoft YaHei" panose="020B0503020204020204" pitchFamily="34" charset="-122"/>
              </a:rPr>
              <a:t>第一步</a:t>
            </a:r>
            <a:endParaRPr lang="en-US" altLang="zh-CN" b="1" dirty="0">
              <a:solidFill>
                <a:schemeClr val="bg1"/>
              </a:solidFill>
              <a:latin typeface="Microsoft YaHei" panose="020B0503020204020204" pitchFamily="34" charset="-122"/>
              <a:ea typeface="Microsoft YaHei" panose="020B0503020204020204" pitchFamily="34" charset="-122"/>
            </a:endParaRPr>
          </a:p>
          <a:p>
            <a:pPr algn="ctr">
              <a:lnSpc>
                <a:spcPct val="150000"/>
              </a:lnSpc>
            </a:pPr>
            <a:r>
              <a:rPr lang="zh-CN" altLang="en-US" b="1" dirty="0">
                <a:solidFill>
                  <a:schemeClr val="bg1"/>
                </a:solidFill>
                <a:latin typeface="Microsoft YaHei" panose="020B0503020204020204" pitchFamily="34" charset="-122"/>
                <a:ea typeface="Microsoft YaHei" panose="020B0503020204020204" pitchFamily="34" charset="-122"/>
              </a:rPr>
              <a:t>填写注册信息</a:t>
            </a:r>
            <a:endParaRPr lang="en-US" altLang="zh-CN" b="1" dirty="0">
              <a:solidFill>
                <a:schemeClr val="bg1"/>
              </a:solidFill>
              <a:latin typeface="Microsoft YaHei" panose="020B0503020204020204" pitchFamily="34" charset="-122"/>
              <a:ea typeface="Microsoft YaHei" panose="020B0503020204020204" pitchFamily="34" charset="-122"/>
            </a:endParaRPr>
          </a:p>
        </p:txBody>
      </p:sp>
      <p:sp>
        <p:nvSpPr>
          <p:cNvPr id="43" name="矩形 42">
            <a:extLst>
              <a:ext uri="{FF2B5EF4-FFF2-40B4-BE49-F238E27FC236}">
                <a16:creationId xmlns:a16="http://schemas.microsoft.com/office/drawing/2014/main" xmlns="" id="{F24EF408-95EE-974B-BB46-A7B2671DE06E}"/>
              </a:ext>
            </a:extLst>
          </p:cNvPr>
          <p:cNvSpPr/>
          <p:nvPr/>
        </p:nvSpPr>
        <p:spPr>
          <a:xfrm>
            <a:off x="4205073" y="2986111"/>
            <a:ext cx="1338828" cy="874407"/>
          </a:xfrm>
          <a:prstGeom prst="rect">
            <a:avLst/>
          </a:prstGeom>
        </p:spPr>
        <p:txBody>
          <a:bodyPr wrap="none">
            <a:spAutoFit/>
          </a:bodyPr>
          <a:lstStyle/>
          <a:p>
            <a:pPr algn="ctr">
              <a:lnSpc>
                <a:spcPct val="150000"/>
              </a:lnSpc>
            </a:pPr>
            <a:r>
              <a:rPr lang="zh-CN" altLang="en-US" b="1" dirty="0">
                <a:solidFill>
                  <a:schemeClr val="bg1"/>
                </a:solidFill>
                <a:latin typeface="Microsoft YaHei" panose="020B0503020204020204" pitchFamily="34" charset="-122"/>
                <a:ea typeface="Microsoft YaHei" panose="020B0503020204020204" pitchFamily="34" charset="-122"/>
              </a:rPr>
              <a:t>第二步</a:t>
            </a:r>
            <a:endParaRPr lang="en-US" altLang="zh-CN" b="1" dirty="0">
              <a:solidFill>
                <a:schemeClr val="bg1"/>
              </a:solidFill>
              <a:latin typeface="Microsoft YaHei" panose="020B0503020204020204" pitchFamily="34" charset="-122"/>
              <a:ea typeface="Microsoft YaHei" panose="020B0503020204020204" pitchFamily="34" charset="-122"/>
            </a:endParaRPr>
          </a:p>
          <a:p>
            <a:pPr algn="ctr">
              <a:lnSpc>
                <a:spcPct val="150000"/>
              </a:lnSpc>
            </a:pPr>
            <a:r>
              <a:rPr lang="zh-CN" altLang="en-US" b="1" dirty="0">
                <a:solidFill>
                  <a:schemeClr val="bg1"/>
                </a:solidFill>
                <a:latin typeface="Microsoft YaHei" panose="020B0503020204020204" pitchFamily="34" charset="-122"/>
                <a:ea typeface="Microsoft YaHei" panose="020B0503020204020204" pitchFamily="34" charset="-122"/>
              </a:rPr>
              <a:t>邮寄授权书</a:t>
            </a:r>
            <a:endParaRPr lang="en-US" altLang="zh-CN" b="1" dirty="0">
              <a:solidFill>
                <a:schemeClr val="bg1"/>
              </a:solidFill>
              <a:latin typeface="Microsoft YaHei" panose="020B0503020204020204" pitchFamily="34" charset="-122"/>
              <a:ea typeface="Microsoft YaHei" panose="020B0503020204020204" pitchFamily="34" charset="-122"/>
            </a:endParaRPr>
          </a:p>
        </p:txBody>
      </p:sp>
      <p:sp>
        <p:nvSpPr>
          <p:cNvPr id="44" name="矩形 43">
            <a:extLst>
              <a:ext uri="{FF2B5EF4-FFF2-40B4-BE49-F238E27FC236}">
                <a16:creationId xmlns:a16="http://schemas.microsoft.com/office/drawing/2014/main" xmlns="" id="{70FEC2FD-EEF5-ED46-A429-F3DCEBDACB60}"/>
              </a:ext>
            </a:extLst>
          </p:cNvPr>
          <p:cNvSpPr/>
          <p:nvPr/>
        </p:nvSpPr>
        <p:spPr>
          <a:xfrm>
            <a:off x="8885548" y="3011736"/>
            <a:ext cx="1107996" cy="874407"/>
          </a:xfrm>
          <a:prstGeom prst="rect">
            <a:avLst/>
          </a:prstGeom>
        </p:spPr>
        <p:txBody>
          <a:bodyPr wrap="none">
            <a:spAutoFit/>
          </a:bodyPr>
          <a:lstStyle/>
          <a:p>
            <a:pPr algn="ctr">
              <a:lnSpc>
                <a:spcPct val="150000"/>
              </a:lnSpc>
            </a:pPr>
            <a:r>
              <a:rPr lang="zh-CN" altLang="en-US" b="1" dirty="0">
                <a:solidFill>
                  <a:schemeClr val="bg1"/>
                </a:solidFill>
                <a:latin typeface="Microsoft YaHei" panose="020B0503020204020204" pitchFamily="34" charset="-122"/>
                <a:ea typeface="Microsoft YaHei" panose="020B0503020204020204" pitchFamily="34" charset="-122"/>
              </a:rPr>
              <a:t>第四步</a:t>
            </a:r>
            <a:endParaRPr lang="en-US" altLang="zh-CN" b="1" dirty="0">
              <a:solidFill>
                <a:schemeClr val="bg1"/>
              </a:solidFill>
              <a:latin typeface="Microsoft YaHei" panose="020B0503020204020204" pitchFamily="34" charset="-122"/>
              <a:ea typeface="Microsoft YaHei" panose="020B0503020204020204" pitchFamily="34" charset="-122"/>
            </a:endParaRPr>
          </a:p>
          <a:p>
            <a:pPr algn="ctr">
              <a:lnSpc>
                <a:spcPct val="150000"/>
              </a:lnSpc>
            </a:pPr>
            <a:r>
              <a:rPr lang="zh-CN" altLang="en-US" b="1" dirty="0">
                <a:solidFill>
                  <a:schemeClr val="bg1"/>
                </a:solidFill>
                <a:latin typeface="Microsoft YaHei" panose="020B0503020204020204" pitchFamily="34" charset="-122"/>
                <a:ea typeface="Microsoft YaHei" panose="020B0503020204020204" pitchFamily="34" charset="-122"/>
              </a:rPr>
              <a:t>注册成功</a:t>
            </a:r>
            <a:endParaRPr lang="en-US" altLang="zh-CN" b="1" dirty="0">
              <a:solidFill>
                <a:schemeClr val="bg1"/>
              </a:solidFill>
              <a:latin typeface="Microsoft YaHei" panose="020B0503020204020204" pitchFamily="34" charset="-122"/>
              <a:ea typeface="Microsoft YaHei" panose="020B0503020204020204" pitchFamily="34" charset="-122"/>
            </a:endParaRPr>
          </a:p>
        </p:txBody>
      </p:sp>
      <p:sp>
        <p:nvSpPr>
          <p:cNvPr id="45" name="文本框 44">
            <a:extLst>
              <a:ext uri="{FF2B5EF4-FFF2-40B4-BE49-F238E27FC236}">
                <a16:creationId xmlns:a16="http://schemas.microsoft.com/office/drawing/2014/main" xmlns="" id="{396506E2-8BE3-4F4E-8357-4E528C6F3684}"/>
              </a:ext>
            </a:extLst>
          </p:cNvPr>
          <p:cNvSpPr txBox="1"/>
          <p:nvPr/>
        </p:nvSpPr>
        <p:spPr>
          <a:xfrm>
            <a:off x="8043025" y="4162681"/>
            <a:ext cx="2401301" cy="1346907"/>
          </a:xfrm>
          <a:prstGeom prst="rect">
            <a:avLst/>
          </a:prstGeom>
          <a:noFill/>
        </p:spPr>
        <p:txBody>
          <a:bodyPr wrap="square" rtlCol="0">
            <a:spAutoFit/>
          </a:bodyPr>
          <a:lstStyle>
            <a:defPPr>
              <a:defRPr lang="zh-CN"/>
            </a:defPPr>
            <a:lvl1pPr>
              <a:lnSpc>
                <a:spcPct val="150000"/>
              </a:lnSpc>
              <a:defRPr sz="1200">
                <a:solidFill>
                  <a:schemeClr val="tx2">
                    <a:lumMod val="50000"/>
                  </a:schemeClr>
                </a:solidFill>
                <a:latin typeface="Microsoft YaHei" panose="020B0503020204020204" pitchFamily="34" charset="-122"/>
                <a:ea typeface="Microsoft YaHei" panose="020B0503020204020204" pitchFamily="34" charset="-122"/>
              </a:defRPr>
            </a:lvl1pPr>
          </a:lstStyle>
          <a:p>
            <a:r>
              <a:rPr lang="zh-CN" altLang="en-US" sz="1400" dirty="0"/>
              <a:t>审核通过后，企业将收到注册通过短信，取得账号</a:t>
            </a:r>
            <a:r>
              <a:rPr lang="en-US" altLang="zh-CN" sz="1400" dirty="0"/>
              <a:t>+</a:t>
            </a:r>
            <a:r>
              <a:rPr lang="zh-CN" altLang="en-US" sz="1400" dirty="0"/>
              <a:t>密码，可登录平台发布融资需求。                           </a:t>
            </a:r>
          </a:p>
        </p:txBody>
      </p:sp>
    </p:spTree>
    <p:extLst>
      <p:ext uri="{BB962C8B-B14F-4D97-AF65-F5344CB8AC3E}">
        <p14:creationId xmlns:p14="http://schemas.microsoft.com/office/powerpoint/2010/main" val="2280111916"/>
      </p:ext>
    </p:extLst>
  </p:cSld>
  <p:clrMapOvr>
    <a:masterClrMapping/>
  </p:clrMapOvr>
  <mc:AlternateContent xmlns:mc="http://schemas.openxmlformats.org/markup-compatibility/2006" xmlns:p14="http://schemas.microsoft.com/office/powerpoint/2010/main">
    <mc:Choice Requires="p14">
      <p:transition p14:dur="0"/>
    </mc:Choice>
    <mc:Fallback xmlns="">
      <p:transition advTm="4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1">
            <a:extLst>
              <a:ext uri="{FF2B5EF4-FFF2-40B4-BE49-F238E27FC236}">
                <a16:creationId xmlns="" xmlns:a16="http://schemas.microsoft.com/office/drawing/2014/main" id="{2BCBDD40-70C7-4BAA-8E3E-6FE771BD6E4F}"/>
              </a:ext>
            </a:extLst>
          </p:cNvPr>
          <p:cNvSpPr>
            <a:spLocks noChangeArrowheads="1"/>
          </p:cNvSpPr>
          <p:nvPr/>
        </p:nvSpPr>
        <p:spPr bwMode="auto">
          <a:xfrm>
            <a:off x="4616735" y="58976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zh-CN" altLang="zh-CN">
              <a:solidFill>
                <a:prstClr val="black"/>
              </a:solidFill>
              <a:latin typeface="黑体" panose="02010609060101010101" pitchFamily="49" charset="-122"/>
              <a:ea typeface="黑体" panose="02010609060101010101" pitchFamily="49" charset="-122"/>
            </a:endParaRPr>
          </a:p>
        </p:txBody>
      </p:sp>
      <p:sp>
        <p:nvSpPr>
          <p:cNvPr id="25" name="TextBox 8"/>
          <p:cNvSpPr txBox="1"/>
          <p:nvPr/>
        </p:nvSpPr>
        <p:spPr>
          <a:xfrm>
            <a:off x="575979" y="257365"/>
            <a:ext cx="3507355" cy="332399"/>
          </a:xfrm>
          <a:prstGeom prst="rect">
            <a:avLst/>
          </a:prstGeom>
          <a:noFill/>
        </p:spPr>
        <p:txBody>
          <a:bodyPr wrap="square" lIns="0" tIns="0" rIns="0" bIns="0" rtlCol="0" anchor="ctr">
            <a:spAutoFit/>
          </a:bodyPr>
          <a:lstStyle>
            <a:defPPr>
              <a:defRPr lang="zh-CN"/>
            </a:defPPr>
            <a:lvl1pPr>
              <a:lnSpc>
                <a:spcPct val="90000"/>
              </a:lnSpc>
              <a:spcBef>
                <a:spcPct val="0"/>
              </a:spcBef>
              <a:defRPr sz="2400">
                <a:latin typeface="微软雅黑" panose="020B0503020204020204" pitchFamily="34" charset="-122"/>
                <a:ea typeface="微软雅黑" panose="020B0503020204020204" pitchFamily="34" charset="-122"/>
                <a:cs typeface="+mj-cs"/>
              </a:defRPr>
            </a:lvl1pPr>
          </a:lstStyle>
          <a:p>
            <a:r>
              <a:rPr lang="zh-CN" altLang="en-US" dirty="0">
                <a:sym typeface="Arial" panose="020B0604020202020204" pitchFamily="34" charset="0"/>
              </a:rPr>
              <a:t>综合金融服务平台：</a:t>
            </a:r>
            <a:r>
              <a:rPr lang="en-US" altLang="zh-CN" dirty="0">
                <a:sym typeface="Arial" panose="020B0604020202020204" pitchFamily="34" charset="0"/>
              </a:rPr>
              <a:t>PC</a:t>
            </a:r>
            <a:r>
              <a:rPr lang="zh-CN" altLang="en-US" dirty="0">
                <a:sym typeface="Arial" panose="020B0604020202020204" pitchFamily="34" charset="0"/>
              </a:rPr>
              <a:t>端</a:t>
            </a:r>
          </a:p>
        </p:txBody>
      </p:sp>
      <p:pic>
        <p:nvPicPr>
          <p:cNvPr id="63" name="Picture 7" descr="54b57b1dd5885">
            <a:extLst>
              <a:ext uri="{FF2B5EF4-FFF2-40B4-BE49-F238E27FC236}">
                <a16:creationId xmlns="" xmlns:a16="http://schemas.microsoft.com/office/drawing/2014/main" id="{3BE5FD03-9DB4-1C49-9982-7C6E8C9FEC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0000" y="959096"/>
            <a:ext cx="6706197" cy="563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 xmlns:a16="http://schemas.microsoft.com/office/drawing/2014/main" id="{5D648821-3A56-A541-B441-D32BEDF56CC5}"/>
              </a:ext>
            </a:extLst>
          </p:cNvPr>
          <p:cNvPicPr>
            <a:picLocks noChangeAspect="1"/>
          </p:cNvPicPr>
          <p:nvPr/>
        </p:nvPicPr>
        <p:blipFill rotWithShape="1">
          <a:blip r:embed="rId4"/>
          <a:srcRect t="10185" b="7963"/>
          <a:stretch/>
        </p:blipFill>
        <p:spPr>
          <a:xfrm>
            <a:off x="2781300" y="1238429"/>
            <a:ext cx="6197600" cy="3550570"/>
          </a:xfrm>
          <a:prstGeom prst="rect">
            <a:avLst/>
          </a:prstGeom>
        </p:spPr>
      </p:pic>
    </p:spTree>
    <p:extLst>
      <p:ext uri="{BB962C8B-B14F-4D97-AF65-F5344CB8AC3E}">
        <p14:creationId xmlns:p14="http://schemas.microsoft.com/office/powerpoint/2010/main" val="2897021653"/>
      </p:ext>
    </p:extLst>
  </p:cSld>
  <p:clrMapOvr>
    <a:masterClrMapping/>
  </p:clrMapOvr>
  <mc:AlternateContent xmlns:mc="http://schemas.openxmlformats.org/markup-compatibility/2006" xmlns:p14="http://schemas.microsoft.com/office/powerpoint/2010/main">
    <mc:Choice Requires="p14">
      <p:transition p14:dur="0"/>
    </mc:Choice>
    <mc:Fallback xmlns="">
      <p:transition advTm="4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 xmlns:a16="http://schemas.microsoft.com/office/drawing/2014/main" id="{406DE478-1C62-754D-878D-B77457952200}"/>
              </a:ext>
            </a:extLst>
          </p:cNvPr>
          <p:cNvPicPr>
            <a:picLocks noChangeAspect="1"/>
          </p:cNvPicPr>
          <p:nvPr/>
        </p:nvPicPr>
        <p:blipFill rotWithShape="1">
          <a:blip r:embed="rId3"/>
          <a:srcRect l="49238" t="16841" r="34394" b="14255"/>
          <a:stretch/>
        </p:blipFill>
        <p:spPr>
          <a:xfrm>
            <a:off x="8306735" y="655043"/>
            <a:ext cx="2938674" cy="5944572"/>
          </a:xfrm>
          <a:prstGeom prst="rect">
            <a:avLst/>
          </a:prstGeom>
        </p:spPr>
      </p:pic>
      <p:sp>
        <p:nvSpPr>
          <p:cNvPr id="9" name="矩形 1">
            <a:extLst>
              <a:ext uri="{FF2B5EF4-FFF2-40B4-BE49-F238E27FC236}">
                <a16:creationId xmlns="" xmlns:a16="http://schemas.microsoft.com/office/drawing/2014/main" id="{2BCBDD40-70C7-4BAA-8E3E-6FE771BD6E4F}"/>
              </a:ext>
            </a:extLst>
          </p:cNvPr>
          <p:cNvSpPr>
            <a:spLocks noChangeArrowheads="1"/>
          </p:cNvSpPr>
          <p:nvPr/>
        </p:nvSpPr>
        <p:spPr bwMode="auto">
          <a:xfrm>
            <a:off x="4184935" y="52516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zh-CN" altLang="zh-CN">
              <a:solidFill>
                <a:prstClr val="black"/>
              </a:solidFill>
              <a:latin typeface="黑体" panose="02010609060101010101" pitchFamily="49" charset="-122"/>
              <a:ea typeface="黑体" panose="02010609060101010101" pitchFamily="49" charset="-122"/>
            </a:endParaRPr>
          </a:p>
        </p:txBody>
      </p:sp>
      <p:sp>
        <p:nvSpPr>
          <p:cNvPr id="25" name="TextBox 8"/>
          <p:cNvSpPr txBox="1"/>
          <p:nvPr/>
        </p:nvSpPr>
        <p:spPr>
          <a:xfrm>
            <a:off x="550650" y="270027"/>
            <a:ext cx="5032140" cy="332399"/>
          </a:xfrm>
          <a:prstGeom prst="rect">
            <a:avLst/>
          </a:prstGeom>
          <a:noFill/>
        </p:spPr>
        <p:txBody>
          <a:bodyPr wrap="square" lIns="0" tIns="0" rIns="0" bIns="0" rtlCol="0" anchor="ctr">
            <a:spAutoFit/>
          </a:bodyPr>
          <a:lstStyle>
            <a:defPPr>
              <a:defRPr lang="zh-CN"/>
            </a:defPPr>
            <a:lvl1pPr>
              <a:lnSpc>
                <a:spcPct val="90000"/>
              </a:lnSpc>
              <a:spcBef>
                <a:spcPct val="0"/>
              </a:spcBef>
              <a:defRPr sz="2400">
                <a:latin typeface="微软雅黑" panose="020B0503020204020204" pitchFamily="34" charset="-122"/>
                <a:ea typeface="微软雅黑" panose="020B0503020204020204" pitchFamily="34" charset="-122"/>
                <a:cs typeface="+mj-cs"/>
              </a:defRPr>
            </a:lvl1pPr>
          </a:lstStyle>
          <a:p>
            <a:r>
              <a:rPr lang="zh-CN" altLang="en-US" dirty="0">
                <a:sym typeface="Arial" panose="020B0604020202020204" pitchFamily="34" charset="0"/>
              </a:rPr>
              <a:t>综合金融服务平台：微信端</a:t>
            </a:r>
          </a:p>
        </p:txBody>
      </p:sp>
      <p:pic>
        <p:nvPicPr>
          <p:cNvPr id="13" name="图片 12">
            <a:extLst>
              <a:ext uri="{FF2B5EF4-FFF2-40B4-BE49-F238E27FC236}">
                <a16:creationId xmlns="" xmlns:a16="http://schemas.microsoft.com/office/drawing/2014/main" id="{876298FD-4C7C-6842-BDAC-FB3E9DB110AE}"/>
              </a:ext>
            </a:extLst>
          </p:cNvPr>
          <p:cNvPicPr>
            <a:picLocks noChangeAspect="1"/>
          </p:cNvPicPr>
          <p:nvPr/>
        </p:nvPicPr>
        <p:blipFill rotWithShape="1">
          <a:blip r:embed="rId4"/>
          <a:srcRect t="2762" b="4485"/>
          <a:stretch/>
        </p:blipFill>
        <p:spPr>
          <a:xfrm>
            <a:off x="8526980" y="1355144"/>
            <a:ext cx="2547420" cy="4569769"/>
          </a:xfrm>
          <a:prstGeom prst="rect">
            <a:avLst/>
          </a:prstGeom>
        </p:spPr>
      </p:pic>
      <p:pic>
        <p:nvPicPr>
          <p:cNvPr id="16" name="图片 15">
            <a:extLst>
              <a:ext uri="{FF2B5EF4-FFF2-40B4-BE49-F238E27FC236}">
                <a16:creationId xmlns="" xmlns:a16="http://schemas.microsoft.com/office/drawing/2014/main" id="{5EDDAB27-8755-1F4C-A6F8-E508F06F8CD8}"/>
              </a:ext>
            </a:extLst>
          </p:cNvPr>
          <p:cNvPicPr>
            <a:picLocks noChangeAspect="1"/>
          </p:cNvPicPr>
          <p:nvPr/>
        </p:nvPicPr>
        <p:blipFill rotWithShape="1">
          <a:blip r:embed="rId3"/>
          <a:srcRect l="49238" t="16841" r="34394" b="14255"/>
          <a:stretch/>
        </p:blipFill>
        <p:spPr>
          <a:xfrm>
            <a:off x="902357" y="709831"/>
            <a:ext cx="2938674" cy="5944572"/>
          </a:xfrm>
          <a:prstGeom prst="rect">
            <a:avLst/>
          </a:prstGeom>
        </p:spPr>
      </p:pic>
      <p:pic>
        <p:nvPicPr>
          <p:cNvPr id="6" name="图片 5">
            <a:extLst>
              <a:ext uri="{FF2B5EF4-FFF2-40B4-BE49-F238E27FC236}">
                <a16:creationId xmlns="" xmlns:a16="http://schemas.microsoft.com/office/drawing/2014/main" id="{45DD49A1-FC8A-FA40-89D9-E310E7F5B2CD}"/>
              </a:ext>
            </a:extLst>
          </p:cNvPr>
          <p:cNvPicPr>
            <a:picLocks noChangeAspect="1"/>
          </p:cNvPicPr>
          <p:nvPr/>
        </p:nvPicPr>
        <p:blipFill rotWithShape="1">
          <a:blip r:embed="rId5"/>
          <a:srcRect t="3605" b="5199"/>
          <a:stretch/>
        </p:blipFill>
        <p:spPr>
          <a:xfrm>
            <a:off x="1108533" y="1373326"/>
            <a:ext cx="2549067" cy="4611003"/>
          </a:xfrm>
          <a:prstGeom prst="rect">
            <a:avLst/>
          </a:prstGeom>
        </p:spPr>
      </p:pic>
      <p:pic>
        <p:nvPicPr>
          <p:cNvPr id="17" name="图片 16">
            <a:extLst>
              <a:ext uri="{FF2B5EF4-FFF2-40B4-BE49-F238E27FC236}">
                <a16:creationId xmlns="" xmlns:a16="http://schemas.microsoft.com/office/drawing/2014/main" id="{D01E2D5D-486F-D842-B26B-72444870B139}"/>
              </a:ext>
            </a:extLst>
          </p:cNvPr>
          <p:cNvPicPr>
            <a:picLocks noChangeAspect="1"/>
          </p:cNvPicPr>
          <p:nvPr/>
        </p:nvPicPr>
        <p:blipFill rotWithShape="1">
          <a:blip r:embed="rId3"/>
          <a:srcRect l="49238" t="16841" r="34394" b="14255"/>
          <a:stretch/>
        </p:blipFill>
        <p:spPr>
          <a:xfrm>
            <a:off x="4604546" y="709831"/>
            <a:ext cx="2938674" cy="5944572"/>
          </a:xfrm>
          <a:prstGeom prst="rect">
            <a:avLst/>
          </a:prstGeom>
        </p:spPr>
      </p:pic>
      <p:pic>
        <p:nvPicPr>
          <p:cNvPr id="11" name="图片 10">
            <a:extLst>
              <a:ext uri="{FF2B5EF4-FFF2-40B4-BE49-F238E27FC236}">
                <a16:creationId xmlns="" xmlns:a16="http://schemas.microsoft.com/office/drawing/2014/main" id="{B2A8D7A8-B930-A44A-AF6B-2138D6FAB12F}"/>
              </a:ext>
            </a:extLst>
          </p:cNvPr>
          <p:cNvPicPr>
            <a:picLocks noChangeAspect="1"/>
          </p:cNvPicPr>
          <p:nvPr/>
        </p:nvPicPr>
        <p:blipFill rotWithShape="1">
          <a:blip r:embed="rId6"/>
          <a:srcRect t="4130" b="4842"/>
          <a:stretch/>
        </p:blipFill>
        <p:spPr>
          <a:xfrm>
            <a:off x="4813511" y="1373325"/>
            <a:ext cx="2567995" cy="4611003"/>
          </a:xfrm>
          <a:prstGeom prst="rect">
            <a:avLst/>
          </a:prstGeom>
        </p:spPr>
      </p:pic>
    </p:spTree>
    <p:extLst>
      <p:ext uri="{BB962C8B-B14F-4D97-AF65-F5344CB8AC3E}">
        <p14:creationId xmlns:p14="http://schemas.microsoft.com/office/powerpoint/2010/main" val="1342216528"/>
      </p:ext>
    </p:extLst>
  </p:cSld>
  <p:clrMapOvr>
    <a:masterClrMapping/>
  </p:clrMapOvr>
  <mc:AlternateContent xmlns:mc="http://schemas.openxmlformats.org/markup-compatibility/2006" xmlns:p14="http://schemas.microsoft.com/office/powerpoint/2010/main">
    <mc:Choice Requires="p14">
      <p:transition p14:dur="0"/>
    </mc:Choice>
    <mc:Fallback xmlns="">
      <p:transition advTm="4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8"/>
          <p:cNvSpPr txBox="1"/>
          <p:nvPr/>
        </p:nvSpPr>
        <p:spPr>
          <a:xfrm>
            <a:off x="648640" y="245431"/>
            <a:ext cx="6260159" cy="332399"/>
          </a:xfrm>
          <a:prstGeom prst="rect">
            <a:avLst/>
          </a:prstGeom>
          <a:noFill/>
        </p:spPr>
        <p:txBody>
          <a:bodyPr wrap="square" lIns="0" tIns="0" rIns="0" bIns="0" rtlCol="0" anchor="ctr">
            <a:spAutoFit/>
          </a:bodyPr>
          <a:lstStyle/>
          <a:p>
            <a:pPr>
              <a:lnSpc>
                <a:spcPct val="90000"/>
              </a:lnSpc>
              <a:spcBef>
                <a:spcPct val="0"/>
              </a:spcBef>
            </a:pPr>
            <a:r>
              <a:rPr lang="en-US" altLang="zh-CN" sz="2400" dirty="0">
                <a:latin typeface="微软雅黑" panose="020B0503020204020204" pitchFamily="34" charset="-122"/>
                <a:ea typeface="微软雅黑" panose="020B0503020204020204" pitchFamily="34" charset="-122"/>
                <a:cs typeface="+mj-cs"/>
                <a:sym typeface="Arial" panose="020B0604020202020204" pitchFamily="34" charset="0"/>
              </a:rPr>
              <a:t>THANKS</a:t>
            </a:r>
            <a:endParaRPr lang="zh-CN" altLang="en-US" sz="2400" dirty="0">
              <a:latin typeface="微软雅黑" panose="020B0503020204020204" pitchFamily="34" charset="-122"/>
              <a:ea typeface="微软雅黑" panose="020B0503020204020204" pitchFamily="34" charset="-122"/>
              <a:cs typeface="+mj-cs"/>
              <a:sym typeface="Arial" panose="020B0604020202020204" pitchFamily="34" charset="0"/>
            </a:endParaRPr>
          </a:p>
        </p:txBody>
      </p:sp>
      <p:sp>
        <p:nvSpPr>
          <p:cNvPr id="4" name="矩形 3">
            <a:extLst>
              <a:ext uri="{FF2B5EF4-FFF2-40B4-BE49-F238E27FC236}">
                <a16:creationId xmlns="" xmlns:a16="http://schemas.microsoft.com/office/drawing/2014/main" id="{AD5384FF-8936-7B4A-8DB5-38EACB85BFDB}"/>
              </a:ext>
            </a:extLst>
          </p:cNvPr>
          <p:cNvSpPr/>
          <p:nvPr/>
        </p:nvSpPr>
        <p:spPr>
          <a:xfrm>
            <a:off x="0" y="6697683"/>
            <a:ext cx="10307782" cy="160317"/>
          </a:xfrm>
          <a:prstGeom prst="rect">
            <a:avLst/>
          </a:prstGeom>
          <a:solidFill>
            <a:srgbClr val="B600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5" name="矩形 4">
            <a:extLst>
              <a:ext uri="{FF2B5EF4-FFF2-40B4-BE49-F238E27FC236}">
                <a16:creationId xmlns="" xmlns:a16="http://schemas.microsoft.com/office/drawing/2014/main" id="{6BC96178-A332-B740-B1A6-217B1FFD8B1F}"/>
              </a:ext>
            </a:extLst>
          </p:cNvPr>
          <p:cNvSpPr/>
          <p:nvPr/>
        </p:nvSpPr>
        <p:spPr>
          <a:xfrm>
            <a:off x="10307782" y="6697683"/>
            <a:ext cx="1884218" cy="160317"/>
          </a:xfrm>
          <a:prstGeom prst="rect">
            <a:avLst/>
          </a:prstGeom>
          <a:solidFill>
            <a:srgbClr val="003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pic>
        <p:nvPicPr>
          <p:cNvPr id="8" name="图片 7">
            <a:extLst>
              <a:ext uri="{FF2B5EF4-FFF2-40B4-BE49-F238E27FC236}">
                <a16:creationId xmlns="" xmlns:a16="http://schemas.microsoft.com/office/drawing/2014/main" id="{2450BFA3-FB82-254D-8042-895791ACA6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1473" y="2053203"/>
            <a:ext cx="1955800" cy="1955800"/>
          </a:xfrm>
          <a:prstGeom prst="rect">
            <a:avLst/>
          </a:prstGeom>
        </p:spPr>
      </p:pic>
      <p:sp>
        <p:nvSpPr>
          <p:cNvPr id="9" name="文本框 8">
            <a:extLst>
              <a:ext uri="{FF2B5EF4-FFF2-40B4-BE49-F238E27FC236}">
                <a16:creationId xmlns="" xmlns:a16="http://schemas.microsoft.com/office/drawing/2014/main" id="{EE95E21D-7E97-9041-B93F-A2F6CFC1C499}"/>
              </a:ext>
            </a:extLst>
          </p:cNvPr>
          <p:cNvSpPr txBox="1"/>
          <p:nvPr/>
        </p:nvSpPr>
        <p:spPr>
          <a:xfrm>
            <a:off x="5345243" y="2109151"/>
            <a:ext cx="7034326" cy="1892826"/>
          </a:xfrm>
          <a:prstGeom prst="rect">
            <a:avLst/>
          </a:prstGeom>
          <a:noFill/>
        </p:spPr>
        <p:txBody>
          <a:bodyPr wrap="square" rtlCol="0">
            <a:spAutoFit/>
          </a:bodyPr>
          <a:lstStyle>
            <a:defPPr>
              <a:defRPr lang="zh-CN"/>
            </a:defPPr>
            <a:lvl1pPr algn="ctr">
              <a:lnSpc>
                <a:spcPct val="120000"/>
              </a:lnSpc>
              <a:defRPr sz="2800" spc="100">
                <a:solidFill>
                  <a:srgbClr val="E20036"/>
                </a:solidFill>
                <a:latin typeface="汉仪大宋简" panose="02010609000101010101" pitchFamily="49" charset="-122"/>
                <a:ea typeface="汉仪大宋简" panose="02010609000101010101" pitchFamily="49" charset="-122"/>
              </a:defRPr>
            </a:lvl1pPr>
          </a:lstStyle>
          <a:p>
            <a:pPr algn="l">
              <a:lnSpc>
                <a:spcPct val="150000"/>
              </a:lnSpc>
            </a:pPr>
            <a:r>
              <a:rPr lang="zh-CN" altLang="en-US" sz="2400" b="1" dirty="0">
                <a:solidFill>
                  <a:srgbClr val="0059AF"/>
                </a:solidFill>
                <a:latin typeface="微软雅黑" panose="020B0503020204020204" pitchFamily="34" charset="-122"/>
                <a:ea typeface="微软雅黑" panose="020B0503020204020204" pitchFamily="34" charset="-122"/>
              </a:rPr>
              <a:t>沈阳综合金融服务平台</a:t>
            </a:r>
            <a:endParaRPr lang="en-US" altLang="zh-CN" sz="2400" b="1" dirty="0">
              <a:solidFill>
                <a:srgbClr val="0059AF"/>
              </a:solidFill>
              <a:latin typeface="微软雅黑" panose="020B0503020204020204" pitchFamily="34" charset="-122"/>
              <a:ea typeface="微软雅黑" panose="020B0503020204020204" pitchFamily="34" charset="-122"/>
            </a:endParaRPr>
          </a:p>
          <a:p>
            <a:pPr algn="l">
              <a:lnSpc>
                <a:spcPct val="150000"/>
              </a:lnSpc>
            </a:pPr>
            <a:r>
              <a:rPr lang="zh-CN" altLang="en-US" sz="1800" dirty="0">
                <a:solidFill>
                  <a:schemeClr val="tx2">
                    <a:lumMod val="75000"/>
                  </a:schemeClr>
                </a:solidFill>
                <a:latin typeface="微软雅黑" panose="020B0503020204020204" pitchFamily="34" charset="-122"/>
                <a:ea typeface="微软雅黑" panose="020B0503020204020204" pitchFamily="34" charset="-122"/>
              </a:rPr>
              <a:t>网址：</a:t>
            </a:r>
            <a:r>
              <a:rPr lang="en-US" altLang="zh-CN" sz="1800" dirty="0">
                <a:solidFill>
                  <a:schemeClr val="tx2">
                    <a:lumMod val="75000"/>
                  </a:schemeClr>
                </a:solidFill>
                <a:latin typeface="微软雅黑" panose="020B0503020204020204" pitchFamily="34" charset="-122"/>
                <a:ea typeface="微软雅黑" panose="020B0503020204020204" pitchFamily="34" charset="-122"/>
              </a:rPr>
              <a:t>https://zjfw.jrb.shenyang.gov.cn</a:t>
            </a:r>
          </a:p>
          <a:p>
            <a:pPr algn="l">
              <a:lnSpc>
                <a:spcPct val="150000"/>
              </a:lnSpc>
            </a:pPr>
            <a:r>
              <a:rPr lang="zh-CN" altLang="en-US" sz="1800" dirty="0">
                <a:solidFill>
                  <a:schemeClr val="tx2">
                    <a:lumMod val="75000"/>
                  </a:schemeClr>
                </a:solidFill>
                <a:latin typeface="微软雅黑" panose="020B0503020204020204" pitchFamily="34" charset="-122"/>
                <a:ea typeface="微软雅黑" panose="020B0503020204020204" pitchFamily="34" charset="-122"/>
              </a:rPr>
              <a:t>电话：陈老师 </a:t>
            </a:r>
            <a:r>
              <a:rPr lang="en-US" altLang="zh-CN" sz="1800" dirty="0">
                <a:solidFill>
                  <a:schemeClr val="tx2">
                    <a:lumMod val="75000"/>
                  </a:schemeClr>
                </a:solidFill>
                <a:latin typeface="微软雅黑" panose="020B0503020204020204" pitchFamily="34" charset="-122"/>
                <a:ea typeface="微软雅黑" panose="020B0503020204020204" pitchFamily="34" charset="-122"/>
              </a:rPr>
              <a:t>176</a:t>
            </a:r>
            <a:r>
              <a:rPr lang="zh-CN" altLang="en-US" sz="1800" dirty="0">
                <a:solidFill>
                  <a:schemeClr val="tx2">
                    <a:lumMod val="75000"/>
                  </a:schemeClr>
                </a:solidFill>
                <a:latin typeface="微软雅黑" panose="020B0503020204020204" pitchFamily="34" charset="-122"/>
                <a:ea typeface="微软雅黑" panose="020B0503020204020204" pitchFamily="34" charset="-122"/>
              </a:rPr>
              <a:t> </a:t>
            </a:r>
            <a:r>
              <a:rPr lang="en-US" altLang="zh-CN" sz="1800" dirty="0">
                <a:solidFill>
                  <a:schemeClr val="tx2">
                    <a:lumMod val="75000"/>
                  </a:schemeClr>
                </a:solidFill>
                <a:latin typeface="微软雅黑" panose="020B0503020204020204" pitchFamily="34" charset="-122"/>
                <a:ea typeface="微软雅黑" panose="020B0503020204020204" pitchFamily="34" charset="-122"/>
              </a:rPr>
              <a:t>4019</a:t>
            </a:r>
            <a:r>
              <a:rPr lang="zh-CN" altLang="en-US" sz="1800" dirty="0">
                <a:solidFill>
                  <a:schemeClr val="tx2">
                    <a:lumMod val="75000"/>
                  </a:schemeClr>
                </a:solidFill>
                <a:latin typeface="微软雅黑" panose="020B0503020204020204" pitchFamily="34" charset="-122"/>
                <a:ea typeface="微软雅黑" panose="020B0503020204020204" pitchFamily="34" charset="-122"/>
              </a:rPr>
              <a:t> </a:t>
            </a:r>
            <a:r>
              <a:rPr lang="en-US" altLang="zh-CN" sz="1800" dirty="0">
                <a:solidFill>
                  <a:schemeClr val="tx2">
                    <a:lumMod val="75000"/>
                  </a:schemeClr>
                </a:solidFill>
                <a:latin typeface="微软雅黑" panose="020B0503020204020204" pitchFamily="34" charset="-122"/>
                <a:ea typeface="微软雅黑" panose="020B0503020204020204" pitchFamily="34" charset="-122"/>
              </a:rPr>
              <a:t>8720</a:t>
            </a:r>
          </a:p>
          <a:p>
            <a:pPr algn="l">
              <a:lnSpc>
                <a:spcPct val="150000"/>
              </a:lnSpc>
            </a:pPr>
            <a:r>
              <a:rPr lang="zh-CN" altLang="en-US" sz="1800" dirty="0">
                <a:solidFill>
                  <a:schemeClr val="tx2">
                    <a:lumMod val="75000"/>
                  </a:schemeClr>
                </a:solidFill>
                <a:latin typeface="微软雅黑" panose="020B0503020204020204" pitchFamily="34" charset="-122"/>
                <a:ea typeface="微软雅黑" panose="020B0503020204020204" pitchFamily="34" charset="-122"/>
              </a:rPr>
              <a:t>邮箱：</a:t>
            </a:r>
            <a:r>
              <a:rPr lang="en-US" altLang="zh-CN" sz="1800" dirty="0" smtClean="0">
                <a:solidFill>
                  <a:schemeClr val="tx2">
                    <a:lumMod val="75000"/>
                  </a:schemeClr>
                </a:solidFill>
                <a:latin typeface="微软雅黑" panose="020B0503020204020204" pitchFamily="34" charset="-122"/>
                <a:ea typeface="微软雅黑" panose="020B0503020204020204" pitchFamily="34" charset="-122"/>
              </a:rPr>
              <a:t>chenzhiwei@newupbank.com</a:t>
            </a:r>
            <a:endParaRPr lang="en-US" altLang="zh-CN" sz="1800" dirty="0">
              <a:solidFill>
                <a:schemeClr val="tx2">
                  <a:lumMod val="75000"/>
                </a:schemeClr>
              </a:solidFill>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 xmlns:a16="http://schemas.microsoft.com/office/drawing/2014/main" id="{8EAE87AA-37C4-704F-A43B-6190859B6F75}"/>
              </a:ext>
            </a:extLst>
          </p:cNvPr>
          <p:cNvSpPr txBox="1"/>
          <p:nvPr/>
        </p:nvSpPr>
        <p:spPr>
          <a:xfrm>
            <a:off x="2155830" y="4009003"/>
            <a:ext cx="2297424" cy="338554"/>
          </a:xfrm>
          <a:prstGeom prst="rect">
            <a:avLst/>
          </a:prstGeom>
          <a:noFill/>
        </p:spPr>
        <p:txBody>
          <a:bodyPr wrap="none" rtlCol="0">
            <a:spAutoFit/>
          </a:bodyPr>
          <a:lstStyle/>
          <a:p>
            <a:r>
              <a:rPr lang="zh-CN" altLang="en-US" sz="1600" dirty="0">
                <a:solidFill>
                  <a:schemeClr val="tx1">
                    <a:lumMod val="65000"/>
                    <a:lumOff val="35000"/>
                  </a:schemeClr>
                </a:solidFill>
                <a:latin typeface="Microsoft YaHei" panose="020B0503020204020204" pitchFamily="34" charset="-122"/>
                <a:ea typeface="Microsoft YaHei" panose="020B0503020204020204" pitchFamily="34" charset="-122"/>
              </a:rPr>
              <a:t>扫一扫 关注微信公众号</a:t>
            </a:r>
            <a:endParaRPr lang="en-US" altLang="zh-CN" sz="1600" dirty="0">
              <a:solidFill>
                <a:schemeClr val="tx1">
                  <a:lumMod val="65000"/>
                  <a:lumOff val="35000"/>
                </a:schemeClr>
              </a:solidFill>
              <a:latin typeface="Microsoft YaHei" panose="020B0503020204020204" pitchFamily="34" charset="-122"/>
              <a:ea typeface="Microsoft YaHei" panose="020B0503020204020204" pitchFamily="34" charset="-122"/>
            </a:endParaRPr>
          </a:p>
        </p:txBody>
      </p:sp>
    </p:spTree>
    <p:custDataLst>
      <p:tags r:id="rId1"/>
    </p:custDataLst>
    <p:extLst>
      <p:ext uri="{BB962C8B-B14F-4D97-AF65-F5344CB8AC3E}">
        <p14:creationId xmlns:p14="http://schemas.microsoft.com/office/powerpoint/2010/main" val="2355480429"/>
      </p:ext>
    </p:extLst>
  </p:cSld>
  <p:clrMapOvr>
    <a:masterClrMapping/>
  </p:clrMapOvr>
  <mc:AlternateContent xmlns:mc="http://schemas.openxmlformats.org/markup-compatibility/2006" xmlns:p14="http://schemas.microsoft.com/office/powerpoint/2010/main">
    <mc:Choice Requires="p14">
      <p:transition p14:dur="0"/>
    </mc:Choice>
    <mc:Fallback xmlns="">
      <p:transition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矩形 77">
            <a:extLst>
              <a:ext uri="{FF2B5EF4-FFF2-40B4-BE49-F238E27FC236}">
                <a16:creationId xmlns="" xmlns:a16="http://schemas.microsoft.com/office/drawing/2014/main" id="{5522D3D0-ACD5-8746-8C22-D5F5654041D1}"/>
              </a:ext>
            </a:extLst>
          </p:cNvPr>
          <p:cNvSpPr/>
          <p:nvPr/>
        </p:nvSpPr>
        <p:spPr>
          <a:xfrm>
            <a:off x="7169588" y="2181726"/>
            <a:ext cx="4064000" cy="3166043"/>
          </a:xfrm>
          <a:prstGeom prst="rect">
            <a:avLst/>
          </a:prstGeom>
          <a:solidFill>
            <a:srgbClr val="0559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TextBox 8"/>
          <p:cNvSpPr txBox="1"/>
          <p:nvPr/>
        </p:nvSpPr>
        <p:spPr>
          <a:xfrm>
            <a:off x="628255" y="252090"/>
            <a:ext cx="8046421" cy="332399"/>
          </a:xfrm>
          <a:prstGeom prst="rect">
            <a:avLst/>
          </a:prstGeom>
          <a:noFill/>
        </p:spPr>
        <p:txBody>
          <a:bodyPr wrap="square" lIns="0" tIns="0" rIns="0" bIns="0" rtlCol="0" anchor="ctr">
            <a:spAutoFit/>
          </a:bodyPr>
          <a:lstStyle>
            <a:defPPr>
              <a:defRPr lang="zh-CN"/>
            </a:defPPr>
            <a:lvl1pPr>
              <a:lnSpc>
                <a:spcPct val="90000"/>
              </a:lnSpc>
              <a:spcBef>
                <a:spcPct val="0"/>
              </a:spcBef>
              <a:defRPr sz="2400">
                <a:latin typeface="微软雅黑" panose="020B0503020204020204" pitchFamily="34" charset="-122"/>
                <a:ea typeface="微软雅黑" panose="020B0503020204020204" pitchFamily="34" charset="-122"/>
                <a:cs typeface="+mj-cs"/>
              </a:defRPr>
            </a:lvl1pPr>
          </a:lstStyle>
          <a:p>
            <a:r>
              <a:rPr lang="zh-CN" altLang="en-US" dirty="0">
                <a:sym typeface="Arial" panose="020B0604020202020204" pitchFamily="34" charset="0"/>
              </a:rPr>
              <a:t>融资难的根本原因</a:t>
            </a:r>
            <a:r>
              <a:rPr lang="en-US" altLang="zh-CN" dirty="0">
                <a:sym typeface="Arial" panose="020B0604020202020204" pitchFamily="34" charset="0"/>
              </a:rPr>
              <a:t>——</a:t>
            </a:r>
            <a:r>
              <a:rPr lang="zh-CN" altLang="en-US" dirty="0">
                <a:sym typeface="Arial" panose="020B0604020202020204" pitchFamily="34" charset="0"/>
              </a:rPr>
              <a:t>企业和金融行业面临的两方面问题</a:t>
            </a:r>
          </a:p>
        </p:txBody>
      </p:sp>
      <p:cxnSp>
        <p:nvCxnSpPr>
          <p:cNvPr id="67" name="直接连接符 33">
            <a:extLst>
              <a:ext uri="{FF2B5EF4-FFF2-40B4-BE49-F238E27FC236}">
                <a16:creationId xmlns="" xmlns:a16="http://schemas.microsoft.com/office/drawing/2014/main" id="{F5CE2A32-9E95-D446-9C37-B6DAC7391841}"/>
              </a:ext>
            </a:extLst>
          </p:cNvPr>
          <p:cNvCxnSpPr/>
          <p:nvPr/>
        </p:nvCxnSpPr>
        <p:spPr>
          <a:xfrm>
            <a:off x="8379460" y="491490"/>
            <a:ext cx="205549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9" name="圆角矩形 78">
            <a:extLst>
              <a:ext uri="{FF2B5EF4-FFF2-40B4-BE49-F238E27FC236}">
                <a16:creationId xmlns="" xmlns:a16="http://schemas.microsoft.com/office/drawing/2014/main" id="{89BE0DD0-8D1F-4643-AAC3-4D71A10DC0BF}"/>
              </a:ext>
            </a:extLst>
          </p:cNvPr>
          <p:cNvSpPr/>
          <p:nvPr/>
        </p:nvSpPr>
        <p:spPr>
          <a:xfrm>
            <a:off x="7483278" y="2414772"/>
            <a:ext cx="3436620" cy="58864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PA_矩形 17">
            <a:extLst>
              <a:ext uri="{FF2B5EF4-FFF2-40B4-BE49-F238E27FC236}">
                <a16:creationId xmlns="" xmlns:a16="http://schemas.microsoft.com/office/drawing/2014/main" id="{29C31FFA-78EA-6B4E-A36C-6AF9C5733896}"/>
              </a:ext>
            </a:extLst>
          </p:cNvPr>
          <p:cNvSpPr/>
          <p:nvPr>
            <p:custDataLst>
              <p:tags r:id="rId1"/>
            </p:custDataLst>
          </p:nvPr>
        </p:nvSpPr>
        <p:spPr>
          <a:xfrm>
            <a:off x="8313223" y="2450423"/>
            <a:ext cx="1776730" cy="521970"/>
          </a:xfrm>
          <a:prstGeom prst="rect">
            <a:avLst/>
          </a:prstGeom>
        </p:spPr>
        <p:txBody>
          <a:bodyPr wrap="square">
            <a:spAutoFit/>
          </a:bodyPr>
          <a:lstStyle/>
          <a:p>
            <a:pPr algn="ctr"/>
            <a:r>
              <a:rPr lang="zh-CN" altLang="en-US" sz="2800" b="1" dirty="0">
                <a:solidFill>
                  <a:srgbClr val="015077"/>
                </a:solidFill>
                <a:latin typeface="Microsoft YaHei" panose="020B0503020204020204" pitchFamily="34" charset="-122"/>
                <a:ea typeface="Microsoft YaHei" panose="020B0503020204020204" pitchFamily="34" charset="-122"/>
              </a:rPr>
              <a:t>企业</a:t>
            </a:r>
            <a:endParaRPr lang="en-US" altLang="zh-CN" sz="2800" b="1" dirty="0">
              <a:solidFill>
                <a:srgbClr val="015077"/>
              </a:solidFill>
              <a:latin typeface="Microsoft YaHei" panose="020B0503020204020204" pitchFamily="34" charset="-122"/>
              <a:ea typeface="Microsoft YaHei" panose="020B0503020204020204" pitchFamily="34" charset="-122"/>
            </a:endParaRPr>
          </a:p>
        </p:txBody>
      </p:sp>
      <p:sp>
        <p:nvSpPr>
          <p:cNvPr id="81" name="文本框 80">
            <a:extLst>
              <a:ext uri="{FF2B5EF4-FFF2-40B4-BE49-F238E27FC236}">
                <a16:creationId xmlns="" xmlns:a16="http://schemas.microsoft.com/office/drawing/2014/main" id="{CD4F3D7E-5EC2-EE48-8817-D1016C158FB7}"/>
              </a:ext>
            </a:extLst>
          </p:cNvPr>
          <p:cNvSpPr txBox="1"/>
          <p:nvPr/>
        </p:nvSpPr>
        <p:spPr>
          <a:xfrm>
            <a:off x="7829684" y="3162582"/>
            <a:ext cx="2841922" cy="658194"/>
          </a:xfrm>
          <a:prstGeom prst="rect">
            <a:avLst/>
          </a:prstGeom>
          <a:noFill/>
        </p:spPr>
        <p:txBody>
          <a:bodyPr wrap="square" rtlCol="0" anchor="t">
            <a:spAutoFit/>
          </a:bodyPr>
          <a:lstStyle>
            <a:defPPr>
              <a:defRPr lang="zh-CN"/>
            </a:defPPr>
            <a:lvl1pPr algn="ctr">
              <a:lnSpc>
                <a:spcPct val="120000"/>
              </a:lnSpc>
              <a:defRPr sz="1600">
                <a:solidFill>
                  <a:schemeClr val="tx1">
                    <a:lumMod val="75000"/>
                    <a:lumOff val="25000"/>
                  </a:schemeClr>
                </a:solidFill>
                <a:latin typeface="Microsoft YaHei" panose="020B0503020204020204" pitchFamily="34" charset="-122"/>
                <a:ea typeface="Microsoft YaHei" panose="020B0503020204020204" pitchFamily="34" charset="-122"/>
              </a:defRPr>
            </a:lvl1pPr>
          </a:lstStyle>
          <a:p>
            <a:r>
              <a:rPr lang="zh-CN" altLang="en-US" dirty="0">
                <a:solidFill>
                  <a:schemeClr val="bg1"/>
                </a:solidFill>
              </a:rPr>
              <a:t>企业信用不高、融资可得性差、渠道单一</a:t>
            </a:r>
            <a:endParaRPr lang="en-US" altLang="zh-CN" dirty="0">
              <a:solidFill>
                <a:schemeClr val="bg1"/>
              </a:solidFill>
            </a:endParaRPr>
          </a:p>
        </p:txBody>
      </p:sp>
      <p:sp>
        <p:nvSpPr>
          <p:cNvPr id="83" name="矩形 82">
            <a:extLst>
              <a:ext uri="{FF2B5EF4-FFF2-40B4-BE49-F238E27FC236}">
                <a16:creationId xmlns="" xmlns:a16="http://schemas.microsoft.com/office/drawing/2014/main" id="{475FCF75-1306-B54E-8E83-F27D08598614}"/>
              </a:ext>
            </a:extLst>
          </p:cNvPr>
          <p:cNvSpPr/>
          <p:nvPr/>
        </p:nvSpPr>
        <p:spPr>
          <a:xfrm>
            <a:off x="1304121" y="3094488"/>
            <a:ext cx="4064000" cy="2964259"/>
          </a:xfrm>
          <a:prstGeom prst="rect">
            <a:avLst/>
          </a:prstGeom>
          <a:noFill/>
          <a:ln w="19050">
            <a:solidFill>
              <a:srgbClr val="015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a:extLst>
              <a:ext uri="{FF2B5EF4-FFF2-40B4-BE49-F238E27FC236}">
                <a16:creationId xmlns="" xmlns:a16="http://schemas.microsoft.com/office/drawing/2014/main" id="{307274EC-D9F6-E643-B3B1-40C85F54D7E0}"/>
              </a:ext>
            </a:extLst>
          </p:cNvPr>
          <p:cNvSpPr/>
          <p:nvPr/>
        </p:nvSpPr>
        <p:spPr>
          <a:xfrm>
            <a:off x="1617811" y="3300863"/>
            <a:ext cx="3436620" cy="58864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PA_矩形 17">
            <a:extLst>
              <a:ext uri="{FF2B5EF4-FFF2-40B4-BE49-F238E27FC236}">
                <a16:creationId xmlns="" xmlns:a16="http://schemas.microsoft.com/office/drawing/2014/main" id="{C8F36AA6-8DC9-E447-AC06-4673FB8207F1}"/>
              </a:ext>
            </a:extLst>
          </p:cNvPr>
          <p:cNvSpPr/>
          <p:nvPr>
            <p:custDataLst>
              <p:tags r:id="rId2"/>
            </p:custDataLst>
          </p:nvPr>
        </p:nvSpPr>
        <p:spPr>
          <a:xfrm>
            <a:off x="2171700" y="3329438"/>
            <a:ext cx="2400300" cy="523220"/>
          </a:xfrm>
          <a:prstGeom prst="rect">
            <a:avLst/>
          </a:prstGeom>
        </p:spPr>
        <p:txBody>
          <a:bodyPr wrap="square">
            <a:spAutoFit/>
          </a:bodyPr>
          <a:lstStyle/>
          <a:p>
            <a:pPr lvl="0" algn="ctr"/>
            <a:r>
              <a:rPr lang="zh-CN" altLang="en-US" sz="2800" b="1" dirty="0">
                <a:solidFill>
                  <a:schemeClr val="bg1"/>
                </a:solidFill>
                <a:latin typeface="Microsoft YaHei" panose="020B0503020204020204" pitchFamily="34" charset="-122"/>
                <a:ea typeface="Microsoft YaHei" panose="020B0503020204020204" pitchFamily="34" charset="-122"/>
              </a:rPr>
              <a:t>金融机构</a:t>
            </a:r>
            <a:endParaRPr lang="en-US" altLang="zh-CN" sz="2800" b="1" dirty="0">
              <a:solidFill>
                <a:schemeClr val="bg1"/>
              </a:solidFill>
              <a:latin typeface="Microsoft YaHei" panose="020B0503020204020204" pitchFamily="34" charset="-122"/>
              <a:ea typeface="Microsoft YaHei" panose="020B0503020204020204" pitchFamily="34" charset="-122"/>
            </a:endParaRPr>
          </a:p>
        </p:txBody>
      </p:sp>
      <p:sp>
        <p:nvSpPr>
          <p:cNvPr id="91" name="文本框 90">
            <a:extLst>
              <a:ext uri="{FF2B5EF4-FFF2-40B4-BE49-F238E27FC236}">
                <a16:creationId xmlns="" xmlns:a16="http://schemas.microsoft.com/office/drawing/2014/main" id="{F6F99327-D471-CD41-9946-1598E283DFA6}"/>
              </a:ext>
            </a:extLst>
          </p:cNvPr>
          <p:cNvSpPr txBox="1"/>
          <p:nvPr/>
        </p:nvSpPr>
        <p:spPr>
          <a:xfrm>
            <a:off x="1891665" y="3938707"/>
            <a:ext cx="2904177" cy="658194"/>
          </a:xfrm>
          <a:prstGeom prst="rect">
            <a:avLst/>
          </a:prstGeom>
          <a:noFill/>
        </p:spPr>
        <p:txBody>
          <a:bodyPr wrap="square" rtlCol="0" anchor="t">
            <a:spAutoFit/>
          </a:bodyPr>
          <a:lstStyle/>
          <a:p>
            <a:pPr algn="ctr">
              <a:lnSpc>
                <a:spcPct val="120000"/>
              </a:lnSpc>
            </a:pPr>
            <a:r>
              <a:rPr lang="zh-CN" altLang="en-US" sz="1600" dirty="0">
                <a:solidFill>
                  <a:schemeClr val="tx1">
                    <a:lumMod val="75000"/>
                    <a:lumOff val="25000"/>
                  </a:schemeClr>
                </a:solidFill>
                <a:latin typeface="Microsoft YaHei" panose="020B0503020204020204" pitchFamily="34" charset="-122"/>
                <a:ea typeface="Microsoft YaHei" panose="020B0503020204020204" pitchFamily="34" charset="-122"/>
              </a:rPr>
              <a:t>缺乏对小微企业的全面认知和风控手段</a:t>
            </a:r>
            <a:endParaRPr lang="zh-CN" altLang="en-US" sz="1600" dirty="0">
              <a:solidFill>
                <a:srgbClr val="262626"/>
              </a:solidFill>
              <a:latin typeface="Microsoft YaHei" panose="020B0503020204020204" pitchFamily="34" charset="-122"/>
              <a:ea typeface="Microsoft YaHei" panose="020B0503020204020204" pitchFamily="34" charset="-122"/>
              <a:sym typeface="+mn-ea"/>
            </a:endParaRPr>
          </a:p>
        </p:txBody>
      </p:sp>
      <p:cxnSp>
        <p:nvCxnSpPr>
          <p:cNvPr id="23" name="直线箭头连接符 22">
            <a:extLst>
              <a:ext uri="{FF2B5EF4-FFF2-40B4-BE49-F238E27FC236}">
                <a16:creationId xmlns="" xmlns:a16="http://schemas.microsoft.com/office/drawing/2014/main" id="{812D8A60-6B2E-104A-AFC2-F1D1A6D98F12}"/>
              </a:ext>
            </a:extLst>
          </p:cNvPr>
          <p:cNvCxnSpPr/>
          <p:nvPr/>
        </p:nvCxnSpPr>
        <p:spPr>
          <a:xfrm>
            <a:off x="3333588" y="2309024"/>
            <a:ext cx="0" cy="803144"/>
          </a:xfrm>
          <a:prstGeom prst="straightConnector1">
            <a:avLst/>
          </a:prstGeom>
          <a:ln w="38100">
            <a:solidFill>
              <a:srgbClr val="43546A"/>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直线箭头连接符 111">
            <a:extLst>
              <a:ext uri="{FF2B5EF4-FFF2-40B4-BE49-F238E27FC236}">
                <a16:creationId xmlns="" xmlns:a16="http://schemas.microsoft.com/office/drawing/2014/main" id="{53A1D78B-B137-D040-8091-044FF73758D0}"/>
              </a:ext>
            </a:extLst>
          </p:cNvPr>
          <p:cNvCxnSpPr/>
          <p:nvPr/>
        </p:nvCxnSpPr>
        <p:spPr>
          <a:xfrm>
            <a:off x="9171928" y="1334133"/>
            <a:ext cx="0" cy="847593"/>
          </a:xfrm>
          <a:prstGeom prst="straightConnector1">
            <a:avLst/>
          </a:prstGeom>
          <a:ln w="38100">
            <a:solidFill>
              <a:srgbClr val="43546A"/>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线连接符 32">
            <a:extLst>
              <a:ext uri="{FF2B5EF4-FFF2-40B4-BE49-F238E27FC236}">
                <a16:creationId xmlns="" xmlns:a16="http://schemas.microsoft.com/office/drawing/2014/main" id="{D49165DD-7DFE-1449-ACBE-0AABEBC953A8}"/>
              </a:ext>
            </a:extLst>
          </p:cNvPr>
          <p:cNvCxnSpPr/>
          <p:nvPr/>
        </p:nvCxnSpPr>
        <p:spPr>
          <a:xfrm flipV="1">
            <a:off x="3320888" y="1334133"/>
            <a:ext cx="5868000" cy="974891"/>
          </a:xfrm>
          <a:prstGeom prst="line">
            <a:avLst/>
          </a:prstGeom>
          <a:ln w="38100">
            <a:solidFill>
              <a:srgbClr val="43546A"/>
            </a:solidFill>
          </a:ln>
        </p:spPr>
        <p:style>
          <a:lnRef idx="1">
            <a:schemeClr val="accent1"/>
          </a:lnRef>
          <a:fillRef idx="0">
            <a:schemeClr val="accent1"/>
          </a:fillRef>
          <a:effectRef idx="0">
            <a:schemeClr val="accent1"/>
          </a:effectRef>
          <a:fontRef idx="minor">
            <a:schemeClr val="tx1"/>
          </a:fontRef>
        </p:style>
      </p:cxnSp>
      <p:sp>
        <p:nvSpPr>
          <p:cNvPr id="113" name="圆角矩形 112">
            <a:extLst>
              <a:ext uri="{FF2B5EF4-FFF2-40B4-BE49-F238E27FC236}">
                <a16:creationId xmlns="" xmlns:a16="http://schemas.microsoft.com/office/drawing/2014/main" id="{093AD676-926B-3348-8BBF-4FB209FACEB5}"/>
              </a:ext>
            </a:extLst>
          </p:cNvPr>
          <p:cNvSpPr/>
          <p:nvPr/>
        </p:nvSpPr>
        <p:spPr>
          <a:xfrm>
            <a:off x="5279865" y="6446599"/>
            <a:ext cx="2062800" cy="111600"/>
          </a:xfrm>
          <a:prstGeom prst="roundRect">
            <a:avLst/>
          </a:prstGeom>
          <a:solidFill>
            <a:srgbClr val="015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剪去同侧角的矩形 33">
            <a:extLst>
              <a:ext uri="{FF2B5EF4-FFF2-40B4-BE49-F238E27FC236}">
                <a16:creationId xmlns="" xmlns:a16="http://schemas.microsoft.com/office/drawing/2014/main" id="{D6712E6C-CF5F-C54C-9231-3BF3319579CE}"/>
              </a:ext>
            </a:extLst>
          </p:cNvPr>
          <p:cNvSpPr/>
          <p:nvPr/>
        </p:nvSpPr>
        <p:spPr>
          <a:xfrm>
            <a:off x="6198066" y="1473200"/>
            <a:ext cx="113199" cy="5029199"/>
          </a:xfrm>
          <a:prstGeom prst="snip2SameRect">
            <a:avLst/>
          </a:prstGeom>
          <a:solidFill>
            <a:srgbClr val="015077"/>
          </a:solidFill>
          <a:ln>
            <a:noFill/>
          </a:ln>
        </p:spPr>
        <p:txBody>
          <a:bodyPr wrap="square" rtlCol="0" anchor="ctr">
            <a:spAutoFit/>
          </a:bodyPr>
          <a:lstStyle/>
          <a:p>
            <a:pPr marL="164465" indent="-164465" algn="ctr" defTabSz="384175" hangingPunct="0">
              <a:lnSpc>
                <a:spcPct val="120000"/>
              </a:lnSpc>
              <a:spcBef>
                <a:spcPct val="0"/>
              </a:spcBef>
              <a:spcAft>
                <a:spcPct val="15000"/>
              </a:spcAft>
              <a:buFont typeface="Arial" panose="020B0604020202020204" pitchFamily="34" charset="0"/>
              <a:buChar char="•"/>
            </a:pPr>
            <a:endParaRPr kumimoji="1" lang="zh-CN" altLang="en-US" sz="1000" dirty="0">
              <a:solidFill>
                <a:schemeClr val="bg1"/>
              </a:solidFill>
              <a:latin typeface="微软雅黑" panose="020B0503020204020204" pitchFamily="34" charset="-122"/>
              <a:ea typeface="微软雅黑" panose="020B0503020204020204" pitchFamily="34" charset="-122"/>
              <a:cs typeface="Helvetica"/>
              <a:sym typeface="Helvetica"/>
            </a:endParaRPr>
          </a:p>
        </p:txBody>
      </p:sp>
      <p:sp>
        <p:nvSpPr>
          <p:cNvPr id="35" name="文本框 34">
            <a:extLst>
              <a:ext uri="{FF2B5EF4-FFF2-40B4-BE49-F238E27FC236}">
                <a16:creationId xmlns="" xmlns:a16="http://schemas.microsoft.com/office/drawing/2014/main" id="{1B419267-1CB8-EF48-852D-641B7B04B56B}"/>
              </a:ext>
            </a:extLst>
          </p:cNvPr>
          <p:cNvSpPr txBox="1"/>
          <p:nvPr/>
        </p:nvSpPr>
        <p:spPr>
          <a:xfrm>
            <a:off x="2871095" y="4693492"/>
            <a:ext cx="877163" cy="369332"/>
          </a:xfrm>
          <a:prstGeom prst="rect">
            <a:avLst/>
          </a:prstGeom>
          <a:noFill/>
        </p:spPr>
        <p:txBody>
          <a:bodyPr wrap="none" rtlCol="0">
            <a:spAutoFit/>
          </a:bodyPr>
          <a:lstStyle/>
          <a:p>
            <a:r>
              <a:rPr lang="zh-CN" altLang="en-US" dirty="0" smtClean="0">
                <a:solidFill>
                  <a:schemeClr val="tx1">
                    <a:lumMod val="75000"/>
                    <a:lumOff val="25000"/>
                  </a:schemeClr>
                </a:solidFill>
                <a:latin typeface="Microsoft YaHei" panose="020B0503020204020204" pitchFamily="34" charset="-122"/>
                <a:ea typeface="Microsoft YaHei" panose="020B0503020204020204" pitchFamily="34" charset="-122"/>
              </a:rPr>
              <a:t>不敢贷</a:t>
            </a:r>
            <a:endPar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endParaRPr>
          </a:p>
        </p:txBody>
      </p:sp>
      <p:sp>
        <p:nvSpPr>
          <p:cNvPr id="36" name="矩形 35">
            <a:extLst>
              <a:ext uri="{FF2B5EF4-FFF2-40B4-BE49-F238E27FC236}">
                <a16:creationId xmlns="" xmlns:a16="http://schemas.microsoft.com/office/drawing/2014/main" id="{68019B49-096A-1F4C-BB34-9B7D92FE7689}"/>
              </a:ext>
            </a:extLst>
          </p:cNvPr>
          <p:cNvSpPr/>
          <p:nvPr/>
        </p:nvSpPr>
        <p:spPr>
          <a:xfrm>
            <a:off x="2871095" y="5128358"/>
            <a:ext cx="877163" cy="369332"/>
          </a:xfrm>
          <a:prstGeom prst="rect">
            <a:avLst/>
          </a:prstGeom>
        </p:spPr>
        <p:txBody>
          <a:bodyPr wrap="none">
            <a:spAutoFit/>
          </a:bodyPr>
          <a:lstStyle/>
          <a:p>
            <a:r>
              <a:rPr lang="zh-CN" altLang="en-US" dirty="0" smtClean="0">
                <a:solidFill>
                  <a:schemeClr val="tx1">
                    <a:lumMod val="75000"/>
                    <a:lumOff val="25000"/>
                  </a:schemeClr>
                </a:solidFill>
                <a:latin typeface="Microsoft YaHei" panose="020B0503020204020204" pitchFamily="34" charset="-122"/>
                <a:ea typeface="Microsoft YaHei" panose="020B0503020204020204" pitchFamily="34" charset="-122"/>
              </a:rPr>
              <a:t>不愿贷</a:t>
            </a:r>
            <a:endPar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endParaRPr>
          </a:p>
        </p:txBody>
      </p:sp>
      <p:pic>
        <p:nvPicPr>
          <p:cNvPr id="122" name="图形 121">
            <a:extLst>
              <a:ext uri="{FF2B5EF4-FFF2-40B4-BE49-F238E27FC236}">
                <a16:creationId xmlns="" xmlns:a16="http://schemas.microsoft.com/office/drawing/2014/main" id="{A879E68F-C2DD-3A43-837C-6443E648874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2433803" y="5121390"/>
            <a:ext cx="437292" cy="437292"/>
          </a:xfrm>
          <a:prstGeom prst="rect">
            <a:avLst/>
          </a:prstGeom>
        </p:spPr>
      </p:pic>
      <p:pic>
        <p:nvPicPr>
          <p:cNvPr id="126" name="图形 125">
            <a:extLst>
              <a:ext uri="{FF2B5EF4-FFF2-40B4-BE49-F238E27FC236}">
                <a16:creationId xmlns="" xmlns:a16="http://schemas.microsoft.com/office/drawing/2014/main" id="{3C92AFBC-D206-EC48-B9C0-D71FEA8D5CC8}"/>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2501141" y="4728971"/>
            <a:ext cx="369954" cy="369954"/>
          </a:xfrm>
          <a:prstGeom prst="rect">
            <a:avLst/>
          </a:prstGeom>
          <a:ln>
            <a:solidFill>
              <a:srgbClr val="F1F4FF"/>
            </a:solidFill>
          </a:ln>
        </p:spPr>
      </p:pic>
      <p:sp>
        <p:nvSpPr>
          <p:cNvPr id="127" name="文本框 126">
            <a:extLst>
              <a:ext uri="{FF2B5EF4-FFF2-40B4-BE49-F238E27FC236}">
                <a16:creationId xmlns="" xmlns:a16="http://schemas.microsoft.com/office/drawing/2014/main" id="{D9A1A73F-E34F-9946-B8EA-9175899F4EFF}"/>
              </a:ext>
            </a:extLst>
          </p:cNvPr>
          <p:cNvSpPr txBox="1"/>
          <p:nvPr/>
        </p:nvSpPr>
        <p:spPr>
          <a:xfrm>
            <a:off x="8736879" y="3818334"/>
            <a:ext cx="877163" cy="369332"/>
          </a:xfrm>
          <a:prstGeom prst="rect">
            <a:avLst/>
          </a:prstGeom>
          <a:noFill/>
        </p:spPr>
        <p:txBody>
          <a:bodyPr wrap="none" rtlCol="0">
            <a:spAutoFit/>
          </a:bodyPr>
          <a:lstStyle/>
          <a:p>
            <a:r>
              <a:rPr lang="zh-CN" altLang="en-US" dirty="0">
                <a:solidFill>
                  <a:schemeClr val="bg1"/>
                </a:solidFill>
                <a:latin typeface="Microsoft YaHei" panose="020B0503020204020204" pitchFamily="34" charset="-122"/>
                <a:ea typeface="Microsoft YaHei" panose="020B0503020204020204" pitchFamily="34" charset="-122"/>
              </a:rPr>
              <a:t>缺渠道</a:t>
            </a:r>
            <a:endParaRPr lang="en-US" altLang="zh-CN" dirty="0">
              <a:solidFill>
                <a:schemeClr val="bg1"/>
              </a:solidFill>
              <a:latin typeface="Microsoft YaHei" panose="020B0503020204020204" pitchFamily="34" charset="-122"/>
              <a:ea typeface="Microsoft YaHei" panose="020B0503020204020204" pitchFamily="34" charset="-122"/>
            </a:endParaRPr>
          </a:p>
        </p:txBody>
      </p:sp>
      <p:sp>
        <p:nvSpPr>
          <p:cNvPr id="128" name="文本框 127">
            <a:extLst>
              <a:ext uri="{FF2B5EF4-FFF2-40B4-BE49-F238E27FC236}">
                <a16:creationId xmlns="" xmlns:a16="http://schemas.microsoft.com/office/drawing/2014/main" id="{CB2BCE08-76C3-D148-884B-D95B55D5CD36}"/>
              </a:ext>
            </a:extLst>
          </p:cNvPr>
          <p:cNvSpPr txBox="1"/>
          <p:nvPr/>
        </p:nvSpPr>
        <p:spPr>
          <a:xfrm>
            <a:off x="8736880" y="4289461"/>
            <a:ext cx="877163" cy="369332"/>
          </a:xfrm>
          <a:prstGeom prst="rect">
            <a:avLst/>
          </a:prstGeom>
          <a:noFill/>
        </p:spPr>
        <p:txBody>
          <a:bodyPr wrap="none" rtlCol="0">
            <a:spAutoFit/>
          </a:bodyPr>
          <a:lstStyle/>
          <a:p>
            <a:r>
              <a:rPr lang="zh-CN" altLang="en-US" dirty="0">
                <a:solidFill>
                  <a:schemeClr val="bg1"/>
                </a:solidFill>
                <a:latin typeface="Microsoft YaHei" panose="020B0503020204020204" pitchFamily="34" charset="-122"/>
                <a:ea typeface="Microsoft YaHei" panose="020B0503020204020204" pitchFamily="34" charset="-122"/>
              </a:rPr>
              <a:t>缺抵押</a:t>
            </a:r>
            <a:endParaRPr lang="en-US" altLang="zh-CN" dirty="0">
              <a:solidFill>
                <a:schemeClr val="bg1"/>
              </a:solidFill>
              <a:latin typeface="Microsoft YaHei" panose="020B0503020204020204" pitchFamily="34" charset="-122"/>
              <a:ea typeface="Microsoft YaHei" panose="020B0503020204020204" pitchFamily="34" charset="-122"/>
            </a:endParaRPr>
          </a:p>
        </p:txBody>
      </p:sp>
      <p:grpSp>
        <p:nvGrpSpPr>
          <p:cNvPr id="151" name="组合 150">
            <a:extLst>
              <a:ext uri="{FF2B5EF4-FFF2-40B4-BE49-F238E27FC236}">
                <a16:creationId xmlns="" xmlns:a16="http://schemas.microsoft.com/office/drawing/2014/main" id="{4A0A7BA2-5824-014A-8076-AFEF573AF354}"/>
              </a:ext>
            </a:extLst>
          </p:cNvPr>
          <p:cNvGrpSpPr/>
          <p:nvPr/>
        </p:nvGrpSpPr>
        <p:grpSpPr>
          <a:xfrm>
            <a:off x="8291534" y="3868547"/>
            <a:ext cx="322746" cy="265878"/>
            <a:chOff x="8137120" y="3936497"/>
            <a:chExt cx="409980" cy="337741"/>
          </a:xfrm>
        </p:grpSpPr>
        <p:sp>
          <p:nvSpPr>
            <p:cNvPr id="149" name="Freeform 13">
              <a:extLst>
                <a:ext uri="{FF2B5EF4-FFF2-40B4-BE49-F238E27FC236}">
                  <a16:creationId xmlns="" xmlns:a16="http://schemas.microsoft.com/office/drawing/2014/main" id="{427BA761-0FB9-7349-8AAB-56D0B46D369F}"/>
                </a:ext>
              </a:extLst>
            </p:cNvPr>
            <p:cNvSpPr>
              <a:spLocks noEditPoints="1"/>
            </p:cNvSpPr>
            <p:nvPr/>
          </p:nvSpPr>
          <p:spPr bwMode="auto">
            <a:xfrm>
              <a:off x="8137120" y="3936497"/>
              <a:ext cx="409980" cy="337741"/>
            </a:xfrm>
            <a:custGeom>
              <a:avLst/>
              <a:gdLst>
                <a:gd name="T0" fmla="*/ 166 w 182"/>
                <a:gd name="T1" fmla="*/ 0 h 152"/>
                <a:gd name="T2" fmla="*/ 15 w 182"/>
                <a:gd name="T3" fmla="*/ 0 h 152"/>
                <a:gd name="T4" fmla="*/ 0 w 182"/>
                <a:gd name="T5" fmla="*/ 15 h 152"/>
                <a:gd name="T6" fmla="*/ 0 w 182"/>
                <a:gd name="T7" fmla="*/ 107 h 152"/>
                <a:gd name="T8" fmla="*/ 15 w 182"/>
                <a:gd name="T9" fmla="*/ 123 h 152"/>
                <a:gd name="T10" fmla="*/ 70 w 182"/>
                <a:gd name="T11" fmla="*/ 123 h 152"/>
                <a:gd name="T12" fmla="*/ 70 w 182"/>
                <a:gd name="T13" fmla="*/ 142 h 152"/>
                <a:gd name="T14" fmla="*/ 27 w 182"/>
                <a:gd name="T15" fmla="*/ 142 h 152"/>
                <a:gd name="T16" fmla="*/ 17 w 182"/>
                <a:gd name="T17" fmla="*/ 152 h 152"/>
                <a:gd name="T18" fmla="*/ 164 w 182"/>
                <a:gd name="T19" fmla="*/ 152 h 152"/>
                <a:gd name="T20" fmla="*/ 155 w 182"/>
                <a:gd name="T21" fmla="*/ 142 h 152"/>
                <a:gd name="T22" fmla="*/ 111 w 182"/>
                <a:gd name="T23" fmla="*/ 142 h 152"/>
                <a:gd name="T24" fmla="*/ 111 w 182"/>
                <a:gd name="T25" fmla="*/ 123 h 152"/>
                <a:gd name="T26" fmla="*/ 166 w 182"/>
                <a:gd name="T27" fmla="*/ 123 h 152"/>
                <a:gd name="T28" fmla="*/ 182 w 182"/>
                <a:gd name="T29" fmla="*/ 107 h 152"/>
                <a:gd name="T30" fmla="*/ 182 w 182"/>
                <a:gd name="T31" fmla="*/ 15 h 152"/>
                <a:gd name="T32" fmla="*/ 166 w 182"/>
                <a:gd name="T33" fmla="*/ 0 h 152"/>
                <a:gd name="T34" fmla="*/ 172 w 182"/>
                <a:gd name="T35" fmla="*/ 107 h 152"/>
                <a:gd name="T36" fmla="*/ 166 w 182"/>
                <a:gd name="T37" fmla="*/ 112 h 152"/>
                <a:gd name="T38" fmla="*/ 15 w 182"/>
                <a:gd name="T39" fmla="*/ 112 h 152"/>
                <a:gd name="T40" fmla="*/ 10 w 182"/>
                <a:gd name="T41" fmla="*/ 107 h 152"/>
                <a:gd name="T42" fmla="*/ 10 w 182"/>
                <a:gd name="T43" fmla="*/ 15 h 152"/>
                <a:gd name="T44" fmla="*/ 15 w 182"/>
                <a:gd name="T45" fmla="*/ 10 h 152"/>
                <a:gd name="T46" fmla="*/ 166 w 182"/>
                <a:gd name="T47" fmla="*/ 10 h 152"/>
                <a:gd name="T48" fmla="*/ 172 w 182"/>
                <a:gd name="T49" fmla="*/ 15 h 152"/>
                <a:gd name="T50" fmla="*/ 172 w 182"/>
                <a:gd name="T51" fmla="*/ 10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2" h="152">
                  <a:moveTo>
                    <a:pt x="166" y="0"/>
                  </a:moveTo>
                  <a:cubicBezTo>
                    <a:pt x="15" y="0"/>
                    <a:pt x="15" y="0"/>
                    <a:pt x="15" y="0"/>
                  </a:cubicBezTo>
                  <a:cubicBezTo>
                    <a:pt x="7" y="0"/>
                    <a:pt x="0" y="7"/>
                    <a:pt x="0" y="15"/>
                  </a:cubicBezTo>
                  <a:cubicBezTo>
                    <a:pt x="0" y="107"/>
                    <a:pt x="0" y="107"/>
                    <a:pt x="0" y="107"/>
                  </a:cubicBezTo>
                  <a:cubicBezTo>
                    <a:pt x="0" y="116"/>
                    <a:pt x="7" y="123"/>
                    <a:pt x="15" y="123"/>
                  </a:cubicBezTo>
                  <a:cubicBezTo>
                    <a:pt x="70" y="123"/>
                    <a:pt x="70" y="123"/>
                    <a:pt x="70" y="123"/>
                  </a:cubicBezTo>
                  <a:cubicBezTo>
                    <a:pt x="70" y="142"/>
                    <a:pt x="70" y="142"/>
                    <a:pt x="70" y="142"/>
                  </a:cubicBezTo>
                  <a:cubicBezTo>
                    <a:pt x="27" y="142"/>
                    <a:pt x="27" y="142"/>
                    <a:pt x="27" y="142"/>
                  </a:cubicBezTo>
                  <a:cubicBezTo>
                    <a:pt x="21" y="142"/>
                    <a:pt x="17" y="147"/>
                    <a:pt x="17" y="152"/>
                  </a:cubicBezTo>
                  <a:cubicBezTo>
                    <a:pt x="164" y="152"/>
                    <a:pt x="164" y="152"/>
                    <a:pt x="164" y="152"/>
                  </a:cubicBezTo>
                  <a:cubicBezTo>
                    <a:pt x="164" y="147"/>
                    <a:pt x="160" y="142"/>
                    <a:pt x="155" y="142"/>
                  </a:cubicBezTo>
                  <a:cubicBezTo>
                    <a:pt x="111" y="142"/>
                    <a:pt x="111" y="142"/>
                    <a:pt x="111" y="142"/>
                  </a:cubicBezTo>
                  <a:cubicBezTo>
                    <a:pt x="111" y="123"/>
                    <a:pt x="111" y="123"/>
                    <a:pt x="111" y="123"/>
                  </a:cubicBezTo>
                  <a:cubicBezTo>
                    <a:pt x="166" y="123"/>
                    <a:pt x="166" y="123"/>
                    <a:pt x="166" y="123"/>
                  </a:cubicBezTo>
                  <a:cubicBezTo>
                    <a:pt x="175" y="123"/>
                    <a:pt x="182" y="116"/>
                    <a:pt x="182" y="107"/>
                  </a:cubicBezTo>
                  <a:cubicBezTo>
                    <a:pt x="182" y="15"/>
                    <a:pt x="182" y="15"/>
                    <a:pt x="182" y="15"/>
                  </a:cubicBezTo>
                  <a:cubicBezTo>
                    <a:pt x="182" y="7"/>
                    <a:pt x="175" y="0"/>
                    <a:pt x="166" y="0"/>
                  </a:cubicBezTo>
                  <a:close/>
                  <a:moveTo>
                    <a:pt x="172" y="107"/>
                  </a:moveTo>
                  <a:cubicBezTo>
                    <a:pt x="172" y="110"/>
                    <a:pt x="169" y="112"/>
                    <a:pt x="166" y="112"/>
                  </a:cubicBezTo>
                  <a:cubicBezTo>
                    <a:pt x="15" y="112"/>
                    <a:pt x="15" y="112"/>
                    <a:pt x="15" y="112"/>
                  </a:cubicBezTo>
                  <a:cubicBezTo>
                    <a:pt x="12" y="112"/>
                    <a:pt x="10" y="110"/>
                    <a:pt x="10" y="107"/>
                  </a:cubicBezTo>
                  <a:cubicBezTo>
                    <a:pt x="10" y="15"/>
                    <a:pt x="10" y="15"/>
                    <a:pt x="10" y="15"/>
                  </a:cubicBezTo>
                  <a:cubicBezTo>
                    <a:pt x="10" y="12"/>
                    <a:pt x="12" y="10"/>
                    <a:pt x="15" y="10"/>
                  </a:cubicBezTo>
                  <a:cubicBezTo>
                    <a:pt x="166" y="10"/>
                    <a:pt x="166" y="10"/>
                    <a:pt x="166" y="10"/>
                  </a:cubicBezTo>
                  <a:cubicBezTo>
                    <a:pt x="169" y="10"/>
                    <a:pt x="172" y="12"/>
                    <a:pt x="172" y="15"/>
                  </a:cubicBezTo>
                  <a:lnTo>
                    <a:pt x="172" y="107"/>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150" name="Freeform 14">
              <a:extLst>
                <a:ext uri="{FF2B5EF4-FFF2-40B4-BE49-F238E27FC236}">
                  <a16:creationId xmlns="" xmlns:a16="http://schemas.microsoft.com/office/drawing/2014/main" id="{7E84C4F0-C659-7743-9358-988C5CB6DB11}"/>
                </a:ext>
              </a:extLst>
            </p:cNvPr>
            <p:cNvSpPr>
              <a:spLocks noEditPoints="1"/>
            </p:cNvSpPr>
            <p:nvPr/>
          </p:nvSpPr>
          <p:spPr bwMode="auto">
            <a:xfrm>
              <a:off x="8272431" y="3991952"/>
              <a:ext cx="178252" cy="175439"/>
            </a:xfrm>
            <a:custGeom>
              <a:avLst/>
              <a:gdLst>
                <a:gd name="T0" fmla="*/ 0 w 79"/>
                <a:gd name="T1" fmla="*/ 40 h 79"/>
                <a:gd name="T2" fmla="*/ 79 w 79"/>
                <a:gd name="T3" fmla="*/ 40 h 79"/>
                <a:gd name="T4" fmla="*/ 38 w 79"/>
                <a:gd name="T5" fmla="*/ 5 h 79"/>
                <a:gd name="T6" fmla="*/ 25 w 79"/>
                <a:gd name="T7" fmla="*/ 18 h 79"/>
                <a:gd name="T8" fmla="*/ 38 w 79"/>
                <a:gd name="T9" fmla="*/ 23 h 79"/>
                <a:gd name="T10" fmla="*/ 21 w 79"/>
                <a:gd name="T11" fmla="*/ 38 h 79"/>
                <a:gd name="T12" fmla="*/ 38 w 79"/>
                <a:gd name="T13" fmla="*/ 23 h 79"/>
                <a:gd name="T14" fmla="*/ 38 w 79"/>
                <a:gd name="T15" fmla="*/ 57 h 79"/>
                <a:gd name="T16" fmla="*/ 21 w 79"/>
                <a:gd name="T17" fmla="*/ 42 h 79"/>
                <a:gd name="T18" fmla="*/ 38 w 79"/>
                <a:gd name="T19" fmla="*/ 61 h 79"/>
                <a:gd name="T20" fmla="*/ 25 w 79"/>
                <a:gd name="T21" fmla="*/ 62 h 79"/>
                <a:gd name="T22" fmla="*/ 41 w 79"/>
                <a:gd name="T23" fmla="*/ 74 h 79"/>
                <a:gd name="T24" fmla="*/ 54 w 79"/>
                <a:gd name="T25" fmla="*/ 62 h 79"/>
                <a:gd name="T26" fmla="*/ 41 w 79"/>
                <a:gd name="T27" fmla="*/ 57 h 79"/>
                <a:gd name="T28" fmla="*/ 58 w 79"/>
                <a:gd name="T29" fmla="*/ 42 h 79"/>
                <a:gd name="T30" fmla="*/ 41 w 79"/>
                <a:gd name="T31" fmla="*/ 57 h 79"/>
                <a:gd name="T32" fmla="*/ 41 w 79"/>
                <a:gd name="T33" fmla="*/ 23 h 79"/>
                <a:gd name="T34" fmla="*/ 58 w 79"/>
                <a:gd name="T35" fmla="*/ 38 h 79"/>
                <a:gd name="T36" fmla="*/ 42 w 79"/>
                <a:gd name="T37" fmla="*/ 19 h 79"/>
                <a:gd name="T38" fmla="*/ 54 w 79"/>
                <a:gd name="T39" fmla="*/ 18 h 79"/>
                <a:gd name="T40" fmla="*/ 50 w 79"/>
                <a:gd name="T41" fmla="*/ 5 h 79"/>
                <a:gd name="T42" fmla="*/ 58 w 79"/>
                <a:gd name="T43" fmla="*/ 17 h 79"/>
                <a:gd name="T44" fmla="*/ 21 w 79"/>
                <a:gd name="T45" fmla="*/ 17 h 79"/>
                <a:gd name="T46" fmla="*/ 29 w 79"/>
                <a:gd name="T47" fmla="*/ 5 h 79"/>
                <a:gd name="T48" fmla="*/ 20 w 79"/>
                <a:gd name="T49" fmla="*/ 20 h 79"/>
                <a:gd name="T50" fmla="*/ 4 w 79"/>
                <a:gd name="T51" fmla="*/ 38 h 79"/>
                <a:gd name="T52" fmla="*/ 20 w 79"/>
                <a:gd name="T53" fmla="*/ 20 h 79"/>
                <a:gd name="T54" fmla="*/ 20 w 79"/>
                <a:gd name="T55" fmla="*/ 60 h 79"/>
                <a:gd name="T56" fmla="*/ 4 w 79"/>
                <a:gd name="T57" fmla="*/ 42 h 79"/>
                <a:gd name="T58" fmla="*/ 21 w 79"/>
                <a:gd name="T59" fmla="*/ 63 h 79"/>
                <a:gd name="T60" fmla="*/ 15 w 79"/>
                <a:gd name="T61" fmla="*/ 66 h 79"/>
                <a:gd name="T62" fmla="*/ 58 w 79"/>
                <a:gd name="T63" fmla="*/ 63 h 79"/>
                <a:gd name="T64" fmla="*/ 50 w 79"/>
                <a:gd name="T65" fmla="*/ 74 h 79"/>
                <a:gd name="T66" fmla="*/ 59 w 79"/>
                <a:gd name="T67" fmla="*/ 60 h 79"/>
                <a:gd name="T68" fmla="*/ 76 w 79"/>
                <a:gd name="T69" fmla="*/ 42 h 79"/>
                <a:gd name="T70" fmla="*/ 59 w 79"/>
                <a:gd name="T71" fmla="*/ 60 h 79"/>
                <a:gd name="T72" fmla="*/ 59 w 79"/>
                <a:gd name="T73" fmla="*/ 20 h 79"/>
                <a:gd name="T74" fmla="*/ 76 w 79"/>
                <a:gd name="T75" fmla="*/ 3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9" h="79">
                  <a:moveTo>
                    <a:pt x="40" y="0"/>
                  </a:moveTo>
                  <a:cubicBezTo>
                    <a:pt x="18" y="0"/>
                    <a:pt x="0" y="18"/>
                    <a:pt x="0" y="40"/>
                  </a:cubicBezTo>
                  <a:cubicBezTo>
                    <a:pt x="0" y="62"/>
                    <a:pt x="18" y="79"/>
                    <a:pt x="40" y="79"/>
                  </a:cubicBezTo>
                  <a:cubicBezTo>
                    <a:pt x="62" y="79"/>
                    <a:pt x="79" y="62"/>
                    <a:pt x="79" y="40"/>
                  </a:cubicBezTo>
                  <a:cubicBezTo>
                    <a:pt x="79" y="18"/>
                    <a:pt x="62" y="0"/>
                    <a:pt x="40" y="0"/>
                  </a:cubicBezTo>
                  <a:close/>
                  <a:moveTo>
                    <a:pt x="38" y="5"/>
                  </a:moveTo>
                  <a:cubicBezTo>
                    <a:pt x="38" y="19"/>
                    <a:pt x="38" y="19"/>
                    <a:pt x="38" y="19"/>
                  </a:cubicBezTo>
                  <a:cubicBezTo>
                    <a:pt x="34" y="19"/>
                    <a:pt x="29" y="19"/>
                    <a:pt x="25" y="18"/>
                  </a:cubicBezTo>
                  <a:cubicBezTo>
                    <a:pt x="29" y="11"/>
                    <a:pt x="33" y="6"/>
                    <a:pt x="38" y="5"/>
                  </a:cubicBezTo>
                  <a:close/>
                  <a:moveTo>
                    <a:pt x="38" y="23"/>
                  </a:moveTo>
                  <a:cubicBezTo>
                    <a:pt x="38" y="38"/>
                    <a:pt x="38" y="38"/>
                    <a:pt x="38" y="38"/>
                  </a:cubicBezTo>
                  <a:cubicBezTo>
                    <a:pt x="21" y="38"/>
                    <a:pt x="21" y="38"/>
                    <a:pt x="21" y="38"/>
                  </a:cubicBezTo>
                  <a:cubicBezTo>
                    <a:pt x="21" y="32"/>
                    <a:pt x="22" y="26"/>
                    <a:pt x="24" y="21"/>
                  </a:cubicBezTo>
                  <a:cubicBezTo>
                    <a:pt x="29" y="22"/>
                    <a:pt x="33" y="22"/>
                    <a:pt x="38" y="23"/>
                  </a:cubicBezTo>
                  <a:close/>
                  <a:moveTo>
                    <a:pt x="38" y="42"/>
                  </a:moveTo>
                  <a:cubicBezTo>
                    <a:pt x="38" y="57"/>
                    <a:pt x="38" y="57"/>
                    <a:pt x="38" y="57"/>
                  </a:cubicBezTo>
                  <a:cubicBezTo>
                    <a:pt x="33" y="57"/>
                    <a:pt x="29" y="58"/>
                    <a:pt x="24" y="59"/>
                  </a:cubicBezTo>
                  <a:cubicBezTo>
                    <a:pt x="22" y="54"/>
                    <a:pt x="21" y="48"/>
                    <a:pt x="21" y="42"/>
                  </a:cubicBezTo>
                  <a:lnTo>
                    <a:pt x="38" y="42"/>
                  </a:lnTo>
                  <a:close/>
                  <a:moveTo>
                    <a:pt x="38" y="61"/>
                  </a:moveTo>
                  <a:cubicBezTo>
                    <a:pt x="38" y="74"/>
                    <a:pt x="38" y="74"/>
                    <a:pt x="38" y="74"/>
                  </a:cubicBezTo>
                  <a:cubicBezTo>
                    <a:pt x="33" y="73"/>
                    <a:pt x="29" y="69"/>
                    <a:pt x="25" y="62"/>
                  </a:cubicBezTo>
                  <a:cubicBezTo>
                    <a:pt x="29" y="61"/>
                    <a:pt x="34" y="61"/>
                    <a:pt x="38" y="61"/>
                  </a:cubicBezTo>
                  <a:close/>
                  <a:moveTo>
                    <a:pt x="41" y="74"/>
                  </a:moveTo>
                  <a:cubicBezTo>
                    <a:pt x="41" y="61"/>
                    <a:pt x="41" y="61"/>
                    <a:pt x="41" y="61"/>
                  </a:cubicBezTo>
                  <a:cubicBezTo>
                    <a:pt x="46" y="61"/>
                    <a:pt x="50" y="61"/>
                    <a:pt x="54" y="62"/>
                  </a:cubicBezTo>
                  <a:cubicBezTo>
                    <a:pt x="51" y="69"/>
                    <a:pt x="46" y="74"/>
                    <a:pt x="41" y="74"/>
                  </a:cubicBezTo>
                  <a:close/>
                  <a:moveTo>
                    <a:pt x="41" y="57"/>
                  </a:moveTo>
                  <a:cubicBezTo>
                    <a:pt x="41" y="42"/>
                    <a:pt x="41" y="42"/>
                    <a:pt x="41" y="42"/>
                  </a:cubicBezTo>
                  <a:cubicBezTo>
                    <a:pt x="58" y="42"/>
                    <a:pt x="58" y="42"/>
                    <a:pt x="58" y="42"/>
                  </a:cubicBezTo>
                  <a:cubicBezTo>
                    <a:pt x="58" y="48"/>
                    <a:pt x="57" y="54"/>
                    <a:pt x="55" y="59"/>
                  </a:cubicBezTo>
                  <a:cubicBezTo>
                    <a:pt x="51" y="58"/>
                    <a:pt x="46" y="57"/>
                    <a:pt x="41" y="57"/>
                  </a:cubicBezTo>
                  <a:close/>
                  <a:moveTo>
                    <a:pt x="41" y="38"/>
                  </a:moveTo>
                  <a:cubicBezTo>
                    <a:pt x="41" y="23"/>
                    <a:pt x="41" y="23"/>
                    <a:pt x="41" y="23"/>
                  </a:cubicBezTo>
                  <a:cubicBezTo>
                    <a:pt x="46" y="22"/>
                    <a:pt x="51" y="22"/>
                    <a:pt x="55" y="21"/>
                  </a:cubicBezTo>
                  <a:cubicBezTo>
                    <a:pt x="57" y="26"/>
                    <a:pt x="58" y="32"/>
                    <a:pt x="58" y="38"/>
                  </a:cubicBezTo>
                  <a:lnTo>
                    <a:pt x="41" y="38"/>
                  </a:lnTo>
                  <a:close/>
                  <a:moveTo>
                    <a:pt x="42" y="19"/>
                  </a:moveTo>
                  <a:cubicBezTo>
                    <a:pt x="42" y="5"/>
                    <a:pt x="42" y="5"/>
                    <a:pt x="42" y="5"/>
                  </a:cubicBezTo>
                  <a:cubicBezTo>
                    <a:pt x="46" y="6"/>
                    <a:pt x="51" y="11"/>
                    <a:pt x="54" y="18"/>
                  </a:cubicBezTo>
                  <a:cubicBezTo>
                    <a:pt x="50" y="19"/>
                    <a:pt x="46" y="19"/>
                    <a:pt x="42" y="19"/>
                  </a:cubicBezTo>
                  <a:close/>
                  <a:moveTo>
                    <a:pt x="50" y="5"/>
                  </a:moveTo>
                  <a:cubicBezTo>
                    <a:pt x="56" y="7"/>
                    <a:pt x="61" y="10"/>
                    <a:pt x="65" y="14"/>
                  </a:cubicBezTo>
                  <a:cubicBezTo>
                    <a:pt x="63" y="15"/>
                    <a:pt x="60" y="16"/>
                    <a:pt x="58" y="17"/>
                  </a:cubicBezTo>
                  <a:cubicBezTo>
                    <a:pt x="56" y="12"/>
                    <a:pt x="53" y="8"/>
                    <a:pt x="50" y="5"/>
                  </a:cubicBezTo>
                  <a:close/>
                  <a:moveTo>
                    <a:pt x="21" y="17"/>
                  </a:moveTo>
                  <a:cubicBezTo>
                    <a:pt x="19" y="16"/>
                    <a:pt x="17" y="15"/>
                    <a:pt x="15" y="14"/>
                  </a:cubicBezTo>
                  <a:cubicBezTo>
                    <a:pt x="19" y="10"/>
                    <a:pt x="24" y="7"/>
                    <a:pt x="29" y="5"/>
                  </a:cubicBezTo>
                  <a:cubicBezTo>
                    <a:pt x="26" y="8"/>
                    <a:pt x="23" y="12"/>
                    <a:pt x="21" y="17"/>
                  </a:cubicBezTo>
                  <a:close/>
                  <a:moveTo>
                    <a:pt x="20" y="20"/>
                  </a:moveTo>
                  <a:cubicBezTo>
                    <a:pt x="18" y="25"/>
                    <a:pt x="17" y="31"/>
                    <a:pt x="17" y="38"/>
                  </a:cubicBezTo>
                  <a:cubicBezTo>
                    <a:pt x="4" y="38"/>
                    <a:pt x="4" y="38"/>
                    <a:pt x="4" y="38"/>
                  </a:cubicBezTo>
                  <a:cubicBezTo>
                    <a:pt x="4" y="30"/>
                    <a:pt x="7" y="22"/>
                    <a:pt x="12" y="17"/>
                  </a:cubicBezTo>
                  <a:cubicBezTo>
                    <a:pt x="15" y="18"/>
                    <a:pt x="17" y="19"/>
                    <a:pt x="20" y="20"/>
                  </a:cubicBezTo>
                  <a:close/>
                  <a:moveTo>
                    <a:pt x="17" y="42"/>
                  </a:moveTo>
                  <a:cubicBezTo>
                    <a:pt x="17" y="48"/>
                    <a:pt x="18" y="55"/>
                    <a:pt x="20" y="60"/>
                  </a:cubicBezTo>
                  <a:cubicBezTo>
                    <a:pt x="17" y="61"/>
                    <a:pt x="15" y="62"/>
                    <a:pt x="12" y="63"/>
                  </a:cubicBezTo>
                  <a:cubicBezTo>
                    <a:pt x="7" y="57"/>
                    <a:pt x="4" y="50"/>
                    <a:pt x="4" y="42"/>
                  </a:cubicBezTo>
                  <a:lnTo>
                    <a:pt x="17" y="42"/>
                  </a:lnTo>
                  <a:close/>
                  <a:moveTo>
                    <a:pt x="21" y="63"/>
                  </a:moveTo>
                  <a:cubicBezTo>
                    <a:pt x="23" y="68"/>
                    <a:pt x="26" y="72"/>
                    <a:pt x="29" y="74"/>
                  </a:cubicBezTo>
                  <a:cubicBezTo>
                    <a:pt x="24" y="73"/>
                    <a:pt x="19" y="70"/>
                    <a:pt x="15" y="66"/>
                  </a:cubicBezTo>
                  <a:cubicBezTo>
                    <a:pt x="17" y="65"/>
                    <a:pt x="19" y="64"/>
                    <a:pt x="21" y="63"/>
                  </a:cubicBezTo>
                  <a:close/>
                  <a:moveTo>
                    <a:pt x="58" y="63"/>
                  </a:moveTo>
                  <a:cubicBezTo>
                    <a:pt x="60" y="64"/>
                    <a:pt x="63" y="65"/>
                    <a:pt x="65" y="66"/>
                  </a:cubicBezTo>
                  <a:cubicBezTo>
                    <a:pt x="61" y="70"/>
                    <a:pt x="56" y="73"/>
                    <a:pt x="50" y="74"/>
                  </a:cubicBezTo>
                  <a:cubicBezTo>
                    <a:pt x="53" y="72"/>
                    <a:pt x="56" y="68"/>
                    <a:pt x="58" y="63"/>
                  </a:cubicBezTo>
                  <a:close/>
                  <a:moveTo>
                    <a:pt x="59" y="60"/>
                  </a:moveTo>
                  <a:cubicBezTo>
                    <a:pt x="61" y="55"/>
                    <a:pt x="62" y="48"/>
                    <a:pt x="62" y="42"/>
                  </a:cubicBezTo>
                  <a:cubicBezTo>
                    <a:pt x="76" y="42"/>
                    <a:pt x="76" y="42"/>
                    <a:pt x="76" y="42"/>
                  </a:cubicBezTo>
                  <a:cubicBezTo>
                    <a:pt x="75" y="50"/>
                    <a:pt x="72" y="57"/>
                    <a:pt x="67" y="63"/>
                  </a:cubicBezTo>
                  <a:cubicBezTo>
                    <a:pt x="65" y="62"/>
                    <a:pt x="62" y="61"/>
                    <a:pt x="59" y="60"/>
                  </a:cubicBezTo>
                  <a:close/>
                  <a:moveTo>
                    <a:pt x="62" y="38"/>
                  </a:moveTo>
                  <a:cubicBezTo>
                    <a:pt x="62" y="31"/>
                    <a:pt x="61" y="25"/>
                    <a:pt x="59" y="20"/>
                  </a:cubicBezTo>
                  <a:cubicBezTo>
                    <a:pt x="62" y="19"/>
                    <a:pt x="65" y="18"/>
                    <a:pt x="67" y="17"/>
                  </a:cubicBezTo>
                  <a:cubicBezTo>
                    <a:pt x="72" y="22"/>
                    <a:pt x="75" y="30"/>
                    <a:pt x="76" y="38"/>
                  </a:cubicBezTo>
                  <a:lnTo>
                    <a:pt x="62" y="38"/>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cxnSp>
        <p:nvCxnSpPr>
          <p:cNvPr id="156" name="直线连接符 155">
            <a:extLst>
              <a:ext uri="{FF2B5EF4-FFF2-40B4-BE49-F238E27FC236}">
                <a16:creationId xmlns="" xmlns:a16="http://schemas.microsoft.com/office/drawing/2014/main" id="{28F59835-0FE3-9540-9513-0EAB150A6B09}"/>
              </a:ext>
            </a:extLst>
          </p:cNvPr>
          <p:cNvCxnSpPr/>
          <p:nvPr/>
        </p:nvCxnSpPr>
        <p:spPr>
          <a:xfrm>
            <a:off x="8268674" y="3852809"/>
            <a:ext cx="367478" cy="25200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65" name="任意多边形 65">
            <a:extLst>
              <a:ext uri="{FF2B5EF4-FFF2-40B4-BE49-F238E27FC236}">
                <a16:creationId xmlns="" xmlns:a16="http://schemas.microsoft.com/office/drawing/2014/main" id="{3176EC76-F4AF-C147-A28F-4DEAA1F26121}"/>
              </a:ext>
            </a:extLst>
          </p:cNvPr>
          <p:cNvSpPr/>
          <p:nvPr/>
        </p:nvSpPr>
        <p:spPr bwMode="auto">
          <a:xfrm>
            <a:off x="8262070" y="4281517"/>
            <a:ext cx="393876" cy="295101"/>
          </a:xfrm>
          <a:custGeom>
            <a:avLst/>
            <a:gdLst>
              <a:gd name="connsiteX0" fmla="*/ 662169 w 1067906"/>
              <a:gd name="connsiteY0" fmla="*/ 549275 h 800100"/>
              <a:gd name="connsiteX1" fmla="*/ 979485 w 1067906"/>
              <a:gd name="connsiteY1" fmla="*/ 549275 h 800100"/>
              <a:gd name="connsiteX2" fmla="*/ 1014373 w 1067906"/>
              <a:gd name="connsiteY2" fmla="*/ 569208 h 800100"/>
              <a:gd name="connsiteX3" fmla="*/ 1067536 w 1067906"/>
              <a:gd name="connsiteY3" fmla="*/ 773523 h 800100"/>
              <a:gd name="connsiteX4" fmla="*/ 1045939 w 1067906"/>
              <a:gd name="connsiteY4" fmla="*/ 800100 h 800100"/>
              <a:gd name="connsiteX5" fmla="*/ 597377 w 1067906"/>
              <a:gd name="connsiteY5" fmla="*/ 800100 h 800100"/>
              <a:gd name="connsiteX6" fmla="*/ 577441 w 1067906"/>
              <a:gd name="connsiteY6" fmla="*/ 771862 h 800100"/>
              <a:gd name="connsiteX7" fmla="*/ 628943 w 1067906"/>
              <a:gd name="connsiteY7" fmla="*/ 572530 h 800100"/>
              <a:gd name="connsiteX8" fmla="*/ 662169 w 1067906"/>
              <a:gd name="connsiteY8" fmla="*/ 549275 h 800100"/>
              <a:gd name="connsiteX9" fmla="*/ 85906 w 1067906"/>
              <a:gd name="connsiteY9" fmla="*/ 549275 h 800100"/>
              <a:gd name="connsiteX10" fmla="*/ 403222 w 1067906"/>
              <a:gd name="connsiteY10" fmla="*/ 549275 h 800100"/>
              <a:gd name="connsiteX11" fmla="*/ 438110 w 1067906"/>
              <a:gd name="connsiteY11" fmla="*/ 569208 h 800100"/>
              <a:gd name="connsiteX12" fmla="*/ 491273 w 1067906"/>
              <a:gd name="connsiteY12" fmla="*/ 773523 h 800100"/>
              <a:gd name="connsiteX13" fmla="*/ 469676 w 1067906"/>
              <a:gd name="connsiteY13" fmla="*/ 800100 h 800100"/>
              <a:gd name="connsiteX14" fmla="*/ 21114 w 1067906"/>
              <a:gd name="connsiteY14" fmla="*/ 800100 h 800100"/>
              <a:gd name="connsiteX15" fmla="*/ 1178 w 1067906"/>
              <a:gd name="connsiteY15" fmla="*/ 771862 h 800100"/>
              <a:gd name="connsiteX16" fmla="*/ 52680 w 1067906"/>
              <a:gd name="connsiteY16" fmla="*/ 572530 h 800100"/>
              <a:gd name="connsiteX17" fmla="*/ 85906 w 1067906"/>
              <a:gd name="connsiteY17" fmla="*/ 549275 h 800100"/>
              <a:gd name="connsiteX18" fmla="*/ 891545 w 1067906"/>
              <a:gd name="connsiteY18" fmla="*/ 334962 h 800100"/>
              <a:gd name="connsiteX19" fmla="*/ 905833 w 1067906"/>
              <a:gd name="connsiteY19" fmla="*/ 422275 h 800100"/>
              <a:gd name="connsiteX20" fmla="*/ 994733 w 1067906"/>
              <a:gd name="connsiteY20" fmla="*/ 438150 h 800100"/>
              <a:gd name="connsiteX21" fmla="*/ 905833 w 1067906"/>
              <a:gd name="connsiteY21" fmla="*/ 454025 h 800100"/>
              <a:gd name="connsiteX22" fmla="*/ 891545 w 1067906"/>
              <a:gd name="connsiteY22" fmla="*/ 542925 h 800100"/>
              <a:gd name="connsiteX23" fmla="*/ 877258 w 1067906"/>
              <a:gd name="connsiteY23" fmla="*/ 454025 h 800100"/>
              <a:gd name="connsiteX24" fmla="*/ 786770 w 1067906"/>
              <a:gd name="connsiteY24" fmla="*/ 438150 h 800100"/>
              <a:gd name="connsiteX25" fmla="*/ 875670 w 1067906"/>
              <a:gd name="connsiteY25" fmla="*/ 422275 h 800100"/>
              <a:gd name="connsiteX26" fmla="*/ 346257 w 1067906"/>
              <a:gd name="connsiteY26" fmla="*/ 247650 h 800100"/>
              <a:gd name="connsiteX27" fmla="*/ 663573 w 1067906"/>
              <a:gd name="connsiteY27" fmla="*/ 247650 h 800100"/>
              <a:gd name="connsiteX28" fmla="*/ 698461 w 1067906"/>
              <a:gd name="connsiteY28" fmla="*/ 267583 h 800100"/>
              <a:gd name="connsiteX29" fmla="*/ 751624 w 1067906"/>
              <a:gd name="connsiteY29" fmla="*/ 471897 h 800100"/>
              <a:gd name="connsiteX30" fmla="*/ 730027 w 1067906"/>
              <a:gd name="connsiteY30" fmla="*/ 498475 h 800100"/>
              <a:gd name="connsiteX31" fmla="*/ 281465 w 1067906"/>
              <a:gd name="connsiteY31" fmla="*/ 498475 h 800100"/>
              <a:gd name="connsiteX32" fmla="*/ 261529 w 1067906"/>
              <a:gd name="connsiteY32" fmla="*/ 470236 h 800100"/>
              <a:gd name="connsiteX33" fmla="*/ 313031 w 1067906"/>
              <a:gd name="connsiteY33" fmla="*/ 270905 h 800100"/>
              <a:gd name="connsiteX34" fmla="*/ 346257 w 1067906"/>
              <a:gd name="connsiteY34" fmla="*/ 247650 h 800100"/>
              <a:gd name="connsiteX35" fmla="*/ 283533 w 1067906"/>
              <a:gd name="connsiteY35" fmla="*/ 76200 h 800100"/>
              <a:gd name="connsiteX36" fmla="*/ 299408 w 1067906"/>
              <a:gd name="connsiteY36" fmla="*/ 165100 h 800100"/>
              <a:gd name="connsiteX37" fmla="*/ 388308 w 1067906"/>
              <a:gd name="connsiteY37" fmla="*/ 179388 h 800100"/>
              <a:gd name="connsiteX38" fmla="*/ 299408 w 1067906"/>
              <a:gd name="connsiteY38" fmla="*/ 195263 h 800100"/>
              <a:gd name="connsiteX39" fmla="*/ 283533 w 1067906"/>
              <a:gd name="connsiteY39" fmla="*/ 284163 h 800100"/>
              <a:gd name="connsiteX40" fmla="*/ 269245 w 1067906"/>
              <a:gd name="connsiteY40" fmla="*/ 196850 h 800100"/>
              <a:gd name="connsiteX41" fmla="*/ 180345 w 1067906"/>
              <a:gd name="connsiteY41" fmla="*/ 179388 h 800100"/>
              <a:gd name="connsiteX42" fmla="*/ 269245 w 1067906"/>
              <a:gd name="connsiteY42" fmla="*/ 165100 h 800100"/>
              <a:gd name="connsiteX43" fmla="*/ 769307 w 1067906"/>
              <a:gd name="connsiteY43" fmla="*/ 0 h 800100"/>
              <a:gd name="connsiteX44" fmla="*/ 783594 w 1067906"/>
              <a:gd name="connsiteY44" fmla="*/ 88900 h 800100"/>
              <a:gd name="connsiteX45" fmla="*/ 870907 w 1067906"/>
              <a:gd name="connsiteY45" fmla="*/ 103188 h 800100"/>
              <a:gd name="connsiteX46" fmla="*/ 783594 w 1067906"/>
              <a:gd name="connsiteY46" fmla="*/ 120650 h 800100"/>
              <a:gd name="connsiteX47" fmla="*/ 769307 w 1067906"/>
              <a:gd name="connsiteY47" fmla="*/ 207963 h 800100"/>
              <a:gd name="connsiteX48" fmla="*/ 751844 w 1067906"/>
              <a:gd name="connsiteY48" fmla="*/ 120650 h 800100"/>
              <a:gd name="connsiteX49" fmla="*/ 664532 w 1067906"/>
              <a:gd name="connsiteY49" fmla="*/ 103188 h 800100"/>
              <a:gd name="connsiteX50" fmla="*/ 751844 w 1067906"/>
              <a:gd name="connsiteY50" fmla="*/ 8890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67906" h="800100">
                <a:moveTo>
                  <a:pt x="662169" y="549275"/>
                </a:moveTo>
                <a:cubicBezTo>
                  <a:pt x="705364" y="549275"/>
                  <a:pt x="904725" y="549275"/>
                  <a:pt x="979485" y="549275"/>
                </a:cubicBezTo>
                <a:cubicBezTo>
                  <a:pt x="1007728" y="549275"/>
                  <a:pt x="1014373" y="569208"/>
                  <a:pt x="1014373" y="569208"/>
                </a:cubicBezTo>
                <a:cubicBezTo>
                  <a:pt x="1014373" y="569208"/>
                  <a:pt x="1014373" y="569208"/>
                  <a:pt x="1067536" y="773523"/>
                </a:cubicBezTo>
                <a:cubicBezTo>
                  <a:pt x="1067536" y="773523"/>
                  <a:pt x="1072520" y="800100"/>
                  <a:pt x="1045939" y="800100"/>
                </a:cubicBezTo>
                <a:cubicBezTo>
                  <a:pt x="944597" y="800100"/>
                  <a:pt x="612329" y="800100"/>
                  <a:pt x="597377" y="800100"/>
                </a:cubicBezTo>
                <a:cubicBezTo>
                  <a:pt x="584086" y="800100"/>
                  <a:pt x="572457" y="788472"/>
                  <a:pt x="577441" y="771862"/>
                </a:cubicBezTo>
                <a:cubicBezTo>
                  <a:pt x="580764" y="755251"/>
                  <a:pt x="628943" y="572530"/>
                  <a:pt x="628943" y="572530"/>
                </a:cubicBezTo>
                <a:cubicBezTo>
                  <a:pt x="628943" y="572530"/>
                  <a:pt x="633927" y="549275"/>
                  <a:pt x="662169" y="549275"/>
                </a:cubicBezTo>
                <a:close/>
                <a:moveTo>
                  <a:pt x="85906" y="549275"/>
                </a:moveTo>
                <a:cubicBezTo>
                  <a:pt x="129101" y="549275"/>
                  <a:pt x="328462" y="549275"/>
                  <a:pt x="403222" y="549275"/>
                </a:cubicBezTo>
                <a:cubicBezTo>
                  <a:pt x="431465" y="549275"/>
                  <a:pt x="438110" y="569208"/>
                  <a:pt x="438110" y="569208"/>
                </a:cubicBezTo>
                <a:lnTo>
                  <a:pt x="491273" y="773523"/>
                </a:lnTo>
                <a:cubicBezTo>
                  <a:pt x="491273" y="773523"/>
                  <a:pt x="496257" y="800100"/>
                  <a:pt x="469676" y="800100"/>
                </a:cubicBezTo>
                <a:cubicBezTo>
                  <a:pt x="368334" y="800100"/>
                  <a:pt x="36066" y="800100"/>
                  <a:pt x="21114" y="800100"/>
                </a:cubicBezTo>
                <a:cubicBezTo>
                  <a:pt x="7823" y="800100"/>
                  <a:pt x="-3806" y="788472"/>
                  <a:pt x="1178" y="771862"/>
                </a:cubicBezTo>
                <a:cubicBezTo>
                  <a:pt x="4501" y="755251"/>
                  <a:pt x="52680" y="572530"/>
                  <a:pt x="52680" y="572530"/>
                </a:cubicBezTo>
                <a:cubicBezTo>
                  <a:pt x="52680" y="572530"/>
                  <a:pt x="57664" y="549275"/>
                  <a:pt x="85906" y="549275"/>
                </a:cubicBezTo>
                <a:close/>
                <a:moveTo>
                  <a:pt x="891545" y="334962"/>
                </a:moveTo>
                <a:lnTo>
                  <a:pt x="905833" y="422275"/>
                </a:lnTo>
                <a:lnTo>
                  <a:pt x="994733" y="438150"/>
                </a:lnTo>
                <a:lnTo>
                  <a:pt x="905833" y="454025"/>
                </a:lnTo>
                <a:lnTo>
                  <a:pt x="891545" y="542925"/>
                </a:lnTo>
                <a:lnTo>
                  <a:pt x="877258" y="454025"/>
                </a:lnTo>
                <a:lnTo>
                  <a:pt x="786770" y="438150"/>
                </a:lnTo>
                <a:lnTo>
                  <a:pt x="875670" y="422275"/>
                </a:lnTo>
                <a:close/>
                <a:moveTo>
                  <a:pt x="346257" y="247650"/>
                </a:moveTo>
                <a:cubicBezTo>
                  <a:pt x="389452" y="247650"/>
                  <a:pt x="588813" y="247650"/>
                  <a:pt x="663573" y="247650"/>
                </a:cubicBezTo>
                <a:cubicBezTo>
                  <a:pt x="691816" y="247650"/>
                  <a:pt x="698461" y="267583"/>
                  <a:pt x="698461" y="267583"/>
                </a:cubicBezTo>
                <a:cubicBezTo>
                  <a:pt x="698461" y="267583"/>
                  <a:pt x="698461" y="267583"/>
                  <a:pt x="751624" y="471897"/>
                </a:cubicBezTo>
                <a:cubicBezTo>
                  <a:pt x="751624" y="471897"/>
                  <a:pt x="756608" y="498475"/>
                  <a:pt x="730027" y="498475"/>
                </a:cubicBezTo>
                <a:cubicBezTo>
                  <a:pt x="628685" y="498475"/>
                  <a:pt x="296417" y="498475"/>
                  <a:pt x="281465" y="498475"/>
                </a:cubicBezTo>
                <a:cubicBezTo>
                  <a:pt x="268174" y="498475"/>
                  <a:pt x="256545" y="486847"/>
                  <a:pt x="261529" y="470236"/>
                </a:cubicBezTo>
                <a:cubicBezTo>
                  <a:pt x="264852" y="453625"/>
                  <a:pt x="313031" y="270905"/>
                  <a:pt x="313031" y="270905"/>
                </a:cubicBezTo>
                <a:cubicBezTo>
                  <a:pt x="313031" y="270905"/>
                  <a:pt x="318015" y="247650"/>
                  <a:pt x="346257" y="247650"/>
                </a:cubicBezTo>
                <a:close/>
                <a:moveTo>
                  <a:pt x="283533" y="76200"/>
                </a:moveTo>
                <a:lnTo>
                  <a:pt x="299408" y="165100"/>
                </a:lnTo>
                <a:lnTo>
                  <a:pt x="388308" y="179388"/>
                </a:lnTo>
                <a:lnTo>
                  <a:pt x="299408" y="195263"/>
                </a:lnTo>
                <a:lnTo>
                  <a:pt x="283533" y="284163"/>
                </a:lnTo>
                <a:lnTo>
                  <a:pt x="269245" y="196850"/>
                </a:lnTo>
                <a:lnTo>
                  <a:pt x="180345" y="179388"/>
                </a:lnTo>
                <a:lnTo>
                  <a:pt x="269245" y="165100"/>
                </a:lnTo>
                <a:close/>
                <a:moveTo>
                  <a:pt x="769307" y="0"/>
                </a:moveTo>
                <a:lnTo>
                  <a:pt x="783594" y="88900"/>
                </a:lnTo>
                <a:lnTo>
                  <a:pt x="870907" y="103188"/>
                </a:lnTo>
                <a:lnTo>
                  <a:pt x="783594" y="120650"/>
                </a:lnTo>
                <a:lnTo>
                  <a:pt x="769307" y="207963"/>
                </a:lnTo>
                <a:lnTo>
                  <a:pt x="751844" y="120650"/>
                </a:lnTo>
                <a:lnTo>
                  <a:pt x="664532" y="103188"/>
                </a:lnTo>
                <a:lnTo>
                  <a:pt x="751844" y="88900"/>
                </a:lnTo>
                <a:close/>
              </a:path>
            </a:pathLst>
          </a:custGeom>
          <a:solidFill>
            <a:schemeClr val="bg1"/>
          </a:solidFill>
          <a:ln>
            <a:noFill/>
          </a:ln>
        </p:spPr>
        <p:txBody>
          <a:bodyPr vert="horz" wrap="square" lIns="91440" tIns="45720" rIns="91440" bIns="45720" numCol="1" anchor="t" anchorCtr="0" compatLnSpc="1">
            <a:noAutofit/>
          </a:bodyPr>
          <a:lstStyle/>
          <a:p>
            <a:endParaRPr lang="zh-CN" altLang="en-US">
              <a:latin typeface="微软雅黑" panose="020B0503020204020204" pitchFamily="34" charset="-122"/>
              <a:ea typeface="微软雅黑" panose="020B0503020204020204" pitchFamily="34" charset="-122"/>
            </a:endParaRPr>
          </a:p>
        </p:txBody>
      </p:sp>
      <p:grpSp>
        <p:nvGrpSpPr>
          <p:cNvPr id="164" name="组合 163">
            <a:extLst>
              <a:ext uri="{FF2B5EF4-FFF2-40B4-BE49-F238E27FC236}">
                <a16:creationId xmlns="" xmlns:a16="http://schemas.microsoft.com/office/drawing/2014/main" id="{90260911-6BF5-9243-9274-D0C77E14964E}"/>
              </a:ext>
            </a:extLst>
          </p:cNvPr>
          <p:cNvGrpSpPr/>
          <p:nvPr/>
        </p:nvGrpSpPr>
        <p:grpSpPr>
          <a:xfrm>
            <a:off x="8533706" y="4380417"/>
            <a:ext cx="347653" cy="314038"/>
            <a:chOff x="6496018" y="827922"/>
            <a:chExt cx="278974" cy="252000"/>
          </a:xfrm>
          <a:noFill/>
        </p:grpSpPr>
        <p:sp>
          <p:nvSpPr>
            <p:cNvPr id="159" name="椭圆 158">
              <a:extLst>
                <a:ext uri="{FF2B5EF4-FFF2-40B4-BE49-F238E27FC236}">
                  <a16:creationId xmlns="" xmlns:a16="http://schemas.microsoft.com/office/drawing/2014/main" id="{93D632D6-37A3-3046-8CF6-7979BEBE050C}"/>
                </a:ext>
              </a:extLst>
            </p:cNvPr>
            <p:cNvSpPr/>
            <p:nvPr/>
          </p:nvSpPr>
          <p:spPr>
            <a:xfrm>
              <a:off x="6522992" y="827922"/>
              <a:ext cx="252000" cy="252000"/>
            </a:xfrm>
            <a:prstGeom prst="ellipse">
              <a:avLst/>
            </a:prstGeom>
            <a:grpFill/>
          </p:spPr>
          <p:txBody>
            <a:bodyPr wrap="square" rtlCol="0" anchor="ctr">
              <a:spAutoFit/>
            </a:bodyPr>
            <a:lstStyle/>
            <a:p>
              <a:pPr marL="164465" indent="-164465" algn="ctr" defTabSz="384175" hangingPunct="0">
                <a:lnSpc>
                  <a:spcPct val="120000"/>
                </a:lnSpc>
                <a:spcBef>
                  <a:spcPct val="0"/>
                </a:spcBef>
                <a:spcAft>
                  <a:spcPct val="15000"/>
                </a:spcAft>
                <a:buFont typeface="Arial" panose="020B0604020202020204" pitchFamily="34" charset="0"/>
                <a:buChar char="•"/>
              </a:pPr>
              <a:endParaRPr kumimoji="1" lang="zh-CN" altLang="en-US" sz="1000" dirty="0">
                <a:solidFill>
                  <a:schemeClr val="bg1"/>
                </a:solidFill>
                <a:latin typeface="微软雅黑" panose="020B0503020204020204" pitchFamily="34" charset="-122"/>
                <a:ea typeface="微软雅黑" panose="020B0503020204020204" pitchFamily="34" charset="-122"/>
                <a:cs typeface="Helvetica"/>
                <a:sym typeface="Helvetica"/>
              </a:endParaRPr>
            </a:p>
          </p:txBody>
        </p:sp>
        <p:pic>
          <p:nvPicPr>
            <p:cNvPr id="158" name="图形 157">
              <a:extLst>
                <a:ext uri="{FF2B5EF4-FFF2-40B4-BE49-F238E27FC236}">
                  <a16:creationId xmlns="" xmlns:a16="http://schemas.microsoft.com/office/drawing/2014/main" id="{FAB23D74-65FB-BA4D-9880-E4A1AA7FE191}"/>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6496018" y="833311"/>
              <a:ext cx="236791" cy="236791"/>
            </a:xfrm>
            <a:prstGeom prst="rect">
              <a:avLst/>
            </a:prstGeom>
            <a:solidFill>
              <a:srgbClr val="0559AF"/>
            </a:solidFill>
          </p:spPr>
        </p:pic>
      </p:grpSp>
      <p:sp>
        <p:nvSpPr>
          <p:cNvPr id="31" name="任意多边形: 形状 26">
            <a:extLst>
              <a:ext uri="{FF2B5EF4-FFF2-40B4-BE49-F238E27FC236}">
                <a16:creationId xmlns="" xmlns:a16="http://schemas.microsoft.com/office/drawing/2014/main" id="{CC6E0DA0-867A-0440-944C-132A93318D32}"/>
              </a:ext>
            </a:extLst>
          </p:cNvPr>
          <p:cNvSpPr/>
          <p:nvPr/>
        </p:nvSpPr>
        <p:spPr bwMode="auto">
          <a:xfrm>
            <a:off x="8306198" y="4807061"/>
            <a:ext cx="308082" cy="309564"/>
          </a:xfrm>
          <a:custGeom>
            <a:avLst/>
            <a:gdLst>
              <a:gd name="connsiteX0" fmla="*/ 88447 w 330200"/>
              <a:gd name="connsiteY0" fmla="*/ 273050 h 331788"/>
              <a:gd name="connsiteX1" fmla="*/ 80963 w 330200"/>
              <a:gd name="connsiteY1" fmla="*/ 278423 h 331788"/>
              <a:gd name="connsiteX2" fmla="*/ 98426 w 330200"/>
              <a:gd name="connsiteY2" fmla="*/ 290513 h 331788"/>
              <a:gd name="connsiteX3" fmla="*/ 88447 w 330200"/>
              <a:gd name="connsiteY3" fmla="*/ 273050 h 331788"/>
              <a:gd name="connsiteX4" fmla="*/ 130856 w 330200"/>
              <a:gd name="connsiteY4" fmla="*/ 257175 h 331788"/>
              <a:gd name="connsiteX5" fmla="*/ 104775 w 330200"/>
              <a:gd name="connsiteY5" fmla="*/ 264898 h 331788"/>
              <a:gd name="connsiteX6" fmla="*/ 141288 w 330200"/>
              <a:gd name="connsiteY6" fmla="*/ 304800 h 331788"/>
              <a:gd name="connsiteX7" fmla="*/ 130856 w 330200"/>
              <a:gd name="connsiteY7" fmla="*/ 257175 h 331788"/>
              <a:gd name="connsiteX8" fmla="*/ 239255 w 330200"/>
              <a:gd name="connsiteY8" fmla="*/ 180975 h 331788"/>
              <a:gd name="connsiteX9" fmla="*/ 239255 w 330200"/>
              <a:gd name="connsiteY9" fmla="*/ 196465 h 331788"/>
              <a:gd name="connsiteX10" fmla="*/ 210842 w 330200"/>
              <a:gd name="connsiteY10" fmla="*/ 227443 h 331788"/>
              <a:gd name="connsiteX11" fmla="*/ 241838 w 330200"/>
              <a:gd name="connsiteY11" fmla="*/ 258422 h 331788"/>
              <a:gd name="connsiteX12" fmla="*/ 259920 w 330200"/>
              <a:gd name="connsiteY12" fmla="*/ 272620 h 331788"/>
              <a:gd name="connsiteX13" fmla="*/ 243130 w 330200"/>
              <a:gd name="connsiteY13" fmla="*/ 282947 h 331788"/>
              <a:gd name="connsiteX14" fmla="*/ 214716 w 330200"/>
              <a:gd name="connsiteY14" fmla="*/ 275202 h 331788"/>
              <a:gd name="connsiteX15" fmla="*/ 209550 w 330200"/>
              <a:gd name="connsiteY15" fmla="*/ 295854 h 331788"/>
              <a:gd name="connsiteX16" fmla="*/ 239255 w 330200"/>
              <a:gd name="connsiteY16" fmla="*/ 302308 h 331788"/>
              <a:gd name="connsiteX17" fmla="*/ 239255 w 330200"/>
              <a:gd name="connsiteY17" fmla="*/ 319088 h 331788"/>
              <a:gd name="connsiteX18" fmla="*/ 254754 w 330200"/>
              <a:gd name="connsiteY18" fmla="*/ 319088 h 331788"/>
              <a:gd name="connsiteX19" fmla="*/ 254754 w 330200"/>
              <a:gd name="connsiteY19" fmla="*/ 301017 h 331788"/>
              <a:gd name="connsiteX20" fmla="*/ 285750 w 330200"/>
              <a:gd name="connsiteY20" fmla="*/ 270039 h 331788"/>
              <a:gd name="connsiteX21" fmla="*/ 257337 w 330200"/>
              <a:gd name="connsiteY21" fmla="*/ 239060 h 331788"/>
              <a:gd name="connsiteX22" fmla="*/ 236672 w 330200"/>
              <a:gd name="connsiteY22" fmla="*/ 224862 h 331788"/>
              <a:gd name="connsiteX23" fmla="*/ 250879 w 330200"/>
              <a:gd name="connsiteY23" fmla="*/ 214535 h 331788"/>
              <a:gd name="connsiteX24" fmla="*/ 275418 w 330200"/>
              <a:gd name="connsiteY24" fmla="*/ 220989 h 331788"/>
              <a:gd name="connsiteX25" fmla="*/ 280584 w 330200"/>
              <a:gd name="connsiteY25" fmla="*/ 201628 h 331788"/>
              <a:gd name="connsiteX26" fmla="*/ 256045 w 330200"/>
              <a:gd name="connsiteY26" fmla="*/ 196465 h 331788"/>
              <a:gd name="connsiteX27" fmla="*/ 256045 w 330200"/>
              <a:gd name="connsiteY27" fmla="*/ 180975 h 331788"/>
              <a:gd name="connsiteX28" fmla="*/ 239255 w 330200"/>
              <a:gd name="connsiteY28" fmla="*/ 180975 h 331788"/>
              <a:gd name="connsiteX29" fmla="*/ 82550 w 330200"/>
              <a:gd name="connsiteY29" fmla="*/ 177800 h 331788"/>
              <a:gd name="connsiteX30" fmla="*/ 97896 w 330200"/>
              <a:gd name="connsiteY30" fmla="*/ 249238 h 331788"/>
              <a:gd name="connsiteX31" fmla="*/ 128588 w 330200"/>
              <a:gd name="connsiteY31" fmla="*/ 237548 h 331788"/>
              <a:gd name="connsiteX32" fmla="*/ 124751 w 330200"/>
              <a:gd name="connsiteY32" fmla="*/ 177800 h 331788"/>
              <a:gd name="connsiteX33" fmla="*/ 82550 w 330200"/>
              <a:gd name="connsiteY33" fmla="*/ 177800 h 331788"/>
              <a:gd name="connsiteX34" fmla="*/ 23813 w 330200"/>
              <a:gd name="connsiteY34" fmla="*/ 177800 h 331788"/>
              <a:gd name="connsiteX35" fmla="*/ 66675 w 330200"/>
              <a:gd name="connsiteY35" fmla="*/ 266700 h 331788"/>
              <a:gd name="connsiteX36" fmla="*/ 80963 w 330200"/>
              <a:gd name="connsiteY36" fmla="*/ 256393 h 331788"/>
              <a:gd name="connsiteX37" fmla="*/ 64078 w 330200"/>
              <a:gd name="connsiteY37" fmla="*/ 177800 h 331788"/>
              <a:gd name="connsiteX38" fmla="*/ 23813 w 330200"/>
              <a:gd name="connsiteY38" fmla="*/ 177800 h 331788"/>
              <a:gd name="connsiteX39" fmla="*/ 247650 w 330200"/>
              <a:gd name="connsiteY39" fmla="*/ 166687 h 331788"/>
              <a:gd name="connsiteX40" fmla="*/ 330200 w 330200"/>
              <a:gd name="connsiteY40" fmla="*/ 249237 h 331788"/>
              <a:gd name="connsiteX41" fmla="*/ 247650 w 330200"/>
              <a:gd name="connsiteY41" fmla="*/ 331787 h 331788"/>
              <a:gd name="connsiteX42" fmla="*/ 165100 w 330200"/>
              <a:gd name="connsiteY42" fmla="*/ 249237 h 331788"/>
              <a:gd name="connsiteX43" fmla="*/ 247650 w 330200"/>
              <a:gd name="connsiteY43" fmla="*/ 166687 h 331788"/>
              <a:gd name="connsiteX44" fmla="*/ 146797 w 330200"/>
              <a:gd name="connsiteY44" fmla="*/ 96837 h 331788"/>
              <a:gd name="connsiteX45" fmla="*/ 142875 w 330200"/>
              <a:gd name="connsiteY45" fmla="*/ 152400 h 331788"/>
              <a:gd name="connsiteX46" fmla="*/ 187325 w 330200"/>
              <a:gd name="connsiteY46" fmla="*/ 152400 h 331788"/>
              <a:gd name="connsiteX47" fmla="*/ 183403 w 330200"/>
              <a:gd name="connsiteY47" fmla="*/ 96837 h 331788"/>
              <a:gd name="connsiteX48" fmla="*/ 165100 w 330200"/>
              <a:gd name="connsiteY48" fmla="*/ 98129 h 331788"/>
              <a:gd name="connsiteX49" fmla="*/ 146797 w 330200"/>
              <a:gd name="connsiteY49" fmla="*/ 96837 h 331788"/>
              <a:gd name="connsiteX50" fmla="*/ 97896 w 330200"/>
              <a:gd name="connsiteY50" fmla="*/ 82550 h 331788"/>
              <a:gd name="connsiteX51" fmla="*/ 82550 w 330200"/>
              <a:gd name="connsiteY51" fmla="*/ 152400 h 331788"/>
              <a:gd name="connsiteX52" fmla="*/ 124751 w 330200"/>
              <a:gd name="connsiteY52" fmla="*/ 152400 h 331788"/>
              <a:gd name="connsiteX53" fmla="*/ 128588 w 330200"/>
              <a:gd name="connsiteY53" fmla="*/ 94191 h 331788"/>
              <a:gd name="connsiteX54" fmla="*/ 97896 w 330200"/>
              <a:gd name="connsiteY54" fmla="*/ 82550 h 331788"/>
              <a:gd name="connsiteX55" fmla="*/ 66675 w 330200"/>
              <a:gd name="connsiteY55" fmla="*/ 65087 h 331788"/>
              <a:gd name="connsiteX56" fmla="*/ 23813 w 330200"/>
              <a:gd name="connsiteY56" fmla="*/ 152400 h 331788"/>
              <a:gd name="connsiteX57" fmla="*/ 64078 w 330200"/>
              <a:gd name="connsiteY57" fmla="*/ 152400 h 331788"/>
              <a:gd name="connsiteX58" fmla="*/ 80963 w 330200"/>
              <a:gd name="connsiteY58" fmla="*/ 74075 h 331788"/>
              <a:gd name="connsiteX59" fmla="*/ 66675 w 330200"/>
              <a:gd name="connsiteY59" fmla="*/ 65087 h 331788"/>
              <a:gd name="connsiteX60" fmla="*/ 231775 w 330200"/>
              <a:gd name="connsiteY60" fmla="*/ 41275 h 331788"/>
              <a:gd name="connsiteX61" fmla="*/ 241754 w 330200"/>
              <a:gd name="connsiteY61" fmla="*/ 58738 h 331788"/>
              <a:gd name="connsiteX62" fmla="*/ 249238 w 330200"/>
              <a:gd name="connsiteY62" fmla="*/ 53748 h 331788"/>
              <a:gd name="connsiteX63" fmla="*/ 231775 w 330200"/>
              <a:gd name="connsiteY63" fmla="*/ 41275 h 331788"/>
              <a:gd name="connsiteX64" fmla="*/ 98426 w 330200"/>
              <a:gd name="connsiteY64" fmla="*/ 41275 h 331788"/>
              <a:gd name="connsiteX65" fmla="*/ 80963 w 330200"/>
              <a:gd name="connsiteY65" fmla="*/ 53748 h 331788"/>
              <a:gd name="connsiteX66" fmla="*/ 88447 w 330200"/>
              <a:gd name="connsiteY66" fmla="*/ 58738 h 331788"/>
              <a:gd name="connsiteX67" fmla="*/ 98426 w 330200"/>
              <a:gd name="connsiteY67" fmla="*/ 41275 h 331788"/>
              <a:gd name="connsiteX68" fmla="*/ 188913 w 330200"/>
              <a:gd name="connsiteY68" fmla="*/ 26987 h 331788"/>
              <a:gd name="connsiteX69" fmla="*/ 198891 w 330200"/>
              <a:gd name="connsiteY69" fmla="*/ 76200 h 331788"/>
              <a:gd name="connsiteX70" fmla="*/ 223838 w 330200"/>
              <a:gd name="connsiteY70" fmla="*/ 66889 h 331788"/>
              <a:gd name="connsiteX71" fmla="*/ 188913 w 330200"/>
              <a:gd name="connsiteY71" fmla="*/ 26987 h 331788"/>
              <a:gd name="connsiteX72" fmla="*/ 141288 w 330200"/>
              <a:gd name="connsiteY72" fmla="*/ 26987 h 331788"/>
              <a:gd name="connsiteX73" fmla="*/ 104775 w 330200"/>
              <a:gd name="connsiteY73" fmla="*/ 68219 h 331788"/>
              <a:gd name="connsiteX74" fmla="*/ 130856 w 330200"/>
              <a:gd name="connsiteY74" fmla="*/ 76200 h 331788"/>
              <a:gd name="connsiteX75" fmla="*/ 141288 w 330200"/>
              <a:gd name="connsiteY75" fmla="*/ 26987 h 331788"/>
              <a:gd name="connsiteX76" fmla="*/ 163777 w 330200"/>
              <a:gd name="connsiteY76" fmla="*/ 25400 h 331788"/>
              <a:gd name="connsiteX77" fmla="*/ 149225 w 330200"/>
              <a:gd name="connsiteY77" fmla="*/ 79671 h 331788"/>
              <a:gd name="connsiteX78" fmla="*/ 165100 w 330200"/>
              <a:gd name="connsiteY78" fmla="*/ 80963 h 331788"/>
              <a:gd name="connsiteX79" fmla="*/ 180975 w 330200"/>
              <a:gd name="connsiteY79" fmla="*/ 79671 h 331788"/>
              <a:gd name="connsiteX80" fmla="*/ 166423 w 330200"/>
              <a:gd name="connsiteY80" fmla="*/ 25400 h 331788"/>
              <a:gd name="connsiteX81" fmla="*/ 165100 w 330200"/>
              <a:gd name="connsiteY81" fmla="*/ 25400 h 331788"/>
              <a:gd name="connsiteX82" fmla="*/ 163777 w 330200"/>
              <a:gd name="connsiteY82" fmla="*/ 25400 h 331788"/>
              <a:gd name="connsiteX83" fmla="*/ 165100 w 330200"/>
              <a:gd name="connsiteY83" fmla="*/ 0 h 331788"/>
              <a:gd name="connsiteX84" fmla="*/ 330200 w 330200"/>
              <a:gd name="connsiteY84" fmla="*/ 165894 h 331788"/>
              <a:gd name="connsiteX85" fmla="*/ 328910 w 330200"/>
              <a:gd name="connsiteY85" fmla="*/ 184039 h 331788"/>
              <a:gd name="connsiteX86" fmla="*/ 290215 w 330200"/>
              <a:gd name="connsiteY86" fmla="*/ 152933 h 331788"/>
              <a:gd name="connsiteX87" fmla="*/ 305693 w 330200"/>
              <a:gd name="connsiteY87" fmla="*/ 152933 h 331788"/>
              <a:gd name="connsiteX88" fmla="*/ 263128 w 330200"/>
              <a:gd name="connsiteY88" fmla="*/ 64802 h 331788"/>
              <a:gd name="connsiteX89" fmla="*/ 248940 w 330200"/>
              <a:gd name="connsiteY89" fmla="*/ 73874 h 331788"/>
              <a:gd name="connsiteX90" fmla="*/ 264418 w 330200"/>
              <a:gd name="connsiteY90" fmla="*/ 146453 h 331788"/>
              <a:gd name="connsiteX91" fmla="*/ 247650 w 330200"/>
              <a:gd name="connsiteY91" fmla="*/ 143861 h 331788"/>
              <a:gd name="connsiteX92" fmla="*/ 246360 w 330200"/>
              <a:gd name="connsiteY92" fmla="*/ 143861 h 331788"/>
              <a:gd name="connsiteX93" fmla="*/ 232172 w 330200"/>
              <a:gd name="connsiteY93" fmla="*/ 82947 h 331788"/>
              <a:gd name="connsiteX94" fmla="*/ 201215 w 330200"/>
              <a:gd name="connsiteY94" fmla="*/ 94611 h 331788"/>
              <a:gd name="connsiteX95" fmla="*/ 205085 w 330200"/>
              <a:gd name="connsiteY95" fmla="*/ 152933 h 331788"/>
              <a:gd name="connsiteX96" fmla="*/ 170259 w 330200"/>
              <a:gd name="connsiteY96" fmla="*/ 177558 h 331788"/>
              <a:gd name="connsiteX97" fmla="*/ 143173 w 330200"/>
              <a:gd name="connsiteY97" fmla="*/ 177558 h 331788"/>
              <a:gd name="connsiteX98" fmla="*/ 145752 w 330200"/>
              <a:gd name="connsiteY98" fmla="*/ 222920 h 331788"/>
              <a:gd name="connsiteX99" fmla="*/ 141883 w 330200"/>
              <a:gd name="connsiteY99" fmla="*/ 248841 h 331788"/>
              <a:gd name="connsiteX100" fmla="*/ 180578 w 330200"/>
              <a:gd name="connsiteY100" fmla="*/ 330492 h 331788"/>
              <a:gd name="connsiteX101" fmla="*/ 165100 w 330200"/>
              <a:gd name="connsiteY101" fmla="*/ 331788 h 331788"/>
              <a:gd name="connsiteX102" fmla="*/ 0 w 330200"/>
              <a:gd name="connsiteY102" fmla="*/ 165894 h 331788"/>
              <a:gd name="connsiteX103" fmla="*/ 165100 w 330200"/>
              <a:gd name="connsiteY103"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30200" h="331788">
                <a:moveTo>
                  <a:pt x="88447" y="273050"/>
                </a:moveTo>
                <a:cubicBezTo>
                  <a:pt x="85952" y="275737"/>
                  <a:pt x="83458" y="277080"/>
                  <a:pt x="80963" y="278423"/>
                </a:cubicBezTo>
                <a:cubicBezTo>
                  <a:pt x="87200" y="283797"/>
                  <a:pt x="92189" y="287827"/>
                  <a:pt x="98426" y="290513"/>
                </a:cubicBezTo>
                <a:cubicBezTo>
                  <a:pt x="94684" y="285140"/>
                  <a:pt x="92189" y="279767"/>
                  <a:pt x="88447" y="273050"/>
                </a:cubicBezTo>
                <a:close/>
                <a:moveTo>
                  <a:pt x="130856" y="257175"/>
                </a:moveTo>
                <a:cubicBezTo>
                  <a:pt x="121727" y="258462"/>
                  <a:pt x="112599" y="262324"/>
                  <a:pt x="104775" y="264898"/>
                </a:cubicBezTo>
                <a:cubicBezTo>
                  <a:pt x="115207" y="282918"/>
                  <a:pt x="126943" y="297077"/>
                  <a:pt x="141288" y="304800"/>
                </a:cubicBezTo>
                <a:cubicBezTo>
                  <a:pt x="136072" y="290641"/>
                  <a:pt x="133464" y="273908"/>
                  <a:pt x="130856" y="257175"/>
                </a:cubicBezTo>
                <a:close/>
                <a:moveTo>
                  <a:pt x="239255" y="180975"/>
                </a:moveTo>
                <a:cubicBezTo>
                  <a:pt x="239255" y="180975"/>
                  <a:pt x="239255" y="180975"/>
                  <a:pt x="239255" y="196465"/>
                </a:cubicBezTo>
                <a:cubicBezTo>
                  <a:pt x="221174" y="200337"/>
                  <a:pt x="210842" y="211954"/>
                  <a:pt x="210842" y="227443"/>
                </a:cubicBezTo>
                <a:cubicBezTo>
                  <a:pt x="210842" y="242932"/>
                  <a:pt x="223757" y="251968"/>
                  <a:pt x="241838" y="258422"/>
                </a:cubicBezTo>
                <a:cubicBezTo>
                  <a:pt x="253462" y="262294"/>
                  <a:pt x="259920" y="266166"/>
                  <a:pt x="259920" y="272620"/>
                </a:cubicBezTo>
                <a:cubicBezTo>
                  <a:pt x="259920" y="279074"/>
                  <a:pt x="252170" y="282947"/>
                  <a:pt x="243130" y="282947"/>
                </a:cubicBezTo>
                <a:cubicBezTo>
                  <a:pt x="232798" y="282947"/>
                  <a:pt x="222465" y="279074"/>
                  <a:pt x="214716" y="275202"/>
                </a:cubicBezTo>
                <a:cubicBezTo>
                  <a:pt x="214716" y="275202"/>
                  <a:pt x="214716" y="275202"/>
                  <a:pt x="209550" y="295854"/>
                </a:cubicBezTo>
                <a:cubicBezTo>
                  <a:pt x="216008" y="299727"/>
                  <a:pt x="227631" y="302308"/>
                  <a:pt x="239255" y="302308"/>
                </a:cubicBezTo>
                <a:cubicBezTo>
                  <a:pt x="239255" y="302308"/>
                  <a:pt x="239255" y="302308"/>
                  <a:pt x="239255" y="319088"/>
                </a:cubicBezTo>
                <a:cubicBezTo>
                  <a:pt x="239255" y="319088"/>
                  <a:pt x="239255" y="319088"/>
                  <a:pt x="254754" y="319088"/>
                </a:cubicBezTo>
                <a:cubicBezTo>
                  <a:pt x="254754" y="319088"/>
                  <a:pt x="254754" y="319088"/>
                  <a:pt x="254754" y="301017"/>
                </a:cubicBezTo>
                <a:cubicBezTo>
                  <a:pt x="274126" y="298436"/>
                  <a:pt x="285750" y="285528"/>
                  <a:pt x="285750" y="270039"/>
                </a:cubicBezTo>
                <a:cubicBezTo>
                  <a:pt x="285750" y="254549"/>
                  <a:pt x="276709" y="245514"/>
                  <a:pt x="257337" y="239060"/>
                </a:cubicBezTo>
                <a:cubicBezTo>
                  <a:pt x="243130" y="233897"/>
                  <a:pt x="236672" y="230025"/>
                  <a:pt x="236672" y="224862"/>
                </a:cubicBezTo>
                <a:cubicBezTo>
                  <a:pt x="236672" y="219699"/>
                  <a:pt x="240547" y="214535"/>
                  <a:pt x="250879" y="214535"/>
                </a:cubicBezTo>
                <a:cubicBezTo>
                  <a:pt x="263794" y="214535"/>
                  <a:pt x="271543" y="218408"/>
                  <a:pt x="275418" y="220989"/>
                </a:cubicBezTo>
                <a:cubicBezTo>
                  <a:pt x="275418" y="220989"/>
                  <a:pt x="275418" y="220989"/>
                  <a:pt x="280584" y="201628"/>
                </a:cubicBezTo>
                <a:cubicBezTo>
                  <a:pt x="275418" y="199046"/>
                  <a:pt x="267669" y="196465"/>
                  <a:pt x="256045" y="196465"/>
                </a:cubicBezTo>
                <a:cubicBezTo>
                  <a:pt x="256045" y="196465"/>
                  <a:pt x="256045" y="196465"/>
                  <a:pt x="256045" y="180975"/>
                </a:cubicBezTo>
                <a:cubicBezTo>
                  <a:pt x="256045" y="180975"/>
                  <a:pt x="256045" y="180975"/>
                  <a:pt x="239255" y="180975"/>
                </a:cubicBezTo>
                <a:close/>
                <a:moveTo>
                  <a:pt x="82550" y="177800"/>
                </a:moveTo>
                <a:cubicBezTo>
                  <a:pt x="83829" y="203778"/>
                  <a:pt x="88944" y="228456"/>
                  <a:pt x="97896" y="249238"/>
                </a:cubicBezTo>
                <a:cubicBezTo>
                  <a:pt x="108127" y="244043"/>
                  <a:pt x="118357" y="240146"/>
                  <a:pt x="128588" y="237548"/>
                </a:cubicBezTo>
                <a:cubicBezTo>
                  <a:pt x="126030" y="214169"/>
                  <a:pt x="126030" y="192088"/>
                  <a:pt x="124751" y="177800"/>
                </a:cubicBezTo>
                <a:cubicBezTo>
                  <a:pt x="124751" y="177800"/>
                  <a:pt x="124751" y="177800"/>
                  <a:pt x="82550" y="177800"/>
                </a:cubicBezTo>
                <a:close/>
                <a:moveTo>
                  <a:pt x="23813" y="177800"/>
                </a:moveTo>
                <a:cubicBezTo>
                  <a:pt x="27709" y="212587"/>
                  <a:pt x="43296" y="243509"/>
                  <a:pt x="66675" y="266700"/>
                </a:cubicBezTo>
                <a:cubicBezTo>
                  <a:pt x="71871" y="262835"/>
                  <a:pt x="75767" y="260258"/>
                  <a:pt x="80963" y="256393"/>
                </a:cubicBezTo>
                <a:cubicBezTo>
                  <a:pt x="71871" y="234490"/>
                  <a:pt x="65377" y="207434"/>
                  <a:pt x="64078" y="177800"/>
                </a:cubicBezTo>
                <a:cubicBezTo>
                  <a:pt x="64078" y="177800"/>
                  <a:pt x="64078" y="177800"/>
                  <a:pt x="23813" y="177800"/>
                </a:cubicBezTo>
                <a:close/>
                <a:moveTo>
                  <a:pt x="247650" y="166687"/>
                </a:moveTo>
                <a:cubicBezTo>
                  <a:pt x="293241" y="166687"/>
                  <a:pt x="330200" y="203646"/>
                  <a:pt x="330200" y="249237"/>
                </a:cubicBezTo>
                <a:cubicBezTo>
                  <a:pt x="330200" y="294828"/>
                  <a:pt x="293241" y="331787"/>
                  <a:pt x="247650" y="331787"/>
                </a:cubicBezTo>
                <a:cubicBezTo>
                  <a:pt x="202059" y="331787"/>
                  <a:pt x="165100" y="294828"/>
                  <a:pt x="165100" y="249237"/>
                </a:cubicBezTo>
                <a:cubicBezTo>
                  <a:pt x="165100" y="203646"/>
                  <a:pt x="202059" y="166687"/>
                  <a:pt x="247650" y="166687"/>
                </a:cubicBezTo>
                <a:close/>
                <a:moveTo>
                  <a:pt x="146797" y="96837"/>
                </a:moveTo>
                <a:cubicBezTo>
                  <a:pt x="145490" y="113635"/>
                  <a:pt x="144182" y="131725"/>
                  <a:pt x="142875" y="152400"/>
                </a:cubicBezTo>
                <a:cubicBezTo>
                  <a:pt x="142875" y="152400"/>
                  <a:pt x="142875" y="152400"/>
                  <a:pt x="187325" y="152400"/>
                </a:cubicBezTo>
                <a:cubicBezTo>
                  <a:pt x="186018" y="131725"/>
                  <a:pt x="184710" y="113635"/>
                  <a:pt x="183403" y="96837"/>
                </a:cubicBezTo>
                <a:cubicBezTo>
                  <a:pt x="176866" y="96837"/>
                  <a:pt x="171637" y="98129"/>
                  <a:pt x="165100" y="98129"/>
                </a:cubicBezTo>
                <a:cubicBezTo>
                  <a:pt x="158563" y="98129"/>
                  <a:pt x="153334" y="96837"/>
                  <a:pt x="146797" y="96837"/>
                </a:cubicBezTo>
                <a:close/>
                <a:moveTo>
                  <a:pt x="97896" y="82550"/>
                </a:moveTo>
                <a:cubicBezTo>
                  <a:pt x="88944" y="103246"/>
                  <a:pt x="83829" y="127823"/>
                  <a:pt x="82550" y="152400"/>
                </a:cubicBezTo>
                <a:cubicBezTo>
                  <a:pt x="82550" y="152400"/>
                  <a:pt x="82550" y="152400"/>
                  <a:pt x="124751" y="152400"/>
                </a:cubicBezTo>
                <a:cubicBezTo>
                  <a:pt x="126030" y="139465"/>
                  <a:pt x="126030" y="117475"/>
                  <a:pt x="128588" y="94191"/>
                </a:cubicBezTo>
                <a:cubicBezTo>
                  <a:pt x="118357" y="91604"/>
                  <a:pt x="108127" y="87724"/>
                  <a:pt x="97896" y="82550"/>
                </a:cubicBezTo>
                <a:close/>
                <a:moveTo>
                  <a:pt x="66675" y="65087"/>
                </a:moveTo>
                <a:cubicBezTo>
                  <a:pt x="43296" y="88199"/>
                  <a:pt x="27709" y="119015"/>
                  <a:pt x="23813" y="152400"/>
                </a:cubicBezTo>
                <a:cubicBezTo>
                  <a:pt x="23813" y="152400"/>
                  <a:pt x="23813" y="152400"/>
                  <a:pt x="64078" y="152400"/>
                </a:cubicBezTo>
                <a:cubicBezTo>
                  <a:pt x="65377" y="124151"/>
                  <a:pt x="71871" y="97187"/>
                  <a:pt x="80963" y="74075"/>
                </a:cubicBezTo>
                <a:cubicBezTo>
                  <a:pt x="75767" y="71507"/>
                  <a:pt x="71871" y="68939"/>
                  <a:pt x="66675" y="65087"/>
                </a:cubicBezTo>
                <a:close/>
                <a:moveTo>
                  <a:pt x="231775" y="41275"/>
                </a:moveTo>
                <a:cubicBezTo>
                  <a:pt x="235517" y="47512"/>
                  <a:pt x="238012" y="52501"/>
                  <a:pt x="241754" y="58738"/>
                </a:cubicBezTo>
                <a:cubicBezTo>
                  <a:pt x="244249" y="56243"/>
                  <a:pt x="246743" y="54996"/>
                  <a:pt x="249238" y="53748"/>
                </a:cubicBezTo>
                <a:cubicBezTo>
                  <a:pt x="243001" y="48759"/>
                  <a:pt x="238012" y="45017"/>
                  <a:pt x="231775" y="41275"/>
                </a:cubicBezTo>
                <a:close/>
                <a:moveTo>
                  <a:pt x="98426" y="41275"/>
                </a:moveTo>
                <a:cubicBezTo>
                  <a:pt x="92189" y="45017"/>
                  <a:pt x="87200" y="48759"/>
                  <a:pt x="80963" y="53748"/>
                </a:cubicBezTo>
                <a:cubicBezTo>
                  <a:pt x="83458" y="54996"/>
                  <a:pt x="85952" y="56243"/>
                  <a:pt x="88447" y="58738"/>
                </a:cubicBezTo>
                <a:cubicBezTo>
                  <a:pt x="92189" y="52501"/>
                  <a:pt x="94684" y="47512"/>
                  <a:pt x="98426" y="41275"/>
                </a:cubicBezTo>
                <a:close/>
                <a:moveTo>
                  <a:pt x="188913" y="26987"/>
                </a:moveTo>
                <a:cubicBezTo>
                  <a:pt x="193902" y="40288"/>
                  <a:pt x="196397" y="58909"/>
                  <a:pt x="198891" y="76200"/>
                </a:cubicBezTo>
                <a:cubicBezTo>
                  <a:pt x="207623" y="74870"/>
                  <a:pt x="216354" y="70879"/>
                  <a:pt x="223838" y="66889"/>
                </a:cubicBezTo>
                <a:cubicBezTo>
                  <a:pt x="215107" y="48268"/>
                  <a:pt x="202633" y="34967"/>
                  <a:pt x="188913" y="26987"/>
                </a:cubicBezTo>
                <a:close/>
                <a:moveTo>
                  <a:pt x="141288" y="26987"/>
                </a:moveTo>
                <a:cubicBezTo>
                  <a:pt x="126943" y="34967"/>
                  <a:pt x="115207" y="49598"/>
                  <a:pt x="104775" y="68219"/>
                </a:cubicBezTo>
                <a:cubicBezTo>
                  <a:pt x="112599" y="70879"/>
                  <a:pt x="121727" y="74870"/>
                  <a:pt x="130856" y="76200"/>
                </a:cubicBezTo>
                <a:cubicBezTo>
                  <a:pt x="133464" y="58909"/>
                  <a:pt x="136072" y="40288"/>
                  <a:pt x="141288" y="26987"/>
                </a:cubicBezTo>
                <a:close/>
                <a:moveTo>
                  <a:pt x="163777" y="25400"/>
                </a:moveTo>
                <a:cubicBezTo>
                  <a:pt x="158485" y="33153"/>
                  <a:pt x="153194" y="51243"/>
                  <a:pt x="149225" y="79671"/>
                </a:cubicBezTo>
                <a:cubicBezTo>
                  <a:pt x="154517" y="79671"/>
                  <a:pt x="159808" y="80963"/>
                  <a:pt x="165100" y="80963"/>
                </a:cubicBezTo>
                <a:cubicBezTo>
                  <a:pt x="170392" y="80963"/>
                  <a:pt x="175683" y="79671"/>
                  <a:pt x="180975" y="79671"/>
                </a:cubicBezTo>
                <a:cubicBezTo>
                  <a:pt x="177006" y="51243"/>
                  <a:pt x="171714" y="33153"/>
                  <a:pt x="166423" y="25400"/>
                </a:cubicBezTo>
                <a:cubicBezTo>
                  <a:pt x="166423" y="25400"/>
                  <a:pt x="165100" y="25400"/>
                  <a:pt x="165100" y="25400"/>
                </a:cubicBezTo>
                <a:cubicBezTo>
                  <a:pt x="165100" y="25400"/>
                  <a:pt x="163777" y="25400"/>
                  <a:pt x="163777" y="25400"/>
                </a:cubicBezTo>
                <a:close/>
                <a:moveTo>
                  <a:pt x="165100" y="0"/>
                </a:moveTo>
                <a:cubicBezTo>
                  <a:pt x="256679" y="0"/>
                  <a:pt x="330200" y="73874"/>
                  <a:pt x="330200" y="165894"/>
                </a:cubicBezTo>
                <a:cubicBezTo>
                  <a:pt x="330200" y="172374"/>
                  <a:pt x="330200" y="177558"/>
                  <a:pt x="328910" y="184039"/>
                </a:cubicBezTo>
                <a:cubicBezTo>
                  <a:pt x="318592" y="171078"/>
                  <a:pt x="305693" y="160710"/>
                  <a:pt x="290215" y="152933"/>
                </a:cubicBezTo>
                <a:cubicBezTo>
                  <a:pt x="290215" y="152933"/>
                  <a:pt x="290215" y="152933"/>
                  <a:pt x="305693" y="152933"/>
                </a:cubicBezTo>
                <a:cubicBezTo>
                  <a:pt x="301824" y="119236"/>
                  <a:pt x="286345" y="88131"/>
                  <a:pt x="263128" y="64802"/>
                </a:cubicBezTo>
                <a:cubicBezTo>
                  <a:pt x="257969" y="68690"/>
                  <a:pt x="254099" y="71282"/>
                  <a:pt x="248940" y="73874"/>
                </a:cubicBezTo>
                <a:cubicBezTo>
                  <a:pt x="257969" y="94611"/>
                  <a:pt x="263128" y="119236"/>
                  <a:pt x="264418" y="146453"/>
                </a:cubicBezTo>
                <a:cubicBezTo>
                  <a:pt x="259259" y="145157"/>
                  <a:pt x="252810" y="143861"/>
                  <a:pt x="247650" y="143861"/>
                </a:cubicBezTo>
                <a:cubicBezTo>
                  <a:pt x="246360" y="143861"/>
                  <a:pt x="246360" y="143861"/>
                  <a:pt x="246360" y="143861"/>
                </a:cubicBezTo>
                <a:cubicBezTo>
                  <a:pt x="245070" y="121828"/>
                  <a:pt x="239911" y="101091"/>
                  <a:pt x="232172" y="82947"/>
                </a:cubicBezTo>
                <a:cubicBezTo>
                  <a:pt x="223143" y="88131"/>
                  <a:pt x="211535" y="92019"/>
                  <a:pt x="201215" y="94611"/>
                </a:cubicBezTo>
                <a:cubicBezTo>
                  <a:pt x="203795" y="116644"/>
                  <a:pt x="203795" y="139973"/>
                  <a:pt x="205085" y="152933"/>
                </a:cubicBezTo>
                <a:cubicBezTo>
                  <a:pt x="192187" y="159414"/>
                  <a:pt x="180578" y="167190"/>
                  <a:pt x="170259" y="177558"/>
                </a:cubicBezTo>
                <a:cubicBezTo>
                  <a:pt x="170259" y="177558"/>
                  <a:pt x="170259" y="177558"/>
                  <a:pt x="143173" y="177558"/>
                </a:cubicBezTo>
                <a:cubicBezTo>
                  <a:pt x="144462" y="194407"/>
                  <a:pt x="144462" y="209960"/>
                  <a:pt x="145752" y="222920"/>
                </a:cubicBezTo>
                <a:cubicBezTo>
                  <a:pt x="143173" y="231993"/>
                  <a:pt x="141883" y="239769"/>
                  <a:pt x="141883" y="248841"/>
                </a:cubicBezTo>
                <a:cubicBezTo>
                  <a:pt x="141883" y="282538"/>
                  <a:pt x="157361" y="311051"/>
                  <a:pt x="180578" y="330492"/>
                </a:cubicBezTo>
                <a:cubicBezTo>
                  <a:pt x="175419" y="331788"/>
                  <a:pt x="170259" y="331788"/>
                  <a:pt x="165100" y="331788"/>
                </a:cubicBezTo>
                <a:cubicBezTo>
                  <a:pt x="73521" y="331788"/>
                  <a:pt x="0" y="257914"/>
                  <a:pt x="0" y="165894"/>
                </a:cubicBezTo>
                <a:cubicBezTo>
                  <a:pt x="0" y="73874"/>
                  <a:pt x="73521" y="0"/>
                  <a:pt x="165100" y="0"/>
                </a:cubicBezTo>
                <a:close/>
              </a:path>
            </a:pathLst>
          </a:custGeom>
          <a:solidFill>
            <a:schemeClr val="bg1"/>
          </a:solidFill>
          <a:ln w="9525">
            <a:noFill/>
            <a:round/>
          </a:ln>
        </p:spPr>
        <p:txBody>
          <a:bodyPr anchor="ctr"/>
          <a:lstStyle/>
          <a:p>
            <a:pPr algn="ctr"/>
            <a:endParaRPr sz="1280" dirty="0">
              <a:latin typeface="微软雅黑" panose="020B0503020204020204" pitchFamily="34" charset="-122"/>
              <a:ea typeface="微软雅黑" panose="020B0503020204020204" pitchFamily="34" charset="-122"/>
              <a:sym typeface="思源黑体 CN Regular" panose="020B0500000000000000" pitchFamily="34" charset="-122"/>
            </a:endParaRPr>
          </a:p>
        </p:txBody>
      </p:sp>
      <p:sp>
        <p:nvSpPr>
          <p:cNvPr id="32" name="文本框 31">
            <a:extLst>
              <a:ext uri="{FF2B5EF4-FFF2-40B4-BE49-F238E27FC236}">
                <a16:creationId xmlns="" xmlns:a16="http://schemas.microsoft.com/office/drawing/2014/main" id="{CB2BCE08-76C3-D148-884B-D95B55D5CD36}"/>
              </a:ext>
            </a:extLst>
          </p:cNvPr>
          <p:cNvSpPr txBox="1"/>
          <p:nvPr/>
        </p:nvSpPr>
        <p:spPr>
          <a:xfrm>
            <a:off x="8736878" y="4747293"/>
            <a:ext cx="877163" cy="369332"/>
          </a:xfrm>
          <a:prstGeom prst="rect">
            <a:avLst/>
          </a:prstGeom>
          <a:noFill/>
        </p:spPr>
        <p:txBody>
          <a:bodyPr wrap="none" rtlCol="0">
            <a:spAutoFit/>
          </a:bodyPr>
          <a:lstStyle/>
          <a:p>
            <a:r>
              <a:rPr lang="zh-CN" altLang="en-US" dirty="0" smtClean="0">
                <a:solidFill>
                  <a:schemeClr val="bg1"/>
                </a:solidFill>
                <a:latin typeface="Microsoft YaHei" panose="020B0503020204020204" pitchFamily="34" charset="-122"/>
                <a:ea typeface="Microsoft YaHei" panose="020B0503020204020204" pitchFamily="34" charset="-122"/>
              </a:rPr>
              <a:t>缺</a:t>
            </a:r>
            <a:r>
              <a:rPr lang="zh-CN" altLang="en-US" dirty="0">
                <a:solidFill>
                  <a:schemeClr val="bg1"/>
                </a:solidFill>
                <a:latin typeface="Microsoft YaHei" panose="020B0503020204020204" pitchFamily="34" charset="-122"/>
                <a:ea typeface="Microsoft YaHei" panose="020B0503020204020204" pitchFamily="34" charset="-122"/>
              </a:rPr>
              <a:t>担保</a:t>
            </a:r>
            <a:endParaRPr lang="en-US" altLang="zh-CN" dirty="0">
              <a:solidFill>
                <a:schemeClr val="bg1"/>
              </a:solidFill>
              <a:latin typeface="Microsoft YaHei" panose="020B0503020204020204" pitchFamily="34" charset="-122"/>
              <a:ea typeface="Microsoft YaHei" panose="020B0503020204020204" pitchFamily="34" charset="-122"/>
            </a:endParaRPr>
          </a:p>
        </p:txBody>
      </p:sp>
      <p:pic>
        <p:nvPicPr>
          <p:cNvPr id="4" name="图片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57745" y="5596806"/>
            <a:ext cx="413350" cy="413350"/>
          </a:xfrm>
          <a:prstGeom prst="rect">
            <a:avLst/>
          </a:prstGeom>
        </p:spPr>
      </p:pic>
      <p:sp>
        <p:nvSpPr>
          <p:cNvPr id="39" name="矩形 38">
            <a:extLst>
              <a:ext uri="{FF2B5EF4-FFF2-40B4-BE49-F238E27FC236}">
                <a16:creationId xmlns="" xmlns:a16="http://schemas.microsoft.com/office/drawing/2014/main" id="{68019B49-096A-1F4C-BB34-9B7D92FE7689}"/>
              </a:ext>
            </a:extLst>
          </p:cNvPr>
          <p:cNvSpPr/>
          <p:nvPr/>
        </p:nvSpPr>
        <p:spPr>
          <a:xfrm>
            <a:off x="2861675" y="5617213"/>
            <a:ext cx="877163" cy="369332"/>
          </a:xfrm>
          <a:prstGeom prst="rect">
            <a:avLst/>
          </a:prstGeom>
        </p:spPr>
        <p:txBody>
          <a:bodyPr wrap="none">
            <a:spAutoFit/>
          </a:bodyPr>
          <a:lstStyle/>
          <a:p>
            <a:r>
              <a:rPr lang="zh-CN" altLang="en-US" dirty="0" smtClean="0">
                <a:solidFill>
                  <a:schemeClr val="tx1">
                    <a:lumMod val="75000"/>
                    <a:lumOff val="25000"/>
                  </a:schemeClr>
                </a:solidFill>
                <a:latin typeface="Microsoft YaHei" panose="020B0503020204020204" pitchFamily="34" charset="-122"/>
                <a:ea typeface="Microsoft YaHei" panose="020B0503020204020204" pitchFamily="34" charset="-122"/>
              </a:rPr>
              <a:t>不会贷</a:t>
            </a:r>
            <a:endParaRPr lang="en-US" altLang="zh-CN" dirty="0">
              <a:solidFill>
                <a:schemeClr val="tx1">
                  <a:lumMod val="75000"/>
                  <a:lumOff val="2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651757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bwMode="auto">
          <a:xfrm>
            <a:off x="0" y="906302"/>
            <a:ext cx="12192000" cy="1509094"/>
          </a:xfrm>
          <a:prstGeom prst="rect">
            <a:avLst/>
          </a:prstGeom>
          <a:solidFill>
            <a:srgbClr val="44546A">
              <a:alpha val="9000"/>
            </a:srgbClr>
          </a:solidFill>
          <a:ln>
            <a:noFill/>
          </a:ln>
        </p:spPr>
        <p:style>
          <a:lnRef idx="2">
            <a:schemeClr val="dk1"/>
          </a:lnRef>
          <a:fillRef idx="1">
            <a:schemeClr val="lt1"/>
          </a:fillRef>
          <a:effectRef idx="0">
            <a:schemeClr val="dk1"/>
          </a:effectRef>
          <a:fontRef idx="minor">
            <a:schemeClr val="dk1"/>
          </a:fontRef>
        </p:style>
        <p:txBody>
          <a:bodyPr vert="horz" wrap="square" lIns="91416" tIns="45708" rIns="91416" bIns="45708" numCol="1" rtlCol="0" anchor="t" anchorCtr="0" compatLnSpc="1"/>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2485"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 name="矩形 1">
            <a:extLst>
              <a:ext uri="{FF2B5EF4-FFF2-40B4-BE49-F238E27FC236}">
                <a16:creationId xmlns:a16="http://schemas.microsoft.com/office/drawing/2014/main" xmlns="" id="{EAB75F55-9922-EB4C-AD73-8B3772C2CDC9}"/>
              </a:ext>
            </a:extLst>
          </p:cNvPr>
          <p:cNvSpPr/>
          <p:nvPr/>
        </p:nvSpPr>
        <p:spPr>
          <a:xfrm>
            <a:off x="6875089" y="2880503"/>
            <a:ext cx="4759621" cy="3046988"/>
          </a:xfrm>
          <a:prstGeom prst="rect">
            <a:avLst/>
          </a:prstGeom>
        </p:spPr>
        <p:txBody>
          <a:bodyPr wrap="square">
            <a:spAutoFit/>
          </a:bodyPr>
          <a:lstStyle/>
          <a:p>
            <a:pPr indent="355600" algn="just">
              <a:lnSpc>
                <a:spcPct val="150000"/>
              </a:lnSpc>
              <a:spcAft>
                <a:spcPts val="0"/>
              </a:spcAft>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rPr>
              <a:t>截至</a:t>
            </a:r>
            <a:r>
              <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rPr>
              <a:t>2021</a:t>
            </a:r>
            <a:r>
              <a:rPr lang="zh-CN"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rPr>
              <a:t>年</a:t>
            </a:r>
            <a:r>
              <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rPr>
              <a:t>月底</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rPr>
              <a:t>苏州综合金融服务</a:t>
            </a:r>
            <a:r>
              <a:rPr lang="zh-CN"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rPr>
              <a:t>平台</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累计：</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355600" algn="just">
              <a:lnSpc>
                <a:spcPct val="150000"/>
              </a:lnSpc>
              <a:spcAft>
                <a:spcPts val="0"/>
              </a:spcAft>
            </a:pPr>
            <a:r>
              <a:rPr lang="zh-CN" altLang="zh-CN" sz="1600" b="1" dirty="0">
                <a:solidFill>
                  <a:schemeClr val="tx1">
                    <a:lumMod val="75000"/>
                    <a:lumOff val="25000"/>
                  </a:schemeClr>
                </a:solidFill>
                <a:latin typeface="微软雅黑" panose="020B0503020204020204" pitchFamily="34" charset="-122"/>
                <a:ea typeface="微软雅黑" panose="020B0503020204020204" pitchFamily="34" charset="-122"/>
              </a:rPr>
              <a:t>注册</a:t>
            </a:r>
            <a:r>
              <a:rPr lang="zh-CN" altLang="zh-CN" sz="1600" b="1" dirty="0" smtClean="0">
                <a:solidFill>
                  <a:schemeClr val="tx1">
                    <a:lumMod val="75000"/>
                    <a:lumOff val="25000"/>
                  </a:schemeClr>
                </a:solidFill>
                <a:latin typeface="微软雅黑" panose="020B0503020204020204" pitchFamily="34" charset="-122"/>
                <a:ea typeface="微软雅黑" panose="020B0503020204020204" pitchFamily="34" charset="-122"/>
              </a:rPr>
              <a:t>企业</a:t>
            </a:r>
            <a:r>
              <a:rPr lang="en-US" altLang="zh-CN" sz="1600" b="1" dirty="0" smtClean="0">
                <a:solidFill>
                  <a:srgbClr val="C00000"/>
                </a:solidFill>
                <a:latin typeface="微软雅黑" panose="020B0503020204020204" pitchFamily="34" charset="-122"/>
                <a:ea typeface="微软雅黑" panose="020B0503020204020204" pitchFamily="34" charset="-122"/>
              </a:rPr>
              <a:t>187596</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家</a:t>
            </a:r>
            <a:r>
              <a:rPr lang="zh-CN" altLang="en-US" sz="1600" b="1" dirty="0">
                <a:solidFill>
                  <a:srgbClr val="AC7E2B"/>
                </a:solidFill>
                <a:latin typeface="微软雅黑" panose="020B0503020204020204" pitchFamily="34" charset="-122"/>
                <a:ea typeface="微软雅黑" panose="020B0503020204020204" pitchFamily="34" charset="-122"/>
              </a:rPr>
              <a:t>；</a:t>
            </a:r>
            <a:endParaRPr lang="en-US" altLang="zh-CN" sz="1600" b="1" dirty="0">
              <a:solidFill>
                <a:srgbClr val="AC7E2B"/>
              </a:solidFill>
              <a:latin typeface="微软雅黑" panose="020B0503020204020204" pitchFamily="34" charset="-122"/>
              <a:ea typeface="微软雅黑" panose="020B0503020204020204" pitchFamily="34" charset="-122"/>
            </a:endParaRPr>
          </a:p>
          <a:p>
            <a:pPr indent="355600" algn="just">
              <a:lnSpc>
                <a:spcPct val="150000"/>
              </a:lnSpc>
              <a:spcAft>
                <a:spcPts val="0"/>
              </a:spcAft>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入驻</a:t>
            </a:r>
            <a:r>
              <a:rPr lang="zh-CN" altLang="zh-CN" sz="1600" b="1" dirty="0" smtClean="0">
                <a:solidFill>
                  <a:schemeClr val="tx1">
                    <a:lumMod val="75000"/>
                    <a:lumOff val="25000"/>
                  </a:schemeClr>
                </a:solidFill>
                <a:latin typeface="微软雅黑" panose="020B0503020204020204" pitchFamily="34" charset="-122"/>
                <a:ea typeface="微软雅黑" panose="020B0503020204020204" pitchFamily="34" charset="-122"/>
              </a:rPr>
              <a:t>平台机构</a:t>
            </a:r>
            <a:r>
              <a:rPr lang="en-US" altLang="zh-CN" sz="1600" b="1" dirty="0" smtClean="0">
                <a:solidFill>
                  <a:srgbClr val="C00000"/>
                </a:solidFill>
                <a:latin typeface="微软雅黑" panose="020B0503020204020204" pitchFamily="34" charset="-122"/>
                <a:ea typeface="微软雅黑" panose="020B0503020204020204" pitchFamily="34" charset="-122"/>
              </a:rPr>
              <a:t>71</a:t>
            </a:r>
            <a:r>
              <a:rPr lang="zh-CN"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rPr>
              <a:t>家</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，发布</a:t>
            </a:r>
            <a:r>
              <a:rPr lang="zh-CN" altLang="zh-CN" sz="1600" b="1" dirty="0" smtClean="0">
                <a:solidFill>
                  <a:schemeClr val="tx1">
                    <a:lumMod val="75000"/>
                    <a:lumOff val="25000"/>
                  </a:schemeClr>
                </a:solidFill>
                <a:latin typeface="微软雅黑" panose="020B0503020204020204" pitchFamily="34" charset="-122"/>
                <a:ea typeface="微软雅黑" panose="020B0503020204020204" pitchFamily="34" charset="-122"/>
              </a:rPr>
              <a:t>金融产品</a:t>
            </a:r>
            <a:r>
              <a:rPr lang="en-US" altLang="zh-CN" sz="1600" b="1" dirty="0" smtClean="0">
                <a:solidFill>
                  <a:srgbClr val="C00000"/>
                </a:solidFill>
                <a:latin typeface="微软雅黑" panose="020B0503020204020204" pitchFamily="34" charset="-122"/>
                <a:ea typeface="微软雅黑" panose="020B0503020204020204" pitchFamily="34" charset="-122"/>
              </a:rPr>
              <a:t>350</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款</a:t>
            </a:r>
            <a:r>
              <a:rPr lang="zh-CN"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355600" algn="just">
              <a:lnSpc>
                <a:spcPct val="150000"/>
              </a:lnSpc>
              <a:spcAft>
                <a:spcPts val="0"/>
              </a:spcAft>
            </a:pP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发布</a:t>
            </a:r>
            <a:r>
              <a:rPr lang="en-US" altLang="zh-CN" sz="1600" b="1" dirty="0" smtClean="0">
                <a:solidFill>
                  <a:srgbClr val="C00000"/>
                </a:solidFill>
                <a:latin typeface="微软雅黑" panose="020B0503020204020204" pitchFamily="34" charset="-122"/>
                <a:ea typeface="微软雅黑" panose="020B0503020204020204" pitchFamily="34" charset="-122"/>
              </a:rPr>
              <a:t>128520</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项</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融资需求，授信</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金额</a:t>
            </a:r>
            <a:r>
              <a:rPr lang="en-US" altLang="zh-CN" sz="1600" b="1" dirty="0" smtClean="0">
                <a:solidFill>
                  <a:srgbClr val="C00000"/>
                </a:solidFill>
                <a:latin typeface="微软雅黑" panose="020B0503020204020204" pitchFamily="34" charset="-122"/>
                <a:ea typeface="微软雅黑" panose="020B0503020204020204" pitchFamily="34" charset="-122"/>
              </a:rPr>
              <a:t>11932.36</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亿</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元；</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355600" algn="just">
              <a:lnSpc>
                <a:spcPct val="150000"/>
              </a:lnSpc>
              <a:spcAft>
                <a:spcPts val="0"/>
              </a:spcAft>
            </a:pPr>
            <a:r>
              <a:rPr lang="zh-CN"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rPr>
              <a:t>解决</a:t>
            </a:r>
            <a:r>
              <a:rPr lang="en-US" altLang="zh-CN" sz="1600" b="1" dirty="0" smtClean="0">
                <a:solidFill>
                  <a:srgbClr val="C00000"/>
                </a:solidFill>
                <a:latin typeface="微软雅黑" panose="020B0503020204020204" pitchFamily="34" charset="-122"/>
                <a:ea typeface="微软雅黑" panose="020B0503020204020204" pitchFamily="34" charset="-122"/>
              </a:rPr>
              <a:t>110508</a:t>
            </a:r>
            <a:r>
              <a:rPr lang="zh-CN"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rPr>
              <a:t>项</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rPr>
              <a:t>融资需求、</a:t>
            </a:r>
            <a:r>
              <a:rPr lang="zh-CN"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rPr>
              <a:t>金额</a:t>
            </a:r>
            <a:r>
              <a:rPr lang="en-US" altLang="zh-CN" sz="1600" b="1" dirty="0" smtClean="0">
                <a:solidFill>
                  <a:srgbClr val="C00000"/>
                </a:solidFill>
                <a:latin typeface="微软雅黑" panose="020B0503020204020204" pitchFamily="34" charset="-122"/>
                <a:ea typeface="微软雅黑" panose="020B0503020204020204" pitchFamily="34" charset="-122"/>
              </a:rPr>
              <a:t>8841.76</a:t>
            </a:r>
            <a:r>
              <a:rPr lang="zh-CN"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rPr>
              <a:t>亿元</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indent="355600" algn="just">
              <a:lnSpc>
                <a:spcPct val="150000"/>
              </a:lnSpc>
              <a:spcAft>
                <a:spcPts val="0"/>
              </a:spcAft>
            </a:pP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其中共</a:t>
            </a:r>
            <a:r>
              <a:rPr lang="en-US" altLang="zh-CN" sz="1600" b="1" dirty="0" smtClean="0">
                <a:solidFill>
                  <a:srgbClr val="C00000"/>
                </a:solidFill>
                <a:latin typeface="微软雅黑" panose="020B0503020204020204" pitchFamily="34" charset="-122"/>
                <a:ea typeface="微软雅黑" panose="020B0503020204020204" pitchFamily="34" charset="-122"/>
              </a:rPr>
              <a:t>19468</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项</a:t>
            </a:r>
            <a:r>
              <a:rPr lang="zh-CN" altLang="en-US" sz="1600" b="1" dirty="0" smtClean="0">
                <a:solidFill>
                  <a:srgbClr val="C00000"/>
                </a:solidFill>
                <a:latin typeface="微软雅黑" panose="020B0503020204020204" pitchFamily="34" charset="-122"/>
                <a:ea typeface="微软雅黑" panose="020B0503020204020204" pitchFamily="34" charset="-122"/>
              </a:rPr>
              <a:t>信保基金</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需求</a:t>
            </a:r>
            <a:r>
              <a:rPr lang="zh-CN"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rPr>
              <a:t>获得</a:t>
            </a:r>
            <a:r>
              <a:rPr lang="en-US" altLang="zh-CN" sz="1600" b="1" dirty="0" smtClean="0">
                <a:solidFill>
                  <a:srgbClr val="C00000"/>
                </a:solidFill>
                <a:latin typeface="微软雅黑" panose="020B0503020204020204" pitchFamily="34" charset="-122"/>
                <a:ea typeface="微软雅黑" panose="020B0503020204020204" pitchFamily="34" charset="-122"/>
              </a:rPr>
              <a:t>603.46</a:t>
            </a:r>
            <a:r>
              <a:rPr lang="zh-CN" altLang="zh-CN" sz="1600" dirty="0" smtClean="0">
                <a:latin typeface="微软雅黑" panose="020B0503020204020204" pitchFamily="34" charset="-122"/>
                <a:ea typeface="微软雅黑" panose="020B0503020204020204" pitchFamily="34" charset="-122"/>
              </a:rPr>
              <a:t>亿元</a:t>
            </a:r>
            <a:r>
              <a:rPr lang="zh-CN" altLang="en-US" sz="1600" dirty="0" smtClean="0">
                <a:latin typeface="微软雅黑" panose="020B0503020204020204" pitchFamily="34" charset="-122"/>
                <a:ea typeface="微软雅黑" panose="020B0503020204020204" pitchFamily="34" charset="-122"/>
              </a:rPr>
              <a:t>。</a:t>
            </a:r>
            <a:endParaRPr lang="zh-CN" altLang="zh-CN" sz="1600" dirty="0">
              <a:latin typeface="微软雅黑" panose="020B0503020204020204" pitchFamily="34" charset="-122"/>
              <a:ea typeface="微软雅黑" panose="020B0503020204020204" pitchFamily="34" charset="-122"/>
            </a:endParaRPr>
          </a:p>
        </p:txBody>
      </p:sp>
      <p:sp>
        <p:nvSpPr>
          <p:cNvPr id="26" name="矩形 25">
            <a:extLst>
              <a:ext uri="{FF2B5EF4-FFF2-40B4-BE49-F238E27FC236}">
                <a16:creationId xmlns:a16="http://schemas.microsoft.com/office/drawing/2014/main" xmlns="" id="{0E485E8C-4809-7343-AA91-C7E60DB17C6B}"/>
              </a:ext>
            </a:extLst>
          </p:cNvPr>
          <p:cNvSpPr/>
          <p:nvPr/>
        </p:nvSpPr>
        <p:spPr>
          <a:xfrm>
            <a:off x="271302" y="1018142"/>
            <a:ext cx="11745294" cy="1500411"/>
          </a:xfrm>
          <a:prstGeom prst="rect">
            <a:avLst/>
          </a:prstGeom>
        </p:spPr>
        <p:txBody>
          <a:bodyPr wrap="square">
            <a:spAutoFit/>
          </a:bodyPr>
          <a:lstStyle/>
          <a:p>
            <a:pPr indent="355600" algn="just">
              <a:lnSpc>
                <a:spcPct val="15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2015</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年初，苏州市政府先行一步，采用政府搭台</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企业唱戏模式，即政府设立增信基金</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建设地方征信平台</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rPr>
              <a:t>金融综合服务平台</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，银行设立中小微融资中心，有效解决中小微企业的信用认知和融资渠道的问题，取得显著成效，该</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rPr>
              <a:t>模式获得</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中央财办</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rPr>
              <a:t>和银保监会高度肯定</a:t>
            </a: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rPr>
              <a:t>。</a:t>
            </a:r>
          </a:p>
          <a:p>
            <a:pPr indent="355600" algn="just">
              <a:lnSpc>
                <a:spcPct val="150000"/>
              </a:lnSpc>
              <a:spcAft>
                <a:spcPts val="0"/>
              </a:spcAft>
            </a:pPr>
            <a:endParaRPr lang="zh-CN" altLang="zh-CN" sz="1100" kern="100" dirty="0">
              <a:solidFill>
                <a:schemeClr val="tx1">
                  <a:lumMod val="75000"/>
                  <a:lumOff val="25000"/>
                </a:schemeClr>
              </a:solidFill>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9" name="TextBox 8"/>
          <p:cNvSpPr txBox="1"/>
          <p:nvPr/>
        </p:nvSpPr>
        <p:spPr>
          <a:xfrm>
            <a:off x="588679" y="215449"/>
            <a:ext cx="4166201" cy="332399"/>
          </a:xfrm>
          <a:prstGeom prst="rect">
            <a:avLst/>
          </a:prstGeom>
          <a:noFill/>
        </p:spPr>
        <p:txBody>
          <a:bodyPr wrap="square" lIns="0" tIns="0" rIns="0" bIns="0" rtlCol="0" anchor="ctr">
            <a:spAutoFit/>
          </a:bodyPr>
          <a:lstStyle>
            <a:defPPr>
              <a:defRPr lang="zh-CN"/>
            </a:defPPr>
            <a:lvl1pPr>
              <a:lnSpc>
                <a:spcPct val="90000"/>
              </a:lnSpc>
              <a:spcBef>
                <a:spcPct val="0"/>
              </a:spcBef>
              <a:defRPr sz="2400">
                <a:latin typeface="微软雅黑" panose="020B0503020204020204" pitchFamily="34" charset="-122"/>
                <a:ea typeface="微软雅黑" panose="020B0503020204020204" pitchFamily="34" charset="-122"/>
                <a:cs typeface="+mj-cs"/>
              </a:defRPr>
            </a:lvl1pPr>
          </a:lstStyle>
          <a:p>
            <a:r>
              <a:rPr lang="zh-CN" altLang="en-US" dirty="0">
                <a:sym typeface="Arial" panose="020B0604020202020204" pitchFamily="34" charset="0"/>
              </a:rPr>
              <a:t>苏州综合金融服务平台案例</a:t>
            </a:r>
          </a:p>
        </p:txBody>
      </p:sp>
      <p:pic>
        <p:nvPicPr>
          <p:cNvPr id="6" name="Picture 1"/>
          <p:cNvPicPr>
            <a:picLocks noChangeAspect="1" noChangeArrowheads="1"/>
          </p:cNvPicPr>
          <p:nvPr/>
        </p:nvPicPr>
        <p:blipFill>
          <a:blip r:embed="rId2"/>
          <a:srcRect/>
          <a:stretch>
            <a:fillRect/>
          </a:stretch>
        </p:blipFill>
        <p:spPr bwMode="auto">
          <a:xfrm>
            <a:off x="271302" y="2880503"/>
            <a:ext cx="6234014" cy="3268908"/>
          </a:xfrm>
          <a:prstGeom prst="rect">
            <a:avLst/>
          </a:prstGeom>
          <a:noFill/>
          <a:ln w="9525">
            <a:noFill/>
            <a:miter lim="800000"/>
            <a:headEnd/>
            <a:tailEnd/>
          </a:ln>
          <a:effectLst/>
        </p:spPr>
      </p:pic>
    </p:spTree>
    <p:extLst>
      <p:ext uri="{BB962C8B-B14F-4D97-AF65-F5344CB8AC3E}">
        <p14:creationId xmlns:p14="http://schemas.microsoft.com/office/powerpoint/2010/main" val="477009463"/>
      </p:ext>
    </p:extLst>
  </p:cSld>
  <p:clrMapOvr>
    <a:masterClrMapping/>
  </p:clrMapOvr>
  <mc:AlternateContent xmlns:mc="http://schemas.openxmlformats.org/markup-compatibility/2006" xmlns:p14="http://schemas.microsoft.com/office/powerpoint/2010/main">
    <mc:Choice Requires="p14">
      <p:transition p14:dur="0"/>
    </mc:Choice>
    <mc:Fallback xmlns="">
      <p:transition advTm="4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8"/>
          <p:cNvSpPr txBox="1"/>
          <p:nvPr/>
        </p:nvSpPr>
        <p:spPr>
          <a:xfrm>
            <a:off x="648640" y="245431"/>
            <a:ext cx="4782003" cy="332399"/>
          </a:xfrm>
          <a:prstGeom prst="rect">
            <a:avLst/>
          </a:prstGeom>
          <a:noFill/>
        </p:spPr>
        <p:txBody>
          <a:bodyPr wrap="square" lIns="0" tIns="0" rIns="0" bIns="0" rtlCol="0" anchor="ctr">
            <a:spAutoFit/>
          </a:bodyPr>
          <a:lstStyle/>
          <a:p>
            <a:pPr>
              <a:lnSpc>
                <a:spcPct val="90000"/>
              </a:lnSpc>
              <a:spcBef>
                <a:spcPct val="0"/>
              </a:spcBef>
            </a:pPr>
            <a:r>
              <a:rPr lang="zh-CN" altLang="en-US" sz="2400" dirty="0">
                <a:latin typeface="微软雅黑" panose="020B0503020204020204" pitchFamily="34" charset="-122"/>
                <a:ea typeface="微软雅黑" panose="020B0503020204020204" pitchFamily="34" charset="-122"/>
                <a:cs typeface="+mj-cs"/>
                <a:sym typeface="Arial" panose="020B0604020202020204" pitchFamily="34" charset="0"/>
              </a:rPr>
              <a:t>沈阳市政府举措</a:t>
            </a:r>
          </a:p>
        </p:txBody>
      </p:sp>
      <p:grpSp>
        <p:nvGrpSpPr>
          <p:cNvPr id="5" name="组合 4">
            <a:extLst>
              <a:ext uri="{FF2B5EF4-FFF2-40B4-BE49-F238E27FC236}">
                <a16:creationId xmlns:a16="http://schemas.microsoft.com/office/drawing/2014/main" xmlns="" id="{FBF289CD-FEAC-7D45-9B8E-C36F24CDCF18}"/>
              </a:ext>
            </a:extLst>
          </p:cNvPr>
          <p:cNvGrpSpPr/>
          <p:nvPr/>
        </p:nvGrpSpPr>
        <p:grpSpPr>
          <a:xfrm>
            <a:off x="608811" y="1228839"/>
            <a:ext cx="2507873" cy="4502822"/>
            <a:chOff x="769231" y="1228839"/>
            <a:chExt cx="2507873" cy="4502822"/>
          </a:xfrm>
        </p:grpSpPr>
        <p:sp>
          <p:nvSpPr>
            <p:cNvPr id="94" name="文本框 93">
              <a:extLst>
                <a:ext uri="{FF2B5EF4-FFF2-40B4-BE49-F238E27FC236}">
                  <a16:creationId xmlns:a16="http://schemas.microsoft.com/office/drawing/2014/main" xmlns="" id="{A0F0F44E-AF8D-DB48-AAF9-BAC5D4B88590}"/>
                </a:ext>
              </a:extLst>
            </p:cNvPr>
            <p:cNvSpPr txBox="1"/>
            <p:nvPr/>
          </p:nvSpPr>
          <p:spPr>
            <a:xfrm>
              <a:off x="802002" y="4808331"/>
              <a:ext cx="2475102" cy="923330"/>
            </a:xfrm>
            <a:prstGeom prst="rect">
              <a:avLst/>
            </a:prstGeom>
            <a:noFill/>
          </p:spPr>
          <p:txBody>
            <a:bodyPr wrap="square" rtlCol="0">
              <a:spAutoFit/>
            </a:bodyPr>
            <a:lstStyle/>
            <a:p>
              <a:pPr algn="just">
                <a:lnSpc>
                  <a:spcPct val="15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市金融发展局牵头，多次组织本市相关单位，包括振兴银行和沈河区相关领导，赴苏州学习交流。</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95" name="文本框 94">
              <a:extLst>
                <a:ext uri="{FF2B5EF4-FFF2-40B4-BE49-F238E27FC236}">
                  <a16:creationId xmlns:a16="http://schemas.microsoft.com/office/drawing/2014/main" xmlns="" id="{B2CE6129-5771-C848-90C8-7A9F4A540C35}"/>
                </a:ext>
              </a:extLst>
            </p:cNvPr>
            <p:cNvSpPr txBox="1"/>
            <p:nvPr/>
          </p:nvSpPr>
          <p:spPr>
            <a:xfrm>
              <a:off x="975453" y="3758870"/>
              <a:ext cx="2159798" cy="958404"/>
            </a:xfrm>
            <a:prstGeom prst="rect">
              <a:avLst/>
            </a:prstGeom>
            <a:noFill/>
          </p:spPr>
          <p:txBody>
            <a:bodyPr wrap="square" rtlCol="0">
              <a:spAutoFit/>
            </a:bodyPr>
            <a:lstStyle/>
            <a:p>
              <a:pPr algn="ctr">
                <a:lnSpc>
                  <a:spcPts val="2260"/>
                </a:lnSpc>
              </a:pPr>
              <a:r>
                <a:rPr lang="en-US" altLang="zh-CN" b="1" dirty="0">
                  <a:solidFill>
                    <a:srgbClr val="0059AF"/>
                  </a:solidFill>
                  <a:latin typeface="微软雅黑" panose="020B0503020204020204" pitchFamily="34" charset="-122"/>
                  <a:ea typeface="微软雅黑" panose="020B0503020204020204" pitchFamily="34" charset="-122"/>
                </a:rPr>
                <a:t>2017~18</a:t>
              </a:r>
              <a:r>
                <a:rPr lang="zh-CN" altLang="en-US" b="1" dirty="0">
                  <a:solidFill>
                    <a:srgbClr val="0059AF"/>
                  </a:solidFill>
                  <a:latin typeface="微软雅黑" panose="020B0503020204020204" pitchFamily="34" charset="-122"/>
                  <a:ea typeface="微软雅黑" panose="020B0503020204020204" pitchFamily="34" charset="-122"/>
                </a:rPr>
                <a:t>年</a:t>
              </a:r>
              <a:endParaRPr lang="en-US" altLang="zh-CN" b="1" dirty="0">
                <a:solidFill>
                  <a:srgbClr val="0059AF"/>
                </a:solidFill>
                <a:latin typeface="微软雅黑" panose="020B0503020204020204" pitchFamily="34" charset="-122"/>
                <a:ea typeface="微软雅黑" panose="020B0503020204020204" pitchFamily="34" charset="-122"/>
              </a:endParaRPr>
            </a:p>
            <a:p>
              <a:pPr algn="ctr">
                <a:lnSpc>
                  <a:spcPts val="2260"/>
                </a:lnSpc>
              </a:pPr>
              <a:r>
                <a:rPr lang="zh-CN" altLang="en-US" b="1" dirty="0">
                  <a:solidFill>
                    <a:srgbClr val="0059AF"/>
                  </a:solidFill>
                  <a:latin typeface="微软雅黑" panose="020B0503020204020204" pitchFamily="34" charset="-122"/>
                  <a:ea typeface="微软雅黑" panose="020B0503020204020204" pitchFamily="34" charset="-122"/>
                </a:rPr>
                <a:t>市金融局牵头</a:t>
              </a:r>
              <a:endParaRPr lang="en-US" altLang="zh-CN" b="1" dirty="0">
                <a:solidFill>
                  <a:srgbClr val="0059AF"/>
                </a:solidFill>
                <a:latin typeface="微软雅黑" panose="020B0503020204020204" pitchFamily="34" charset="-122"/>
                <a:ea typeface="微软雅黑" panose="020B0503020204020204" pitchFamily="34" charset="-122"/>
              </a:endParaRPr>
            </a:p>
            <a:p>
              <a:pPr algn="ctr">
                <a:lnSpc>
                  <a:spcPts val="2260"/>
                </a:lnSpc>
              </a:pPr>
              <a:r>
                <a:rPr lang="zh-CN" altLang="en-US" b="1" dirty="0">
                  <a:solidFill>
                    <a:srgbClr val="0059AF"/>
                  </a:solidFill>
                  <a:latin typeface="微软雅黑" panose="020B0503020204020204" pitchFamily="34" charset="-122"/>
                  <a:ea typeface="微软雅黑" panose="020B0503020204020204" pitchFamily="34" charset="-122"/>
                </a:rPr>
                <a:t>多次组织赴苏调研</a:t>
              </a:r>
            </a:p>
          </p:txBody>
        </p:sp>
        <p:pic>
          <p:nvPicPr>
            <p:cNvPr id="2" name="图片 1">
              <a:extLst>
                <a:ext uri="{FF2B5EF4-FFF2-40B4-BE49-F238E27FC236}">
                  <a16:creationId xmlns:a16="http://schemas.microsoft.com/office/drawing/2014/main" xmlns="" id="{724AA7E9-89C5-5D4F-9DA8-59D344629BF4}"/>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p:blipFill>
          <p:spPr>
            <a:xfrm>
              <a:off x="769231" y="1228839"/>
              <a:ext cx="2483017" cy="2325256"/>
            </a:xfrm>
            <a:prstGeom prst="rect">
              <a:avLst/>
            </a:prstGeom>
            <a:effectLst>
              <a:glow rad="63500">
                <a:schemeClr val="accent3">
                  <a:satMod val="175000"/>
                  <a:alpha val="40000"/>
                </a:schemeClr>
              </a:glow>
            </a:effectLst>
          </p:spPr>
        </p:pic>
      </p:grpSp>
      <p:grpSp>
        <p:nvGrpSpPr>
          <p:cNvPr id="109" name="组合 108">
            <a:extLst>
              <a:ext uri="{FF2B5EF4-FFF2-40B4-BE49-F238E27FC236}">
                <a16:creationId xmlns:a16="http://schemas.microsoft.com/office/drawing/2014/main" xmlns="" id="{5BCCBC59-5A3D-8B49-9D0C-6D99E069C5AC}"/>
              </a:ext>
            </a:extLst>
          </p:cNvPr>
          <p:cNvGrpSpPr/>
          <p:nvPr/>
        </p:nvGrpSpPr>
        <p:grpSpPr>
          <a:xfrm>
            <a:off x="5991212" y="1214418"/>
            <a:ext cx="3104827" cy="4515179"/>
            <a:chOff x="5878918" y="1214418"/>
            <a:chExt cx="3104827" cy="4515179"/>
          </a:xfrm>
        </p:grpSpPr>
        <p:sp>
          <p:nvSpPr>
            <p:cNvPr id="98" name="文本框 97">
              <a:extLst>
                <a:ext uri="{FF2B5EF4-FFF2-40B4-BE49-F238E27FC236}">
                  <a16:creationId xmlns:a16="http://schemas.microsoft.com/office/drawing/2014/main" xmlns="" id="{93F712AD-D7DE-A64E-B71C-0220D3E437DC}"/>
                </a:ext>
              </a:extLst>
            </p:cNvPr>
            <p:cNvSpPr txBox="1"/>
            <p:nvPr/>
          </p:nvSpPr>
          <p:spPr>
            <a:xfrm>
              <a:off x="6109218" y="4806267"/>
              <a:ext cx="2561300" cy="923330"/>
            </a:xfrm>
            <a:prstGeom prst="rect">
              <a:avLst/>
            </a:prstGeom>
            <a:noFill/>
          </p:spPr>
          <p:txBody>
            <a:bodyPr wrap="square" rtlCol="0">
              <a:spAutoFit/>
            </a:bodyPr>
            <a:lstStyle/>
            <a:p>
              <a:pPr algn="just">
                <a:lnSpc>
                  <a:spcPct val="150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市政府</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办公会确定</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成立成立</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5</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亿元信保基金。领导小组通过由振兴银行捐建“综合金融服务平台“。</a:t>
              </a:r>
            </a:p>
          </p:txBody>
        </p:sp>
        <p:sp>
          <p:nvSpPr>
            <p:cNvPr id="99" name="文本框 98">
              <a:extLst>
                <a:ext uri="{FF2B5EF4-FFF2-40B4-BE49-F238E27FC236}">
                  <a16:creationId xmlns:a16="http://schemas.microsoft.com/office/drawing/2014/main" xmlns="" id="{96284ABF-7279-EF41-9B8E-1AF45920DB51}"/>
                </a:ext>
              </a:extLst>
            </p:cNvPr>
            <p:cNvSpPr txBox="1"/>
            <p:nvPr/>
          </p:nvSpPr>
          <p:spPr>
            <a:xfrm>
              <a:off x="5878918" y="3707362"/>
              <a:ext cx="3104827" cy="977191"/>
            </a:xfrm>
            <a:prstGeom prst="rect">
              <a:avLst/>
            </a:prstGeom>
            <a:noFill/>
          </p:spPr>
          <p:txBody>
            <a:bodyPr wrap="square" rtlCol="0">
              <a:spAutoFit/>
            </a:bodyPr>
            <a:lstStyle>
              <a:defPPr>
                <a:defRPr lang="zh-CN"/>
              </a:defPPr>
              <a:lvl1pPr algn="ctr">
                <a:lnSpc>
                  <a:spcPts val="2260"/>
                </a:lnSpc>
                <a:defRPr>
                  <a:solidFill>
                    <a:srgbClr val="C23114"/>
                  </a:solidFill>
                  <a:latin typeface="Microsoft YaHei" panose="020B0503020204020204" pitchFamily="34" charset="-122"/>
                  <a:ea typeface="Microsoft YaHei" panose="020B0503020204020204" pitchFamily="34" charset="-122"/>
                </a:defRPr>
              </a:lvl1pPr>
            </a:lstStyle>
            <a:p>
              <a:r>
                <a:rPr lang="en-US" altLang="zh-CN" b="1" dirty="0">
                  <a:solidFill>
                    <a:srgbClr val="0059AF"/>
                  </a:solidFill>
                  <a:latin typeface="微软雅黑" panose="020B0503020204020204" pitchFamily="34" charset="-122"/>
                  <a:ea typeface="微软雅黑" panose="020B0503020204020204" pitchFamily="34" charset="-122"/>
                </a:rPr>
                <a:t>2019</a:t>
              </a:r>
              <a:r>
                <a:rPr lang="zh-CN" altLang="en-US" b="1" dirty="0">
                  <a:solidFill>
                    <a:srgbClr val="0059AF"/>
                  </a:solidFill>
                  <a:latin typeface="微软雅黑" panose="020B0503020204020204" pitchFamily="34" charset="-122"/>
                  <a:ea typeface="微软雅黑" panose="020B0503020204020204" pitchFamily="34" charset="-122"/>
                </a:rPr>
                <a:t>年</a:t>
              </a:r>
              <a:r>
                <a:rPr lang="en-US" altLang="zh-CN" b="1" dirty="0">
                  <a:solidFill>
                    <a:srgbClr val="0059AF"/>
                  </a:solidFill>
                  <a:latin typeface="微软雅黑" panose="020B0503020204020204" pitchFamily="34" charset="-122"/>
                  <a:ea typeface="微软雅黑" panose="020B0503020204020204" pitchFamily="34" charset="-122"/>
                </a:rPr>
                <a:t>1</a:t>
              </a:r>
              <a:r>
                <a:rPr lang="zh-CN" altLang="en-US" b="1" dirty="0">
                  <a:solidFill>
                    <a:srgbClr val="0059AF"/>
                  </a:solidFill>
                  <a:latin typeface="微软雅黑" panose="020B0503020204020204" pitchFamily="34" charset="-122"/>
                  <a:ea typeface="微软雅黑" panose="020B0503020204020204" pitchFamily="34" charset="-122"/>
                </a:rPr>
                <a:t>月</a:t>
              </a:r>
              <a:endParaRPr lang="en-US" altLang="zh-CN" b="1" dirty="0">
                <a:solidFill>
                  <a:srgbClr val="0059AF"/>
                </a:solidFill>
                <a:latin typeface="微软雅黑" panose="020B0503020204020204" pitchFamily="34" charset="-122"/>
                <a:ea typeface="微软雅黑" panose="020B0503020204020204" pitchFamily="34" charset="-122"/>
              </a:endParaRPr>
            </a:p>
            <a:p>
              <a:r>
                <a:rPr lang="zh-CN" altLang="en-US" b="1" dirty="0" smtClean="0">
                  <a:solidFill>
                    <a:srgbClr val="0059AF"/>
                  </a:solidFill>
                  <a:latin typeface="微软雅黑" panose="020B0503020204020204" pitchFamily="34" charset="-122"/>
                  <a:ea typeface="微软雅黑" panose="020B0503020204020204" pitchFamily="34" charset="-122"/>
                </a:rPr>
                <a:t>明确</a:t>
              </a:r>
              <a:r>
                <a:rPr lang="zh-CN" altLang="en-US" b="1" dirty="0">
                  <a:solidFill>
                    <a:srgbClr val="0059AF"/>
                  </a:solidFill>
                  <a:latin typeface="微软雅黑" panose="020B0503020204020204" pitchFamily="34" charset="-122"/>
                  <a:ea typeface="微软雅黑" panose="020B0503020204020204" pitchFamily="34" charset="-122"/>
                </a:rPr>
                <a:t>振兴</a:t>
              </a:r>
              <a:r>
                <a:rPr lang="zh-CN" altLang="en-US" b="1" dirty="0" smtClean="0">
                  <a:solidFill>
                    <a:srgbClr val="0059AF"/>
                  </a:solidFill>
                  <a:latin typeface="微软雅黑" panose="020B0503020204020204" pitchFamily="34" charset="-122"/>
                  <a:ea typeface="微软雅黑" panose="020B0503020204020204" pitchFamily="34" charset="-122"/>
                </a:rPr>
                <a:t>银行</a:t>
              </a:r>
              <a:endParaRPr lang="en-US" altLang="zh-CN" b="1" dirty="0" smtClean="0">
                <a:solidFill>
                  <a:srgbClr val="0059AF"/>
                </a:solidFill>
                <a:latin typeface="微软雅黑" panose="020B0503020204020204" pitchFamily="34" charset="-122"/>
                <a:ea typeface="微软雅黑" panose="020B0503020204020204" pitchFamily="34" charset="-122"/>
              </a:endParaRPr>
            </a:p>
            <a:p>
              <a:r>
                <a:rPr lang="zh-CN" altLang="en-US" b="1" dirty="0" smtClean="0">
                  <a:solidFill>
                    <a:srgbClr val="0059AF"/>
                  </a:solidFill>
                  <a:latin typeface="微软雅黑" panose="020B0503020204020204" pitchFamily="34" charset="-122"/>
                  <a:ea typeface="微软雅黑" panose="020B0503020204020204" pitchFamily="34" charset="-122"/>
                </a:rPr>
                <a:t>承建</a:t>
              </a:r>
              <a:r>
                <a:rPr lang="zh-CN" altLang="en-US" b="1" dirty="0">
                  <a:solidFill>
                    <a:srgbClr val="0059AF"/>
                  </a:solidFill>
                  <a:latin typeface="微软雅黑" panose="020B0503020204020204" pitchFamily="34" charset="-122"/>
                  <a:ea typeface="微软雅黑" panose="020B0503020204020204" pitchFamily="34" charset="-122"/>
                </a:rPr>
                <a:t>沈阳平台</a:t>
              </a:r>
            </a:p>
          </p:txBody>
        </p:sp>
        <p:pic>
          <p:nvPicPr>
            <p:cNvPr id="5122" name="Picture 2" descr="http://5b0988e595225.cdn.sohucs.com/images/20190829/377897aa46ce4166b17b7d38a73946d4.jpeg">
              <a:extLst>
                <a:ext uri="{FF2B5EF4-FFF2-40B4-BE49-F238E27FC236}">
                  <a16:creationId xmlns:a16="http://schemas.microsoft.com/office/drawing/2014/main" xmlns="" id="{292A5A58-B641-4E4A-80F4-AA0C13DD0A03}"/>
                </a:ext>
              </a:extLst>
            </p:cNvPr>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sharpenSoften amount="50000"/>
                      </a14:imgEffect>
                      <a14:imgEffect>
                        <a14:colorTemperature colorTemp="11200"/>
                      </a14:imgEffect>
                      <a14:imgEffect>
                        <a14:saturation sat="400000"/>
                      </a14:imgEffect>
                    </a14:imgLayer>
                  </a14:imgProps>
                </a:ext>
                <a:ext uri="{28A0092B-C50C-407E-A947-70E740481C1C}">
                  <a14:useLocalDpi xmlns:a14="http://schemas.microsoft.com/office/drawing/2010/main"/>
                </a:ext>
              </a:extLst>
            </a:blip>
            <a:srcRect/>
            <a:stretch/>
          </p:blipFill>
          <p:spPr bwMode="auto">
            <a:xfrm>
              <a:off x="6071697" y="1214418"/>
              <a:ext cx="2598821" cy="233967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grpSp>
      <p:grpSp>
        <p:nvGrpSpPr>
          <p:cNvPr id="12" name="组合 11">
            <a:extLst>
              <a:ext uri="{FF2B5EF4-FFF2-40B4-BE49-F238E27FC236}">
                <a16:creationId xmlns:a16="http://schemas.microsoft.com/office/drawing/2014/main" xmlns="" id="{FE6787C4-08B7-184F-A788-CD6533C79E97}"/>
              </a:ext>
            </a:extLst>
          </p:cNvPr>
          <p:cNvGrpSpPr/>
          <p:nvPr/>
        </p:nvGrpSpPr>
        <p:grpSpPr>
          <a:xfrm>
            <a:off x="3075005" y="1214419"/>
            <a:ext cx="3157337" cy="5069176"/>
            <a:chOff x="3091047" y="1214419"/>
            <a:chExt cx="3157337" cy="5069176"/>
          </a:xfrm>
        </p:grpSpPr>
        <p:sp>
          <p:nvSpPr>
            <p:cNvPr id="96" name="文本框 95">
              <a:extLst>
                <a:ext uri="{FF2B5EF4-FFF2-40B4-BE49-F238E27FC236}">
                  <a16:creationId xmlns:a16="http://schemas.microsoft.com/office/drawing/2014/main" xmlns="" id="{FE07C1B3-EED5-B541-8D44-473691DF9E42}"/>
                </a:ext>
              </a:extLst>
            </p:cNvPr>
            <p:cNvSpPr txBox="1"/>
            <p:nvPr/>
          </p:nvSpPr>
          <p:spPr>
            <a:xfrm>
              <a:off x="3363026" y="4806267"/>
              <a:ext cx="2583107" cy="1477328"/>
            </a:xfrm>
            <a:prstGeom prst="rect">
              <a:avLst/>
            </a:prstGeom>
            <a:noFill/>
          </p:spPr>
          <p:txBody>
            <a:bodyPr wrap="square" rtlCol="0">
              <a:spAutoFit/>
            </a:bodyPr>
            <a:lstStyle/>
            <a:p>
              <a:pPr algn="just">
                <a:lnSpc>
                  <a:spcPct val="15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张雷书记会见苏州银行董事长王兰凤、辽宁振兴银行董事长周林，明确借鉴苏州模式，市委下定决心并要求市政府将两个平台建设作为全市金融工作“</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号工程”进行推进。 </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7" name="文本框 96">
              <a:extLst>
                <a:ext uri="{FF2B5EF4-FFF2-40B4-BE49-F238E27FC236}">
                  <a16:creationId xmlns:a16="http://schemas.microsoft.com/office/drawing/2014/main" xmlns="" id="{00305658-BE41-2D4B-9D0A-7FFAE8F48A87}"/>
                </a:ext>
              </a:extLst>
            </p:cNvPr>
            <p:cNvSpPr txBox="1"/>
            <p:nvPr/>
          </p:nvSpPr>
          <p:spPr>
            <a:xfrm>
              <a:off x="3091047" y="3725902"/>
              <a:ext cx="3157337" cy="958404"/>
            </a:xfrm>
            <a:prstGeom prst="rect">
              <a:avLst/>
            </a:prstGeom>
            <a:noFill/>
          </p:spPr>
          <p:txBody>
            <a:bodyPr wrap="square" rtlCol="0">
              <a:spAutoFit/>
            </a:bodyPr>
            <a:lstStyle>
              <a:defPPr>
                <a:defRPr lang="zh-CN"/>
              </a:defPPr>
              <a:lvl1pPr algn="ctr">
                <a:lnSpc>
                  <a:spcPts val="2260"/>
                </a:lnSpc>
                <a:defRPr b="1">
                  <a:solidFill>
                    <a:srgbClr val="0059AF"/>
                  </a:solidFill>
                  <a:latin typeface="微软雅黑" panose="020B0503020204020204" pitchFamily="34" charset="-122"/>
                  <a:ea typeface="微软雅黑" panose="020B0503020204020204" pitchFamily="34" charset="-122"/>
                </a:defRPr>
              </a:lvl1pPr>
            </a:lstStyle>
            <a:p>
              <a:r>
                <a:rPr lang="en-US" altLang="zh-CN" dirty="0"/>
                <a:t>2018</a:t>
              </a:r>
              <a:r>
                <a:rPr lang="zh-CN" altLang="en-US" dirty="0"/>
                <a:t>年</a:t>
              </a:r>
              <a:r>
                <a:rPr lang="en-US" altLang="zh-CN" dirty="0"/>
                <a:t>12</a:t>
              </a:r>
              <a:r>
                <a:rPr lang="zh-CN" altLang="en-US" dirty="0"/>
                <a:t>月</a:t>
              </a:r>
              <a:endParaRPr lang="en-US" altLang="zh-CN" dirty="0"/>
            </a:p>
            <a:p>
              <a:r>
                <a:rPr lang="zh-CN" altLang="en-US" dirty="0"/>
                <a:t>张雷书记听取苏州经验</a:t>
              </a:r>
              <a:endParaRPr lang="en-US" altLang="zh-CN" dirty="0"/>
            </a:p>
            <a:p>
              <a:r>
                <a:rPr lang="zh-CN" altLang="en-US" dirty="0"/>
                <a:t>平台列为金融“</a:t>
              </a:r>
              <a:r>
                <a:rPr lang="en-US" altLang="zh-CN" dirty="0"/>
                <a:t>1</a:t>
              </a:r>
              <a:r>
                <a:rPr lang="zh-CN" altLang="en-US" dirty="0"/>
                <a:t>号工程”</a:t>
              </a:r>
              <a:endParaRPr lang="en-US" altLang="zh-CN" dirty="0"/>
            </a:p>
          </p:txBody>
        </p:sp>
        <p:pic>
          <p:nvPicPr>
            <p:cNvPr id="4" name="图片 3">
              <a:extLst>
                <a:ext uri="{FF2B5EF4-FFF2-40B4-BE49-F238E27FC236}">
                  <a16:creationId xmlns:a16="http://schemas.microsoft.com/office/drawing/2014/main" xmlns="" id="{52F3FAFB-8A6E-9046-BE31-BD3E34491C70}"/>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sharpenSoften amount="50000"/>
                      </a14:imgEffect>
                      <a14:imgEffect>
                        <a14:colorTemperature colorTemp="7200"/>
                      </a14:imgEffect>
                    </a14:imgLayer>
                  </a14:imgProps>
                </a:ext>
                <a:ext uri="{28A0092B-C50C-407E-A947-70E740481C1C}">
                  <a14:useLocalDpi xmlns:a14="http://schemas.microsoft.com/office/drawing/2010/main"/>
                </a:ext>
              </a:extLst>
            </a:blip>
            <a:srcRect/>
            <a:stretch/>
          </p:blipFill>
          <p:spPr>
            <a:xfrm>
              <a:off x="3347729" y="1214419"/>
              <a:ext cx="2598404" cy="2354940"/>
            </a:xfrm>
            <a:prstGeom prst="rect">
              <a:avLst/>
            </a:prstGeom>
            <a:effectLst>
              <a:glow rad="63500">
                <a:schemeClr val="accent3">
                  <a:satMod val="175000"/>
                  <a:alpha val="40000"/>
                </a:schemeClr>
              </a:glow>
            </a:effectLst>
          </p:spPr>
        </p:pic>
      </p:grpSp>
      <p:grpSp>
        <p:nvGrpSpPr>
          <p:cNvPr id="110" name="组合 109">
            <a:extLst>
              <a:ext uri="{FF2B5EF4-FFF2-40B4-BE49-F238E27FC236}">
                <a16:creationId xmlns:a16="http://schemas.microsoft.com/office/drawing/2014/main" xmlns="" id="{6CE70D08-0C13-014E-B242-BAC434949D13}"/>
              </a:ext>
            </a:extLst>
          </p:cNvPr>
          <p:cNvGrpSpPr/>
          <p:nvPr/>
        </p:nvGrpSpPr>
        <p:grpSpPr>
          <a:xfrm>
            <a:off x="9027653" y="1228839"/>
            <a:ext cx="2816414" cy="5347796"/>
            <a:chOff x="8883275" y="1228839"/>
            <a:chExt cx="2816414" cy="5347796"/>
          </a:xfrm>
        </p:grpSpPr>
        <p:sp>
          <p:nvSpPr>
            <p:cNvPr id="100" name="文本框 99">
              <a:extLst>
                <a:ext uri="{FF2B5EF4-FFF2-40B4-BE49-F238E27FC236}">
                  <a16:creationId xmlns:a16="http://schemas.microsoft.com/office/drawing/2014/main" xmlns="" id="{57CFF39F-AF59-5140-9490-09292AB3B4F1}"/>
                </a:ext>
              </a:extLst>
            </p:cNvPr>
            <p:cNvSpPr txBox="1"/>
            <p:nvPr/>
          </p:nvSpPr>
          <p:spPr>
            <a:xfrm>
              <a:off x="8986188" y="4822309"/>
              <a:ext cx="2713501" cy="1754326"/>
            </a:xfrm>
            <a:prstGeom prst="rect">
              <a:avLst/>
            </a:prstGeom>
            <a:noFill/>
          </p:spPr>
          <p:txBody>
            <a:bodyPr wrap="square" rtlCol="0">
              <a:spAutoFit/>
            </a:bodyPr>
            <a:lstStyle/>
            <a:p>
              <a:pPr algn="just">
                <a:lnSpc>
                  <a:spcPct val="15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2019</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9</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日，沈阳综合金融服务平台正式上线试运营。</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9</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6</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日，沈阳市金融发展局召开业务座谈会议，工农中建交等</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12</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家驻沈银行参会，会后各银行陆续入驻平台，开始为中系沈阳市范围内的企业提供融资服务。</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1" name="文本框 100">
              <a:extLst>
                <a:ext uri="{FF2B5EF4-FFF2-40B4-BE49-F238E27FC236}">
                  <a16:creationId xmlns:a16="http://schemas.microsoft.com/office/drawing/2014/main" xmlns="" id="{7126D47D-0C5E-E643-98D4-9398B397A4E7}"/>
                </a:ext>
              </a:extLst>
            </p:cNvPr>
            <p:cNvSpPr txBox="1"/>
            <p:nvPr/>
          </p:nvSpPr>
          <p:spPr>
            <a:xfrm>
              <a:off x="8951471" y="3689717"/>
              <a:ext cx="2585328" cy="958404"/>
            </a:xfrm>
            <a:prstGeom prst="rect">
              <a:avLst/>
            </a:prstGeom>
            <a:noFill/>
          </p:spPr>
          <p:txBody>
            <a:bodyPr wrap="square" rtlCol="0">
              <a:spAutoFit/>
            </a:bodyPr>
            <a:lstStyle>
              <a:defPPr>
                <a:defRPr lang="zh-CN"/>
              </a:defPPr>
              <a:lvl1pPr algn="ctr">
                <a:lnSpc>
                  <a:spcPts val="2260"/>
                </a:lnSpc>
                <a:defRPr>
                  <a:solidFill>
                    <a:srgbClr val="C23114"/>
                  </a:solidFill>
                  <a:latin typeface="Microsoft YaHei" panose="020B0503020204020204" pitchFamily="34" charset="-122"/>
                  <a:ea typeface="Microsoft YaHei" panose="020B0503020204020204" pitchFamily="34" charset="-122"/>
                </a:defRPr>
              </a:lvl1pPr>
            </a:lstStyle>
            <a:p>
              <a:r>
                <a:rPr lang="en-US" altLang="zh-CN" b="1" dirty="0">
                  <a:solidFill>
                    <a:srgbClr val="0059AF"/>
                  </a:solidFill>
                  <a:latin typeface="微软雅黑" panose="020B0503020204020204" pitchFamily="34" charset="-122"/>
                  <a:ea typeface="微软雅黑" panose="020B0503020204020204" pitchFamily="34" charset="-122"/>
                </a:rPr>
                <a:t>2019</a:t>
              </a:r>
              <a:r>
                <a:rPr lang="zh-CN" altLang="en-US" b="1" dirty="0">
                  <a:solidFill>
                    <a:srgbClr val="0059AF"/>
                  </a:solidFill>
                  <a:latin typeface="微软雅黑" panose="020B0503020204020204" pitchFamily="34" charset="-122"/>
                  <a:ea typeface="微软雅黑" panose="020B0503020204020204" pitchFamily="34" charset="-122"/>
                </a:rPr>
                <a:t>年</a:t>
              </a:r>
              <a:r>
                <a:rPr lang="en-US" altLang="zh-CN" b="1" dirty="0">
                  <a:solidFill>
                    <a:srgbClr val="0059AF"/>
                  </a:solidFill>
                  <a:latin typeface="微软雅黑" panose="020B0503020204020204" pitchFamily="34" charset="-122"/>
                  <a:ea typeface="微软雅黑" panose="020B0503020204020204" pitchFamily="34" charset="-122"/>
                </a:rPr>
                <a:t>9</a:t>
              </a:r>
              <a:r>
                <a:rPr lang="zh-CN" altLang="en-US" b="1" dirty="0">
                  <a:solidFill>
                    <a:srgbClr val="0059AF"/>
                  </a:solidFill>
                  <a:latin typeface="微软雅黑" panose="020B0503020204020204" pitchFamily="34" charset="-122"/>
                  <a:ea typeface="微软雅黑" panose="020B0503020204020204" pitchFamily="34" charset="-122"/>
                </a:rPr>
                <a:t>月</a:t>
              </a:r>
              <a:endParaRPr lang="en-US" altLang="zh-CN" b="1" dirty="0">
                <a:solidFill>
                  <a:srgbClr val="0059AF"/>
                </a:solidFill>
                <a:latin typeface="微软雅黑" panose="020B0503020204020204" pitchFamily="34" charset="-122"/>
                <a:ea typeface="微软雅黑" panose="020B0503020204020204" pitchFamily="34" charset="-122"/>
              </a:endParaRPr>
            </a:p>
            <a:p>
              <a:r>
                <a:rPr lang="zh-CN" altLang="en-US" b="1" dirty="0">
                  <a:solidFill>
                    <a:srgbClr val="0059AF"/>
                  </a:solidFill>
                  <a:latin typeface="微软雅黑" panose="020B0503020204020204" pitchFamily="34" charset="-122"/>
                  <a:ea typeface="微软雅黑" panose="020B0503020204020204" pitchFamily="34" charset="-122"/>
                </a:rPr>
                <a:t>两个平台正式上线</a:t>
              </a:r>
              <a:endParaRPr lang="en-US" altLang="zh-CN" b="1" dirty="0">
                <a:solidFill>
                  <a:srgbClr val="0059AF"/>
                </a:solidFill>
                <a:latin typeface="微软雅黑" panose="020B0503020204020204" pitchFamily="34" charset="-122"/>
                <a:ea typeface="微软雅黑" panose="020B0503020204020204" pitchFamily="34" charset="-122"/>
              </a:endParaRPr>
            </a:p>
            <a:p>
              <a:r>
                <a:rPr lang="zh-CN" altLang="en-US" b="1" dirty="0">
                  <a:solidFill>
                    <a:srgbClr val="0059AF"/>
                  </a:solidFill>
                  <a:latin typeface="微软雅黑" panose="020B0503020204020204" pitchFamily="34" charset="-122"/>
                  <a:ea typeface="微软雅黑" panose="020B0503020204020204" pitchFamily="34" charset="-122"/>
                </a:rPr>
                <a:t>金融机构陆续入驻平台</a:t>
              </a:r>
              <a:endParaRPr lang="en-US" altLang="zh-CN" b="1" dirty="0">
                <a:solidFill>
                  <a:srgbClr val="0059AF"/>
                </a:solidFill>
                <a:latin typeface="微软雅黑" panose="020B0503020204020204" pitchFamily="34" charset="-122"/>
                <a:ea typeface="微软雅黑" panose="020B0503020204020204" pitchFamily="34" charset="-122"/>
              </a:endParaRPr>
            </a:p>
          </p:txBody>
        </p:sp>
        <p:pic>
          <p:nvPicPr>
            <p:cNvPr id="5124" name="Picture 4" descr="http://zjfw.jrb.shenyang.gov.cn/web/res/download/group1/M00/00/00/CiggBl13CPKAP9JIAAUv5t7GJxk853.jpg">
              <a:extLst>
                <a:ext uri="{FF2B5EF4-FFF2-40B4-BE49-F238E27FC236}">
                  <a16:creationId xmlns:a16="http://schemas.microsoft.com/office/drawing/2014/main" xmlns="" id="{306B9609-B206-3A46-9DE1-CBFA842E12D6}"/>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8883275" y="1228839"/>
              <a:ext cx="2625468" cy="2349170"/>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817853775"/>
      </p:ext>
    </p:extLst>
  </p:cSld>
  <p:clrMapOvr>
    <a:masterClrMapping/>
  </p:clrMapOvr>
  <mc:AlternateContent xmlns:mc="http://schemas.openxmlformats.org/markup-compatibility/2006" xmlns:p14="http://schemas.microsoft.com/office/powerpoint/2010/main">
    <mc:Choice Requires="p14">
      <p:transition p14:dur="0"/>
    </mc:Choice>
    <mc:Fallback xmlns="">
      <p:transition advTm="4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p:cNvGrpSpPr/>
          <p:nvPr/>
        </p:nvGrpSpPr>
        <p:grpSpPr>
          <a:xfrm>
            <a:off x="7006351" y="1599767"/>
            <a:ext cx="5110295" cy="1333577"/>
            <a:chOff x="5442041" y="1556744"/>
            <a:chExt cx="5161758" cy="1338892"/>
          </a:xfrm>
        </p:grpSpPr>
        <p:grpSp>
          <p:nvGrpSpPr>
            <p:cNvPr id="47" name="组合 46"/>
            <p:cNvGrpSpPr/>
            <p:nvPr/>
          </p:nvGrpSpPr>
          <p:grpSpPr>
            <a:xfrm>
              <a:off x="5442041" y="1556744"/>
              <a:ext cx="5161758" cy="1338892"/>
              <a:chOff x="5841004" y="1388597"/>
              <a:chExt cx="5161758" cy="1338892"/>
            </a:xfrm>
          </p:grpSpPr>
          <p:sp>
            <p:nvSpPr>
              <p:cNvPr id="49" name="MH_SubTitle_1"/>
              <p:cNvSpPr>
                <a:spLocks noChangeArrowheads="1"/>
              </p:cNvSpPr>
              <p:nvPr/>
            </p:nvSpPr>
            <p:spPr bwMode="auto">
              <a:xfrm flipH="1">
                <a:off x="5841004" y="1388597"/>
                <a:ext cx="2984410" cy="463505"/>
              </a:xfrm>
              <a:prstGeom prst="rect">
                <a:avLst/>
              </a:prstGeom>
              <a:noFill/>
            </p:spPr>
            <p:txBody>
              <a:bodyPr wrap="none" rtlCol="0">
                <a:spAutoFit/>
              </a:bodyPr>
              <a:lstStyle/>
              <a:p>
                <a:pPr defTabSz="909994">
                  <a:defRPr/>
                </a:pPr>
                <a:r>
                  <a:rPr lang="zh-CN" altLang="en-US" sz="2400" b="1" kern="0" dirty="0" smtClean="0">
                    <a:solidFill>
                      <a:srgbClr val="0559AF"/>
                    </a:solidFill>
                    <a:latin typeface="微软雅黑" panose="020B0503020204020204" pitchFamily="34" charset="-122"/>
                    <a:ea typeface="微软雅黑" panose="020B0503020204020204" pitchFamily="34" charset="-122"/>
                  </a:rPr>
                  <a:t>市金融局牵头</a:t>
                </a:r>
                <a:r>
                  <a:rPr lang="zh-CN" altLang="en-US" sz="2400" b="1" kern="0" dirty="0">
                    <a:solidFill>
                      <a:srgbClr val="0559AF"/>
                    </a:solidFill>
                    <a:latin typeface="微软雅黑" panose="020B0503020204020204" pitchFamily="34" charset="-122"/>
                    <a:ea typeface="微软雅黑" panose="020B0503020204020204" pitchFamily="34" charset="-122"/>
                  </a:rPr>
                  <a:t>和运营</a:t>
                </a:r>
              </a:p>
            </p:txBody>
          </p:sp>
          <p:sp>
            <p:nvSpPr>
              <p:cNvPr id="50" name="Rectangle 5"/>
              <p:cNvSpPr/>
              <p:nvPr/>
            </p:nvSpPr>
            <p:spPr bwMode="auto">
              <a:xfrm>
                <a:off x="5980702" y="1914981"/>
                <a:ext cx="5022060" cy="81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284696" indent="-284696">
                  <a:buFont typeface="Wingdings" panose="05000000000000000000" pitchFamily="2" charset="2"/>
                  <a:buChar char="l"/>
                </a:pPr>
                <a:r>
                  <a:rPr lang="zh-CN" altLang="zh-CN" sz="1400" kern="0" dirty="0">
                    <a:solidFill>
                      <a:prstClr val="black">
                        <a:lumMod val="65000"/>
                        <a:lumOff val="35000"/>
                      </a:prstClr>
                    </a:solidFill>
                    <a:latin typeface="微软雅黑 Light" panose="020B0502040204020203" pitchFamily="34" charset="-122"/>
                    <a:ea typeface="微软雅黑 Light" panose="020B0502040204020203" pitchFamily="34" charset="-122"/>
                  </a:rPr>
                  <a:t>沈阳市综合金融服务平台由</a:t>
                </a:r>
                <a:r>
                  <a:rPr lang="zh-CN" altLang="en-US" sz="1400" kern="0" dirty="0">
                    <a:solidFill>
                      <a:prstClr val="black">
                        <a:lumMod val="65000"/>
                        <a:lumOff val="35000"/>
                      </a:prstClr>
                    </a:solidFill>
                    <a:latin typeface="微软雅黑 Light" panose="020B0502040204020203" pitchFamily="34" charset="-122"/>
                    <a:ea typeface="微软雅黑 Light" panose="020B0502040204020203" pitchFamily="34" charset="-122"/>
                  </a:rPr>
                  <a:t>沈阳</a:t>
                </a:r>
                <a:r>
                  <a:rPr lang="zh-CN" altLang="zh-CN" sz="1400" kern="0" dirty="0">
                    <a:solidFill>
                      <a:prstClr val="black">
                        <a:lumMod val="65000"/>
                        <a:lumOff val="35000"/>
                      </a:prstClr>
                    </a:solidFill>
                    <a:latin typeface="微软雅黑 Light" panose="020B0502040204020203" pitchFamily="34" charset="-122"/>
                    <a:ea typeface="微软雅黑 Light" panose="020B0502040204020203" pitchFamily="34" charset="-122"/>
                  </a:rPr>
                  <a:t>金融发展局牵头主办</a:t>
                </a:r>
                <a:r>
                  <a:rPr lang="zh-CN" altLang="en-US" sz="1400" kern="0" dirty="0">
                    <a:solidFill>
                      <a:prstClr val="black">
                        <a:lumMod val="65000"/>
                        <a:lumOff val="35000"/>
                      </a:prstClr>
                    </a:solidFill>
                    <a:latin typeface="微软雅黑 Light" panose="020B0502040204020203" pitchFamily="34" charset="-122"/>
                    <a:ea typeface="微软雅黑 Light" panose="020B0502040204020203" pitchFamily="34" charset="-122"/>
                  </a:rPr>
                  <a:t>，负责需求梳理、项目审批、业务验收；</a:t>
                </a:r>
                <a:endParaRPr lang="en-US" altLang="zh-CN" sz="1400" kern="0" dirty="0">
                  <a:solidFill>
                    <a:prstClr val="black">
                      <a:lumMod val="65000"/>
                      <a:lumOff val="35000"/>
                    </a:prstClr>
                  </a:solidFill>
                  <a:latin typeface="微软雅黑 Light" panose="020B0502040204020203" pitchFamily="34" charset="-122"/>
                  <a:ea typeface="微软雅黑 Light" panose="020B0502040204020203" pitchFamily="34" charset="-122"/>
                </a:endParaRPr>
              </a:p>
              <a:p>
                <a:pPr marL="284696" indent="-284696">
                  <a:buFont typeface="Wingdings" panose="05000000000000000000" pitchFamily="2" charset="2"/>
                  <a:buChar char="l"/>
                </a:pPr>
                <a:r>
                  <a:rPr lang="zh-CN" altLang="en-US" sz="1400" kern="0" dirty="0">
                    <a:solidFill>
                      <a:prstClr val="black">
                        <a:lumMod val="65000"/>
                        <a:lumOff val="35000"/>
                      </a:prstClr>
                    </a:solidFill>
                    <a:latin typeface="微软雅黑 Light" panose="020B0502040204020203" pitchFamily="34" charset="-122"/>
                    <a:ea typeface="微软雅黑 Light" panose="020B0502040204020203" pitchFamily="34" charset="-122"/>
                  </a:rPr>
                  <a:t>平台上线后由沈阳市金融发展局组织</a:t>
                </a:r>
                <a:r>
                  <a:rPr lang="zh-CN" altLang="zh-CN" sz="1400" kern="0" dirty="0">
                    <a:solidFill>
                      <a:prstClr val="black">
                        <a:lumMod val="65000"/>
                        <a:lumOff val="35000"/>
                      </a:prstClr>
                    </a:solidFill>
                    <a:latin typeface="微软雅黑 Light" panose="020B0502040204020203" pitchFamily="34" charset="-122"/>
                    <a:ea typeface="微软雅黑 Light" panose="020B0502040204020203" pitchFamily="34" charset="-122"/>
                  </a:rPr>
                  <a:t>运营 </a:t>
                </a:r>
                <a:r>
                  <a:rPr lang="zh-CN" altLang="en-US" sz="1400" kern="0" dirty="0">
                    <a:solidFill>
                      <a:prstClr val="black">
                        <a:lumMod val="65000"/>
                        <a:lumOff val="35000"/>
                      </a:prstClr>
                    </a:solidFill>
                    <a:latin typeface="微软雅黑 Light" panose="020B0502040204020203" pitchFamily="34" charset="-122"/>
                    <a:ea typeface="微软雅黑 Light" panose="020B0502040204020203" pitchFamily="34" charset="-122"/>
                  </a:rPr>
                  <a:t>。</a:t>
                </a:r>
              </a:p>
            </p:txBody>
          </p:sp>
        </p:grpSp>
        <p:cxnSp>
          <p:nvCxnSpPr>
            <p:cNvPr id="48" name="直接连接符 9"/>
            <p:cNvCxnSpPr/>
            <p:nvPr/>
          </p:nvCxnSpPr>
          <p:spPr>
            <a:xfrm>
              <a:off x="5609926" y="2026107"/>
              <a:ext cx="3157481" cy="0"/>
            </a:xfrm>
            <a:prstGeom prst="line">
              <a:avLst/>
            </a:prstGeom>
            <a:noFill/>
            <a:ln w="19050" cap="flat" cmpd="sng" algn="ctr">
              <a:solidFill>
                <a:srgbClr val="0070C0"/>
              </a:solidFill>
              <a:prstDash val="sysDot"/>
              <a:tailEnd type="oval"/>
            </a:ln>
            <a:effectLst/>
          </p:spPr>
        </p:cxnSp>
      </p:grpSp>
      <p:grpSp>
        <p:nvGrpSpPr>
          <p:cNvPr id="51" name="组合 50"/>
          <p:cNvGrpSpPr/>
          <p:nvPr/>
        </p:nvGrpSpPr>
        <p:grpSpPr>
          <a:xfrm>
            <a:off x="6318078" y="3327746"/>
            <a:ext cx="4834968" cy="1312811"/>
            <a:chOff x="5907805" y="3212034"/>
            <a:chExt cx="4856647" cy="1318042"/>
          </a:xfrm>
        </p:grpSpPr>
        <p:grpSp>
          <p:nvGrpSpPr>
            <p:cNvPr id="52" name="组合 51"/>
            <p:cNvGrpSpPr/>
            <p:nvPr/>
          </p:nvGrpSpPr>
          <p:grpSpPr>
            <a:xfrm>
              <a:off x="5931266" y="3212034"/>
              <a:ext cx="4833186" cy="1318042"/>
              <a:chOff x="5841004" y="2643475"/>
              <a:chExt cx="4833186" cy="1318042"/>
            </a:xfrm>
          </p:grpSpPr>
          <p:sp>
            <p:nvSpPr>
              <p:cNvPr id="54" name="MH_SubTitle_1"/>
              <p:cNvSpPr>
                <a:spLocks noChangeArrowheads="1"/>
              </p:cNvSpPr>
              <p:nvPr/>
            </p:nvSpPr>
            <p:spPr bwMode="auto">
              <a:xfrm flipH="1">
                <a:off x="5841004" y="2643475"/>
                <a:ext cx="2697391" cy="469363"/>
              </a:xfrm>
              <a:prstGeom prst="rect">
                <a:avLst/>
              </a:prstGeom>
              <a:noFill/>
            </p:spPr>
            <p:txBody>
              <a:bodyPr wrap="none" rtlCol="0">
                <a:spAutoFit/>
              </a:bodyPr>
              <a:lstStyle/>
              <a:p>
                <a:pPr defTabSz="909994">
                  <a:defRPr/>
                </a:pPr>
                <a:r>
                  <a:rPr lang="zh-CN" altLang="en-US" sz="2400" b="1" kern="0" dirty="0">
                    <a:solidFill>
                      <a:srgbClr val="0559AF"/>
                    </a:solidFill>
                    <a:latin typeface="微软雅黑" panose="020B0503020204020204" pitchFamily="34" charset="-122"/>
                    <a:ea typeface="微软雅黑" panose="020B0503020204020204" pitchFamily="34" charset="-122"/>
                  </a:rPr>
                  <a:t>政府相关单位配合</a:t>
                </a:r>
              </a:p>
            </p:txBody>
          </p:sp>
          <p:sp>
            <p:nvSpPr>
              <p:cNvPr id="55" name="Rectangle 5"/>
              <p:cNvSpPr/>
              <p:nvPr/>
            </p:nvSpPr>
            <p:spPr bwMode="auto">
              <a:xfrm>
                <a:off x="5980706" y="3149009"/>
                <a:ext cx="4693484" cy="81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285750" indent="-285750" fontAlgn="base">
                  <a:spcBef>
                    <a:spcPct val="0"/>
                  </a:spcBef>
                  <a:spcAft>
                    <a:spcPct val="0"/>
                  </a:spcAft>
                  <a:buFont typeface="Wingdings" panose="05000000000000000000" pitchFamily="2" charset="2"/>
                  <a:buChar char="l"/>
                </a:pPr>
                <a:r>
                  <a:rPr lang="zh-CN" altLang="zh-CN" sz="1400" kern="0" dirty="0">
                    <a:solidFill>
                      <a:prstClr val="black">
                        <a:lumMod val="65000"/>
                        <a:lumOff val="35000"/>
                      </a:prstClr>
                    </a:solidFill>
                    <a:latin typeface="微软雅黑 Light" panose="020B0502040204020203" pitchFamily="34" charset="-122"/>
                    <a:ea typeface="微软雅黑 Light" panose="020B0502040204020203" pitchFamily="34" charset="-122"/>
                  </a:rPr>
                  <a:t>集成政府</a:t>
                </a:r>
                <a:r>
                  <a:rPr lang="zh-CN" altLang="en-US" sz="1400" kern="0" dirty="0">
                    <a:solidFill>
                      <a:prstClr val="black">
                        <a:lumMod val="65000"/>
                        <a:lumOff val="35000"/>
                      </a:prstClr>
                    </a:solidFill>
                    <a:latin typeface="微软雅黑 Light" panose="020B0502040204020203" pitchFamily="34" charset="-122"/>
                    <a:ea typeface="微软雅黑 Light" panose="020B0502040204020203" pitchFamily="34" charset="-122"/>
                  </a:rPr>
                  <a:t>国税、地税、司法、社保、水电、公积金等政府机构</a:t>
                </a:r>
                <a:r>
                  <a:rPr lang="zh-CN" altLang="en-US" sz="1400" kern="0" dirty="0">
                    <a:solidFill>
                      <a:schemeClr val="tx1">
                        <a:lumMod val="65000"/>
                        <a:lumOff val="35000"/>
                      </a:schemeClr>
                    </a:solidFill>
                    <a:latin typeface="微软雅黑 Light" panose="020B0502040204020203" pitchFamily="34" charset="-122"/>
                    <a:ea typeface="微软雅黑 Light" panose="020B0502040204020203" pitchFamily="34" charset="-122"/>
                  </a:rPr>
                  <a:t>数据，</a:t>
                </a:r>
                <a:r>
                  <a:rPr lang="zh-CN" altLang="zh-CN" sz="1400" kern="0" dirty="0">
                    <a:solidFill>
                      <a:schemeClr val="tx1">
                        <a:lumMod val="65000"/>
                        <a:lumOff val="35000"/>
                      </a:schemeClr>
                    </a:solidFill>
                    <a:latin typeface="微软雅黑 Light" panose="020B0502040204020203" pitchFamily="34" charset="-122"/>
                    <a:ea typeface="微软雅黑 Light" panose="020B0502040204020203" pitchFamily="34" charset="-122"/>
                  </a:rPr>
                  <a:t>各类信息并实现</a:t>
                </a:r>
                <a:r>
                  <a:rPr lang="zh-CN" altLang="zh-CN" sz="1400" kern="0" dirty="0">
                    <a:solidFill>
                      <a:prstClr val="black">
                        <a:lumMod val="65000"/>
                        <a:lumOff val="35000"/>
                      </a:prstClr>
                    </a:solidFill>
                    <a:latin typeface="微软雅黑 Light" panose="020B0502040204020203" pitchFamily="34" charset="-122"/>
                    <a:ea typeface="微软雅黑 Light" panose="020B0502040204020203" pitchFamily="34" charset="-122"/>
                  </a:rPr>
                  <a:t>为企业提供综合金融服务</a:t>
                </a:r>
                <a:r>
                  <a:rPr lang="zh-CN" altLang="en-US" sz="1400" kern="0" dirty="0">
                    <a:solidFill>
                      <a:prstClr val="black">
                        <a:lumMod val="65000"/>
                        <a:lumOff val="35000"/>
                      </a:prstClr>
                    </a:solidFill>
                    <a:latin typeface="微软雅黑 Light" panose="020B0502040204020203" pitchFamily="34" charset="-122"/>
                    <a:ea typeface="微软雅黑 Light" panose="020B0502040204020203" pitchFamily="34" charset="-122"/>
                  </a:rPr>
                  <a:t>。</a:t>
                </a:r>
              </a:p>
            </p:txBody>
          </p:sp>
        </p:grpSp>
        <p:cxnSp>
          <p:nvCxnSpPr>
            <p:cNvPr id="53" name="直接连接符 14"/>
            <p:cNvCxnSpPr/>
            <p:nvPr/>
          </p:nvCxnSpPr>
          <p:spPr>
            <a:xfrm>
              <a:off x="5907805" y="3669060"/>
              <a:ext cx="2966458" cy="0"/>
            </a:xfrm>
            <a:prstGeom prst="line">
              <a:avLst/>
            </a:prstGeom>
            <a:noFill/>
            <a:ln w="19050" cap="flat" cmpd="sng" algn="ctr">
              <a:solidFill>
                <a:srgbClr val="0070C0"/>
              </a:solidFill>
              <a:prstDash val="sysDot"/>
              <a:tailEnd type="oval"/>
            </a:ln>
            <a:effectLst/>
          </p:spPr>
        </p:cxnSp>
      </p:grpSp>
      <p:grpSp>
        <p:nvGrpSpPr>
          <p:cNvPr id="56" name="组合 55"/>
          <p:cNvGrpSpPr/>
          <p:nvPr/>
        </p:nvGrpSpPr>
        <p:grpSpPr>
          <a:xfrm>
            <a:off x="5611979" y="4841290"/>
            <a:ext cx="4761440" cy="1513544"/>
            <a:chOff x="5210272" y="4939293"/>
            <a:chExt cx="4782790" cy="1519574"/>
          </a:xfrm>
        </p:grpSpPr>
        <p:grpSp>
          <p:nvGrpSpPr>
            <p:cNvPr id="57" name="组合 56"/>
            <p:cNvGrpSpPr/>
            <p:nvPr/>
          </p:nvGrpSpPr>
          <p:grpSpPr>
            <a:xfrm>
              <a:off x="5302340" y="4939293"/>
              <a:ext cx="4690722" cy="1519574"/>
              <a:chOff x="5678803" y="4892574"/>
              <a:chExt cx="4690722" cy="1519574"/>
            </a:xfrm>
          </p:grpSpPr>
          <p:sp>
            <p:nvSpPr>
              <p:cNvPr id="59" name="MH_SubTitle_1"/>
              <p:cNvSpPr>
                <a:spLocks noChangeArrowheads="1"/>
              </p:cNvSpPr>
              <p:nvPr/>
            </p:nvSpPr>
            <p:spPr bwMode="auto">
              <a:xfrm flipH="1">
                <a:off x="5678803" y="4892574"/>
                <a:ext cx="2069417" cy="469363"/>
              </a:xfrm>
              <a:prstGeom prst="rect">
                <a:avLst/>
              </a:prstGeom>
              <a:noFill/>
            </p:spPr>
            <p:txBody>
              <a:bodyPr wrap="none" rtlCol="0">
                <a:spAutoFit/>
              </a:bodyPr>
              <a:lstStyle/>
              <a:p>
                <a:pPr defTabSz="909994">
                  <a:defRPr/>
                </a:pPr>
                <a:r>
                  <a:rPr lang="zh-CN" altLang="en-US" sz="2400" b="1" kern="0" dirty="0">
                    <a:solidFill>
                      <a:srgbClr val="0559AF"/>
                    </a:solidFill>
                    <a:latin typeface="微软雅黑" panose="020B0503020204020204" pitchFamily="34" charset="-122"/>
                    <a:ea typeface="微软雅黑" panose="020B0503020204020204" pitchFamily="34" charset="-122"/>
                  </a:rPr>
                  <a:t>振兴银行建设</a:t>
                </a:r>
              </a:p>
            </p:txBody>
          </p:sp>
          <p:sp>
            <p:nvSpPr>
              <p:cNvPr id="60" name="Rectangle 5"/>
              <p:cNvSpPr/>
              <p:nvPr/>
            </p:nvSpPr>
            <p:spPr bwMode="auto">
              <a:xfrm>
                <a:off x="5818504" y="5473306"/>
                <a:ext cx="4551021" cy="93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284696" indent="-284696">
                  <a:buFont typeface="Wingdings" panose="05000000000000000000" pitchFamily="2" charset="2"/>
                  <a:buChar char="l"/>
                </a:pPr>
                <a:r>
                  <a:rPr lang="zh-CN" altLang="zh-CN" sz="1400" kern="0" dirty="0">
                    <a:solidFill>
                      <a:prstClr val="black">
                        <a:lumMod val="65000"/>
                        <a:lumOff val="35000"/>
                      </a:prstClr>
                    </a:solidFill>
                    <a:latin typeface="微软雅黑 Light" panose="020B0502040204020203" pitchFamily="34" charset="-122"/>
                    <a:ea typeface="微软雅黑 Light" panose="020B0502040204020203" pitchFamily="34" charset="-122"/>
                  </a:rPr>
                  <a:t>全套引入苏州模式，预计项目三年总投资</a:t>
                </a:r>
                <a:r>
                  <a:rPr lang="en-US" altLang="zh-CN" sz="1400" kern="0" dirty="0">
                    <a:solidFill>
                      <a:prstClr val="black">
                        <a:lumMod val="65000"/>
                        <a:lumOff val="35000"/>
                      </a:prstClr>
                    </a:solidFill>
                    <a:latin typeface="微软雅黑 Light" panose="020B0502040204020203" pitchFamily="34" charset="-122"/>
                    <a:ea typeface="微软雅黑 Light" panose="020B0502040204020203" pitchFamily="34" charset="-122"/>
                  </a:rPr>
                  <a:t>1290</a:t>
                </a:r>
                <a:r>
                  <a:rPr lang="zh-CN" altLang="zh-CN" sz="1400" kern="0" dirty="0">
                    <a:solidFill>
                      <a:prstClr val="black">
                        <a:lumMod val="65000"/>
                        <a:lumOff val="35000"/>
                      </a:prstClr>
                    </a:solidFill>
                    <a:latin typeface="微软雅黑 Light" panose="020B0502040204020203" pitchFamily="34" charset="-122"/>
                    <a:ea typeface="微软雅黑 Light" panose="020B0502040204020203" pitchFamily="34" charset="-122"/>
                  </a:rPr>
                  <a:t>万</a:t>
                </a:r>
                <a:r>
                  <a:rPr lang="zh-CN" altLang="zh-CN" sz="1400" kern="0" dirty="0" smtClean="0">
                    <a:solidFill>
                      <a:prstClr val="black">
                        <a:lumMod val="65000"/>
                        <a:lumOff val="35000"/>
                      </a:prstClr>
                    </a:solidFill>
                    <a:latin typeface="微软雅黑 Light" panose="020B0502040204020203" pitchFamily="34" charset="-122"/>
                    <a:ea typeface="微软雅黑 Light" panose="020B0502040204020203" pitchFamily="34" charset="-122"/>
                  </a:rPr>
                  <a:t>元</a:t>
                </a:r>
                <a:r>
                  <a:rPr lang="zh-CN" altLang="en-US" sz="1400" kern="0" dirty="0" smtClean="0">
                    <a:solidFill>
                      <a:prstClr val="black">
                        <a:lumMod val="65000"/>
                        <a:lumOff val="35000"/>
                      </a:prstClr>
                    </a:solidFill>
                    <a:latin typeface="微软雅黑 Light" panose="020B0502040204020203" pitchFamily="34" charset="-122"/>
                    <a:ea typeface="微软雅黑 Light" panose="020B0502040204020203" pitchFamily="34" charset="-122"/>
                  </a:rPr>
                  <a:t>，</a:t>
                </a:r>
                <a:r>
                  <a:rPr lang="zh-CN" altLang="zh-CN" sz="1400" kern="0" dirty="0" smtClean="0">
                    <a:solidFill>
                      <a:prstClr val="black">
                        <a:lumMod val="65000"/>
                        <a:lumOff val="35000"/>
                      </a:prstClr>
                    </a:solidFill>
                    <a:latin typeface="微软雅黑 Light" panose="020B0502040204020203" pitchFamily="34" charset="-122"/>
                    <a:ea typeface="微软雅黑 Light" panose="020B0502040204020203" pitchFamily="34" charset="-122"/>
                  </a:rPr>
                  <a:t>首期</a:t>
                </a:r>
                <a:r>
                  <a:rPr lang="zh-CN" altLang="zh-CN" sz="1400" kern="0" dirty="0">
                    <a:solidFill>
                      <a:prstClr val="black">
                        <a:lumMod val="65000"/>
                        <a:lumOff val="35000"/>
                      </a:prstClr>
                    </a:solidFill>
                    <a:latin typeface="微软雅黑 Light" panose="020B0502040204020203" pitchFamily="34" charset="-122"/>
                    <a:ea typeface="微软雅黑 Light" panose="020B0502040204020203" pitchFamily="34" charset="-122"/>
                  </a:rPr>
                  <a:t>投资</a:t>
                </a:r>
                <a:r>
                  <a:rPr lang="en-US" altLang="zh-CN" sz="1400" kern="0" dirty="0">
                    <a:solidFill>
                      <a:prstClr val="black">
                        <a:lumMod val="65000"/>
                        <a:lumOff val="35000"/>
                      </a:prstClr>
                    </a:solidFill>
                    <a:latin typeface="微软雅黑 Light" panose="020B0502040204020203" pitchFamily="34" charset="-122"/>
                    <a:ea typeface="微软雅黑 Light" panose="020B0502040204020203" pitchFamily="34" charset="-122"/>
                  </a:rPr>
                  <a:t>730</a:t>
                </a:r>
                <a:r>
                  <a:rPr lang="zh-CN" altLang="zh-CN" sz="1400" kern="0" dirty="0">
                    <a:solidFill>
                      <a:prstClr val="black">
                        <a:lumMod val="65000"/>
                        <a:lumOff val="35000"/>
                      </a:prstClr>
                    </a:solidFill>
                    <a:latin typeface="微软雅黑 Light" panose="020B0502040204020203" pitchFamily="34" charset="-122"/>
                    <a:ea typeface="微软雅黑 Light" panose="020B0502040204020203" pitchFamily="34" charset="-122"/>
                  </a:rPr>
                  <a:t>万。</a:t>
                </a:r>
                <a:endParaRPr lang="en-US" altLang="zh-CN" sz="1400" kern="0" dirty="0">
                  <a:solidFill>
                    <a:prstClr val="black">
                      <a:lumMod val="65000"/>
                      <a:lumOff val="35000"/>
                    </a:prstClr>
                  </a:solidFill>
                  <a:latin typeface="微软雅黑 Light" panose="020B0502040204020203" pitchFamily="34" charset="-122"/>
                  <a:ea typeface="微软雅黑 Light" panose="020B0502040204020203" pitchFamily="34" charset="-122"/>
                </a:endParaRPr>
              </a:p>
            </p:txBody>
          </p:sp>
        </p:grpSp>
        <p:cxnSp>
          <p:nvCxnSpPr>
            <p:cNvPr id="58" name="直接连接符 19"/>
            <p:cNvCxnSpPr/>
            <p:nvPr/>
          </p:nvCxnSpPr>
          <p:spPr>
            <a:xfrm>
              <a:off x="5210272" y="5432319"/>
              <a:ext cx="2966458" cy="0"/>
            </a:xfrm>
            <a:prstGeom prst="line">
              <a:avLst/>
            </a:prstGeom>
            <a:noFill/>
            <a:ln w="19050" cap="flat" cmpd="sng" algn="ctr">
              <a:solidFill>
                <a:srgbClr val="0070C0"/>
              </a:solidFill>
              <a:prstDash val="sysDot"/>
              <a:tailEnd type="oval"/>
            </a:ln>
            <a:effectLst/>
          </p:spPr>
        </p:cxnSp>
      </p:grpSp>
      <p:grpSp>
        <p:nvGrpSpPr>
          <p:cNvPr id="61" name="组合 60"/>
          <p:cNvGrpSpPr/>
          <p:nvPr/>
        </p:nvGrpSpPr>
        <p:grpSpPr>
          <a:xfrm>
            <a:off x="5963562" y="1773397"/>
            <a:ext cx="961266" cy="961743"/>
            <a:chOff x="4116949" y="1605269"/>
            <a:chExt cx="965576" cy="965576"/>
          </a:xfrm>
          <a:effectLst/>
        </p:grpSpPr>
        <p:sp>
          <p:nvSpPr>
            <p:cNvPr id="62" name="椭圆 61"/>
            <p:cNvSpPr/>
            <p:nvPr/>
          </p:nvSpPr>
          <p:spPr>
            <a:xfrm>
              <a:off x="4116949" y="1605269"/>
              <a:ext cx="965576" cy="965576"/>
            </a:xfrm>
            <a:prstGeom prst="ellipse">
              <a:avLst/>
            </a:prstGeom>
            <a:solidFill>
              <a:srgbClr val="C00000">
                <a:alpha val="90000"/>
              </a:srgbClr>
            </a:solidFill>
            <a:ln w="28575" cap="flat">
              <a:noFill/>
              <a:prstDash val="solid"/>
              <a:miter lim="800000"/>
            </a:ln>
            <a:effectLst/>
          </p:spPr>
          <p:txBody>
            <a:bodyPr vert="horz" wrap="square" lIns="91028" tIns="45514" rIns="91028" bIns="45514" numCol="1" anchor="t" anchorCtr="0" compatLnSpc="1"/>
            <a:lstStyle/>
            <a:p>
              <a:pPr defTabSz="909994">
                <a:defRPr/>
              </a:pPr>
              <a:endParaRPr lang="zh-CN" altLang="en-US" sz="1795" kern="0">
                <a:solidFill>
                  <a:srgbClr val="AC7E2B"/>
                </a:solidFill>
                <a:latin typeface="微软雅黑" panose="020B0503020204020204" pitchFamily="34" charset="-122"/>
                <a:ea typeface="微软雅黑" panose="020B0503020204020204" pitchFamily="34" charset="-122"/>
              </a:endParaRPr>
            </a:p>
          </p:txBody>
        </p:sp>
        <p:sp>
          <p:nvSpPr>
            <p:cNvPr id="63" name="KSO_Shape"/>
            <p:cNvSpPr/>
            <p:nvPr/>
          </p:nvSpPr>
          <p:spPr bwMode="auto">
            <a:xfrm>
              <a:off x="4365794" y="1854116"/>
              <a:ext cx="467886" cy="467882"/>
            </a:xfrm>
            <a:custGeom>
              <a:avLst/>
              <a:gdLst>
                <a:gd name="T0" fmla="*/ 1767542 w 3927"/>
                <a:gd name="T1" fmla="*/ 308011 h 3928"/>
                <a:gd name="T2" fmla="*/ 1684137 w 3927"/>
                <a:gd name="T3" fmla="*/ 390514 h 3928"/>
                <a:gd name="T4" fmla="*/ 1406885 w 3927"/>
                <a:gd name="T5" fmla="*/ 115046 h 3928"/>
                <a:gd name="T6" fmla="*/ 1490290 w 3927"/>
                <a:gd name="T7" fmla="*/ 32084 h 3928"/>
                <a:gd name="T8" fmla="*/ 1597525 w 3927"/>
                <a:gd name="T9" fmla="*/ 28876 h 3928"/>
                <a:gd name="T10" fmla="*/ 1770750 w 3927"/>
                <a:gd name="T11" fmla="*/ 200757 h 3928"/>
                <a:gd name="T12" fmla="*/ 1767542 w 3927"/>
                <a:gd name="T13" fmla="*/ 308011 h 3928"/>
                <a:gd name="T14" fmla="*/ 1032021 w 3927"/>
                <a:gd name="T15" fmla="*/ 1039078 h 3928"/>
                <a:gd name="T16" fmla="*/ 754768 w 3927"/>
                <a:gd name="T17" fmla="*/ 763152 h 3928"/>
                <a:gd name="T18" fmla="*/ 1364724 w 3927"/>
                <a:gd name="T19" fmla="*/ 156756 h 3928"/>
                <a:gd name="T20" fmla="*/ 1641977 w 3927"/>
                <a:gd name="T21" fmla="*/ 432682 h 3928"/>
                <a:gd name="T22" fmla="*/ 1032021 w 3927"/>
                <a:gd name="T23" fmla="*/ 1039078 h 3928"/>
                <a:gd name="T24" fmla="*/ 993526 w 3927"/>
                <a:gd name="T25" fmla="*/ 1077121 h 3928"/>
                <a:gd name="T26" fmla="*/ 605373 w 3927"/>
                <a:gd name="T27" fmla="*/ 1187584 h 3928"/>
                <a:gd name="T28" fmla="*/ 716274 w 3927"/>
                <a:gd name="T29" fmla="*/ 801653 h 3928"/>
                <a:gd name="T30" fmla="*/ 993526 w 3927"/>
                <a:gd name="T31" fmla="*/ 1077121 h 3928"/>
                <a:gd name="T32" fmla="*/ 352867 w 3927"/>
                <a:gd name="T33" fmla="*/ 226883 h 3928"/>
                <a:gd name="T34" fmla="*/ 179641 w 3927"/>
                <a:gd name="T35" fmla="*/ 400597 h 3928"/>
                <a:gd name="T36" fmla="*/ 179641 w 3927"/>
                <a:gd name="T37" fmla="*/ 1447468 h 3928"/>
                <a:gd name="T38" fmla="*/ 352867 w 3927"/>
                <a:gd name="T39" fmla="*/ 1620724 h 3928"/>
                <a:gd name="T40" fmla="*/ 1400011 w 3927"/>
                <a:gd name="T41" fmla="*/ 1620724 h 3928"/>
                <a:gd name="T42" fmla="*/ 1573236 w 3927"/>
                <a:gd name="T43" fmla="*/ 1447468 h 3928"/>
                <a:gd name="T44" fmla="*/ 1573236 w 3927"/>
                <a:gd name="T45" fmla="*/ 759485 h 3928"/>
                <a:gd name="T46" fmla="*/ 1752419 w 3927"/>
                <a:gd name="T47" fmla="*/ 585771 h 3928"/>
                <a:gd name="T48" fmla="*/ 1752419 w 3927"/>
                <a:gd name="T49" fmla="*/ 1511178 h 3928"/>
                <a:gd name="T50" fmla="*/ 1457753 w 3927"/>
                <a:gd name="T51" fmla="*/ 1800397 h 3928"/>
                <a:gd name="T52" fmla="*/ 289168 w 3927"/>
                <a:gd name="T53" fmla="*/ 1800397 h 3928"/>
                <a:gd name="T54" fmla="*/ 0 w 3927"/>
                <a:gd name="T55" fmla="*/ 1511178 h 3928"/>
                <a:gd name="T56" fmla="*/ 0 w 3927"/>
                <a:gd name="T57" fmla="*/ 354304 h 3928"/>
                <a:gd name="T58" fmla="*/ 289168 w 3927"/>
                <a:gd name="T59" fmla="*/ 47210 h 3928"/>
                <a:gd name="T60" fmla="*/ 1214412 w 3927"/>
                <a:gd name="T61" fmla="*/ 47210 h 3928"/>
                <a:gd name="T62" fmla="*/ 1040728 w 3927"/>
                <a:gd name="T63" fmla="*/ 226883 h 3928"/>
                <a:gd name="T64" fmla="*/ 352867 w 3927"/>
                <a:gd name="T65" fmla="*/ 226883 h 39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27" h="3928">
                  <a:moveTo>
                    <a:pt x="3857" y="672"/>
                  </a:moveTo>
                  <a:cubicBezTo>
                    <a:pt x="3675" y="852"/>
                    <a:pt x="3675" y="852"/>
                    <a:pt x="3675" y="852"/>
                  </a:cubicBezTo>
                  <a:cubicBezTo>
                    <a:pt x="3070" y="251"/>
                    <a:pt x="3070" y="251"/>
                    <a:pt x="3070" y="251"/>
                  </a:cubicBezTo>
                  <a:cubicBezTo>
                    <a:pt x="3252" y="70"/>
                    <a:pt x="3252" y="70"/>
                    <a:pt x="3252" y="70"/>
                  </a:cubicBezTo>
                  <a:cubicBezTo>
                    <a:pt x="3319" y="4"/>
                    <a:pt x="3424" y="0"/>
                    <a:pt x="3486" y="63"/>
                  </a:cubicBezTo>
                  <a:cubicBezTo>
                    <a:pt x="3864" y="438"/>
                    <a:pt x="3864" y="438"/>
                    <a:pt x="3864" y="438"/>
                  </a:cubicBezTo>
                  <a:cubicBezTo>
                    <a:pt x="3927" y="501"/>
                    <a:pt x="3924" y="605"/>
                    <a:pt x="3857" y="672"/>
                  </a:cubicBezTo>
                  <a:close/>
                  <a:moveTo>
                    <a:pt x="2252" y="2267"/>
                  </a:moveTo>
                  <a:cubicBezTo>
                    <a:pt x="1647" y="1665"/>
                    <a:pt x="1647" y="1665"/>
                    <a:pt x="1647" y="1665"/>
                  </a:cubicBezTo>
                  <a:cubicBezTo>
                    <a:pt x="2978" y="342"/>
                    <a:pt x="2978" y="342"/>
                    <a:pt x="2978" y="342"/>
                  </a:cubicBezTo>
                  <a:cubicBezTo>
                    <a:pt x="3583" y="944"/>
                    <a:pt x="3583" y="944"/>
                    <a:pt x="3583" y="944"/>
                  </a:cubicBezTo>
                  <a:lnTo>
                    <a:pt x="2252" y="2267"/>
                  </a:lnTo>
                  <a:close/>
                  <a:moveTo>
                    <a:pt x="2168" y="2350"/>
                  </a:moveTo>
                  <a:cubicBezTo>
                    <a:pt x="1321" y="2591"/>
                    <a:pt x="1321" y="2591"/>
                    <a:pt x="1321" y="2591"/>
                  </a:cubicBezTo>
                  <a:cubicBezTo>
                    <a:pt x="1563" y="1749"/>
                    <a:pt x="1563" y="1749"/>
                    <a:pt x="1563" y="1749"/>
                  </a:cubicBezTo>
                  <a:lnTo>
                    <a:pt x="2168" y="2350"/>
                  </a:lnTo>
                  <a:close/>
                  <a:moveTo>
                    <a:pt x="770" y="495"/>
                  </a:moveTo>
                  <a:cubicBezTo>
                    <a:pt x="561" y="495"/>
                    <a:pt x="392" y="665"/>
                    <a:pt x="392" y="874"/>
                  </a:cubicBezTo>
                  <a:cubicBezTo>
                    <a:pt x="392" y="3158"/>
                    <a:pt x="392" y="3158"/>
                    <a:pt x="392" y="3158"/>
                  </a:cubicBezTo>
                  <a:cubicBezTo>
                    <a:pt x="392" y="3367"/>
                    <a:pt x="561" y="3536"/>
                    <a:pt x="770" y="3536"/>
                  </a:cubicBezTo>
                  <a:cubicBezTo>
                    <a:pt x="3055" y="3536"/>
                    <a:pt x="3055" y="3536"/>
                    <a:pt x="3055" y="3536"/>
                  </a:cubicBezTo>
                  <a:cubicBezTo>
                    <a:pt x="3264" y="3536"/>
                    <a:pt x="3433" y="3367"/>
                    <a:pt x="3433" y="3158"/>
                  </a:cubicBezTo>
                  <a:cubicBezTo>
                    <a:pt x="3433" y="1657"/>
                    <a:pt x="3433" y="1657"/>
                    <a:pt x="3433" y="1657"/>
                  </a:cubicBezTo>
                  <a:cubicBezTo>
                    <a:pt x="3824" y="1278"/>
                    <a:pt x="3824" y="1278"/>
                    <a:pt x="3824" y="1278"/>
                  </a:cubicBezTo>
                  <a:cubicBezTo>
                    <a:pt x="3824" y="3297"/>
                    <a:pt x="3824" y="3297"/>
                    <a:pt x="3824" y="3297"/>
                  </a:cubicBezTo>
                  <a:cubicBezTo>
                    <a:pt x="3824" y="3645"/>
                    <a:pt x="3529" y="3928"/>
                    <a:pt x="3181" y="3928"/>
                  </a:cubicBezTo>
                  <a:cubicBezTo>
                    <a:pt x="631" y="3928"/>
                    <a:pt x="631" y="3928"/>
                    <a:pt x="631" y="3928"/>
                  </a:cubicBezTo>
                  <a:cubicBezTo>
                    <a:pt x="283" y="3928"/>
                    <a:pt x="0" y="3645"/>
                    <a:pt x="0" y="3297"/>
                  </a:cubicBezTo>
                  <a:cubicBezTo>
                    <a:pt x="0" y="773"/>
                    <a:pt x="0" y="773"/>
                    <a:pt x="0" y="773"/>
                  </a:cubicBezTo>
                  <a:cubicBezTo>
                    <a:pt x="0" y="425"/>
                    <a:pt x="283" y="103"/>
                    <a:pt x="631" y="103"/>
                  </a:cubicBezTo>
                  <a:cubicBezTo>
                    <a:pt x="2650" y="103"/>
                    <a:pt x="2650" y="103"/>
                    <a:pt x="2650" y="103"/>
                  </a:cubicBezTo>
                  <a:cubicBezTo>
                    <a:pt x="2271" y="495"/>
                    <a:pt x="2271" y="495"/>
                    <a:pt x="2271" y="495"/>
                  </a:cubicBezTo>
                  <a:lnTo>
                    <a:pt x="770" y="495"/>
                  </a:lnTo>
                  <a:close/>
                </a:path>
              </a:pathLst>
            </a:custGeom>
            <a:solidFill>
              <a:sysClr val="window" lastClr="FFFFFF"/>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defTabSz="909994">
                <a:defRPr/>
              </a:pPr>
              <a:endParaRPr lang="zh-CN" altLang="en-US" sz="1795">
                <a:solidFill>
                  <a:srgbClr val="AC7E2B"/>
                </a:solidFill>
                <a:latin typeface="微软雅黑" panose="020B0503020204020204" pitchFamily="34" charset="-122"/>
                <a:ea typeface="微软雅黑" panose="020B0503020204020204" pitchFamily="34" charset="-122"/>
              </a:endParaRPr>
            </a:p>
          </p:txBody>
        </p:sp>
      </p:grpSp>
      <p:grpSp>
        <p:nvGrpSpPr>
          <p:cNvPr id="64" name="组合 63"/>
          <p:cNvGrpSpPr/>
          <p:nvPr/>
        </p:nvGrpSpPr>
        <p:grpSpPr>
          <a:xfrm>
            <a:off x="5149577" y="3219544"/>
            <a:ext cx="961266" cy="961743"/>
            <a:chOff x="4777349" y="3344972"/>
            <a:chExt cx="965576" cy="965576"/>
          </a:xfrm>
        </p:grpSpPr>
        <p:sp>
          <p:nvSpPr>
            <p:cNvPr id="65" name="椭圆 64"/>
            <p:cNvSpPr/>
            <p:nvPr/>
          </p:nvSpPr>
          <p:spPr>
            <a:xfrm>
              <a:off x="4777349" y="3344972"/>
              <a:ext cx="965576" cy="965576"/>
            </a:xfrm>
            <a:prstGeom prst="ellipse">
              <a:avLst/>
            </a:prstGeom>
            <a:solidFill>
              <a:srgbClr val="C00000"/>
            </a:solidFill>
            <a:ln w="28575" cap="flat">
              <a:noFill/>
              <a:prstDash val="solid"/>
              <a:miter lim="800000"/>
            </a:ln>
            <a:effectLst/>
          </p:spPr>
          <p:txBody>
            <a:bodyPr vert="horz" wrap="square" lIns="91028" tIns="45514" rIns="91028" bIns="45514" numCol="1" anchor="t" anchorCtr="0" compatLnSpc="1"/>
            <a:lstStyle/>
            <a:p>
              <a:pPr defTabSz="909994">
                <a:defRPr/>
              </a:pPr>
              <a:endParaRPr lang="zh-CN" altLang="en-US" sz="1795" kern="0">
                <a:solidFill>
                  <a:srgbClr val="0070C0"/>
                </a:solidFill>
                <a:latin typeface="微软雅黑" panose="020B0503020204020204" pitchFamily="34" charset="-122"/>
                <a:ea typeface="微软雅黑" panose="020B0503020204020204" pitchFamily="34" charset="-122"/>
              </a:endParaRPr>
            </a:p>
          </p:txBody>
        </p:sp>
        <p:sp>
          <p:nvSpPr>
            <p:cNvPr id="66" name="KSO_Shape"/>
            <p:cNvSpPr/>
            <p:nvPr/>
          </p:nvSpPr>
          <p:spPr bwMode="auto">
            <a:xfrm>
              <a:off x="4974429" y="3534853"/>
              <a:ext cx="546016" cy="509614"/>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ysClr val="window" lastClr="FFFFFF"/>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defTabSz="909994">
                <a:defRPr/>
              </a:pPr>
              <a:endParaRPr lang="zh-CN" altLang="en-US" sz="1795">
                <a:solidFill>
                  <a:srgbClr val="FFFFFF"/>
                </a:solidFill>
                <a:latin typeface="微软雅黑" panose="020B0503020204020204" pitchFamily="34" charset="-122"/>
                <a:ea typeface="微软雅黑" panose="020B0503020204020204" pitchFamily="34" charset="-122"/>
              </a:endParaRPr>
            </a:p>
          </p:txBody>
        </p:sp>
      </p:grpSp>
      <p:grpSp>
        <p:nvGrpSpPr>
          <p:cNvPr id="67" name="组合 66"/>
          <p:cNvGrpSpPr/>
          <p:nvPr/>
        </p:nvGrpSpPr>
        <p:grpSpPr>
          <a:xfrm>
            <a:off x="4359341" y="4762524"/>
            <a:ext cx="961266" cy="961743"/>
            <a:chOff x="4097899" y="4979900"/>
            <a:chExt cx="965576" cy="965576"/>
          </a:xfrm>
        </p:grpSpPr>
        <p:sp>
          <p:nvSpPr>
            <p:cNvPr id="68" name="椭圆 67"/>
            <p:cNvSpPr/>
            <p:nvPr/>
          </p:nvSpPr>
          <p:spPr>
            <a:xfrm>
              <a:off x="4097899" y="4979900"/>
              <a:ext cx="965576" cy="965576"/>
            </a:xfrm>
            <a:prstGeom prst="ellipse">
              <a:avLst/>
            </a:prstGeom>
            <a:solidFill>
              <a:srgbClr val="C00000"/>
            </a:solidFill>
            <a:ln w="28575" cap="flat">
              <a:noFill/>
              <a:prstDash val="solid"/>
              <a:miter lim="800000"/>
            </a:ln>
            <a:effectLst/>
          </p:spPr>
          <p:txBody>
            <a:bodyPr vert="horz" wrap="square" lIns="91028" tIns="45514" rIns="91028" bIns="45514" numCol="1" anchor="t" anchorCtr="0" compatLnSpc="1"/>
            <a:lstStyle/>
            <a:p>
              <a:pPr defTabSz="909994">
                <a:defRPr/>
              </a:pPr>
              <a:endParaRPr lang="zh-CN" altLang="en-US" sz="1795" kern="0">
                <a:solidFill>
                  <a:prstClr val="black"/>
                </a:solidFill>
                <a:latin typeface="微软雅黑" panose="020B0503020204020204" pitchFamily="34" charset="-122"/>
                <a:ea typeface="微软雅黑" panose="020B0503020204020204" pitchFamily="34" charset="-122"/>
              </a:endParaRPr>
            </a:p>
          </p:txBody>
        </p:sp>
        <p:sp>
          <p:nvSpPr>
            <p:cNvPr id="69" name="KSO_Shape"/>
            <p:cNvSpPr/>
            <p:nvPr/>
          </p:nvSpPr>
          <p:spPr bwMode="auto">
            <a:xfrm>
              <a:off x="4349773" y="5169775"/>
              <a:ext cx="461828" cy="585826"/>
            </a:xfrm>
            <a:custGeom>
              <a:avLst/>
              <a:gdLst>
                <a:gd name="T0" fmla="*/ 259322 w 2665412"/>
                <a:gd name="T1" fmla="*/ 2895285 h 3382963"/>
                <a:gd name="T2" fmla="*/ 511017 w 2665412"/>
                <a:gd name="T3" fmla="*/ 3155147 h 3382963"/>
                <a:gd name="T4" fmla="*/ 770965 w 2665412"/>
                <a:gd name="T5" fmla="*/ 2903852 h 3382963"/>
                <a:gd name="T6" fmla="*/ 519587 w 2665412"/>
                <a:gd name="T7" fmla="*/ 2643989 h 3382963"/>
                <a:gd name="T8" fmla="*/ 875071 w 2665412"/>
                <a:gd name="T9" fmla="*/ 2732514 h 3382963"/>
                <a:gd name="T10" fmla="*/ 732560 w 2665412"/>
                <a:gd name="T11" fmla="*/ 3231615 h 3382963"/>
                <a:gd name="T12" fmla="*/ 265987 w 2665412"/>
                <a:gd name="T13" fmla="*/ 3315697 h 3382963"/>
                <a:gd name="T14" fmla="*/ 147598 w 2665412"/>
                <a:gd name="T15" fmla="*/ 2750917 h 3382963"/>
                <a:gd name="T16" fmla="*/ 1831415 w 2665412"/>
                <a:gd name="T17" fmla="*/ 2257426 h 3382963"/>
                <a:gd name="T18" fmla="*/ 1993961 w 2665412"/>
                <a:gd name="T19" fmla="*/ 2438401 h 3382963"/>
                <a:gd name="T20" fmla="*/ 1847258 w 2665412"/>
                <a:gd name="T21" fmla="*/ 2409508 h 3382963"/>
                <a:gd name="T22" fmla="*/ 1685662 w 2665412"/>
                <a:gd name="T23" fmla="*/ 2468563 h 3382963"/>
                <a:gd name="T24" fmla="*/ 1995229 w 2665412"/>
                <a:gd name="T25" fmla="*/ 2640966 h 3382963"/>
                <a:gd name="T26" fmla="*/ 1952137 w 2665412"/>
                <a:gd name="T27" fmla="*/ 2838768 h 3382963"/>
                <a:gd name="T28" fmla="*/ 1735409 w 2665412"/>
                <a:gd name="T29" fmla="*/ 2918143 h 3382963"/>
                <a:gd name="T30" fmla="*/ 1580784 w 2665412"/>
                <a:gd name="T31" fmla="*/ 2728596 h 3382963"/>
                <a:gd name="T32" fmla="*/ 1742380 w 2665412"/>
                <a:gd name="T33" fmla="*/ 2773998 h 3382963"/>
                <a:gd name="T34" fmla="*/ 1881478 w 2665412"/>
                <a:gd name="T35" fmla="*/ 2691766 h 3382963"/>
                <a:gd name="T36" fmla="*/ 1563357 w 2665412"/>
                <a:gd name="T37" fmla="*/ 2467293 h 3382963"/>
                <a:gd name="T38" fmla="*/ 1692634 w 2665412"/>
                <a:gd name="T39" fmla="*/ 2322831 h 3382963"/>
                <a:gd name="T40" fmla="*/ 1625723 w 2665412"/>
                <a:gd name="T41" fmla="*/ 2198771 h 3382963"/>
                <a:gd name="T42" fmla="*/ 1410098 w 2665412"/>
                <a:gd name="T43" fmla="*/ 2430592 h 3382963"/>
                <a:gd name="T44" fmla="*/ 1421847 w 2665412"/>
                <a:gd name="T45" fmla="*/ 2757048 h 3382963"/>
                <a:gd name="T46" fmla="*/ 1653351 w 2665412"/>
                <a:gd name="T47" fmla="*/ 2972991 h 3382963"/>
                <a:gd name="T48" fmla="*/ 1980125 w 2665412"/>
                <a:gd name="T49" fmla="*/ 2960924 h 3382963"/>
                <a:gd name="T50" fmla="*/ 2195433 w 2665412"/>
                <a:gd name="T51" fmla="*/ 2729420 h 3382963"/>
                <a:gd name="T52" fmla="*/ 2184001 w 2665412"/>
                <a:gd name="T53" fmla="*/ 2402964 h 3382963"/>
                <a:gd name="T54" fmla="*/ 1952179 w 2665412"/>
                <a:gd name="T55" fmla="*/ 2187021 h 3382963"/>
                <a:gd name="T56" fmla="*/ 2156055 w 2665412"/>
                <a:gd name="T57" fmla="*/ 2032367 h 3382963"/>
                <a:gd name="T58" fmla="*/ 2395816 w 2665412"/>
                <a:gd name="T59" fmla="*/ 2850094 h 3382963"/>
                <a:gd name="T60" fmla="*/ 1619054 w 2665412"/>
                <a:gd name="T61" fmla="*/ 3205130 h 3382963"/>
                <a:gd name="T62" fmla="*/ 1161763 w 2665412"/>
                <a:gd name="T63" fmla="*/ 2697981 h 3382963"/>
                <a:gd name="T64" fmla="*/ 1590474 w 2665412"/>
                <a:gd name="T65" fmla="*/ 1963774 h 3382963"/>
                <a:gd name="T66" fmla="*/ 247746 w 2665412"/>
                <a:gd name="T67" fmla="*/ 2374875 h 3382963"/>
                <a:gd name="T68" fmla="*/ 90506 w 2665412"/>
                <a:gd name="T69" fmla="*/ 2382501 h 3382963"/>
                <a:gd name="T70" fmla="*/ 82882 w 2665412"/>
                <a:gd name="T71" fmla="*/ 2224911 h 3382963"/>
                <a:gd name="T72" fmla="*/ 1925231 w 2665412"/>
                <a:gd name="T73" fmla="*/ 1275421 h 3382963"/>
                <a:gd name="T74" fmla="*/ 2142932 w 2665412"/>
                <a:gd name="T75" fmla="*/ 1565745 h 3382963"/>
                <a:gd name="T76" fmla="*/ 2433411 w 2665412"/>
                <a:gd name="T77" fmla="*/ 1348081 h 3382963"/>
                <a:gd name="T78" fmla="*/ 2215710 w 2665412"/>
                <a:gd name="T79" fmla="*/ 1057758 h 3382963"/>
                <a:gd name="T80" fmla="*/ 2557039 w 2665412"/>
                <a:gd name="T81" fmla="*/ 1184676 h 3382963"/>
                <a:gd name="T82" fmla="*/ 2359043 w 2665412"/>
                <a:gd name="T83" fmla="*/ 1666644 h 3382963"/>
                <a:gd name="T84" fmla="*/ 1943029 w 2665412"/>
                <a:gd name="T85" fmla="*/ 1631742 h 3382963"/>
                <a:gd name="T86" fmla="*/ 1831795 w 2665412"/>
                <a:gd name="T87" fmla="*/ 1117727 h 3382963"/>
                <a:gd name="T88" fmla="*/ 1543971 w 2665412"/>
                <a:gd name="T89" fmla="*/ 596250 h 3382963"/>
                <a:gd name="T90" fmla="*/ 1297460 w 2665412"/>
                <a:gd name="T91" fmla="*/ 948099 h 3382963"/>
                <a:gd name="T92" fmla="*/ 1031888 w 2665412"/>
                <a:gd name="T93" fmla="*/ 755548 h 3382963"/>
                <a:gd name="T94" fmla="*/ 814631 w 2665412"/>
                <a:gd name="T95" fmla="*/ 602286 h 3382963"/>
                <a:gd name="T96" fmla="*/ 863801 w 2665412"/>
                <a:gd name="T97" fmla="*/ 640380 h 3382963"/>
                <a:gd name="T98" fmla="*/ 958650 w 2665412"/>
                <a:gd name="T99" fmla="*/ 731486 h 3382963"/>
                <a:gd name="T100" fmla="*/ 915825 w 2665412"/>
                <a:gd name="T101" fmla="*/ 1047026 h 3382963"/>
                <a:gd name="T102" fmla="*/ 1093788 w 2665412"/>
                <a:gd name="T103" fmla="*/ 1742545 h 3382963"/>
                <a:gd name="T104" fmla="*/ 941203 w 2665412"/>
                <a:gd name="T105" fmla="*/ 2331086 h 3382963"/>
                <a:gd name="T106" fmla="*/ 804162 w 2665412"/>
                <a:gd name="T107" fmla="*/ 2246646 h 3382963"/>
                <a:gd name="T108" fmla="*/ 518978 w 2665412"/>
                <a:gd name="T109" fmla="*/ 1458116 h 3382963"/>
                <a:gd name="T110" fmla="*/ 425714 w 2665412"/>
                <a:gd name="T111" fmla="*/ 1302568 h 3382963"/>
                <a:gd name="T112" fmla="*/ 154488 w 2665412"/>
                <a:gd name="T113" fmla="*/ 951475 h 3382963"/>
                <a:gd name="T114" fmla="*/ 4758 w 2665412"/>
                <a:gd name="T115" fmla="*/ 912429 h 3382963"/>
                <a:gd name="T116" fmla="*/ 912333 w 2665412"/>
                <a:gd name="T117" fmla="*/ 0 h 3382963"/>
                <a:gd name="T118" fmla="*/ 1112519 w 2665412"/>
                <a:gd name="T119" fmla="*/ 199433 h 3382963"/>
                <a:gd name="T120" fmla="*/ 953005 w 2665412"/>
                <a:gd name="T121" fmla="*/ 526732 h 3382963"/>
                <a:gd name="T122" fmla="*/ 719772 w 2665412"/>
                <a:gd name="T123" fmla="*/ 209293 h 3382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5412" h="3382963">
                  <a:moveTo>
                    <a:pt x="506574" y="2643989"/>
                  </a:moveTo>
                  <a:lnTo>
                    <a:pt x="493243" y="2644624"/>
                  </a:lnTo>
                  <a:lnTo>
                    <a:pt x="480230" y="2646210"/>
                  </a:lnTo>
                  <a:lnTo>
                    <a:pt x="467217" y="2648431"/>
                  </a:lnTo>
                  <a:lnTo>
                    <a:pt x="454521" y="2650970"/>
                  </a:lnTo>
                  <a:lnTo>
                    <a:pt x="442460" y="2654460"/>
                  </a:lnTo>
                  <a:lnTo>
                    <a:pt x="430399" y="2658585"/>
                  </a:lnTo>
                  <a:lnTo>
                    <a:pt x="418655" y="2663027"/>
                  </a:lnTo>
                  <a:lnTo>
                    <a:pt x="407229" y="2667786"/>
                  </a:lnTo>
                  <a:lnTo>
                    <a:pt x="396120" y="2673180"/>
                  </a:lnTo>
                  <a:lnTo>
                    <a:pt x="385328" y="2679526"/>
                  </a:lnTo>
                  <a:lnTo>
                    <a:pt x="374854" y="2685872"/>
                  </a:lnTo>
                  <a:lnTo>
                    <a:pt x="364380" y="2692852"/>
                  </a:lnTo>
                  <a:lnTo>
                    <a:pt x="354858" y="2700784"/>
                  </a:lnTo>
                  <a:lnTo>
                    <a:pt x="345336" y="2708717"/>
                  </a:lnTo>
                  <a:lnTo>
                    <a:pt x="336449" y="2717284"/>
                  </a:lnTo>
                  <a:lnTo>
                    <a:pt x="327562" y="2725533"/>
                  </a:lnTo>
                  <a:lnTo>
                    <a:pt x="319310" y="2735052"/>
                  </a:lnTo>
                  <a:lnTo>
                    <a:pt x="312010" y="2744571"/>
                  </a:lnTo>
                  <a:lnTo>
                    <a:pt x="304710" y="2754724"/>
                  </a:lnTo>
                  <a:lnTo>
                    <a:pt x="298044" y="2764878"/>
                  </a:lnTo>
                  <a:lnTo>
                    <a:pt x="291696" y="2775348"/>
                  </a:lnTo>
                  <a:lnTo>
                    <a:pt x="285983" y="2786136"/>
                  </a:lnTo>
                  <a:lnTo>
                    <a:pt x="280905" y="2797241"/>
                  </a:lnTo>
                  <a:lnTo>
                    <a:pt x="276144" y="2808981"/>
                  </a:lnTo>
                  <a:lnTo>
                    <a:pt x="272018" y="2820721"/>
                  </a:lnTo>
                  <a:lnTo>
                    <a:pt x="268209" y="2832461"/>
                  </a:lnTo>
                  <a:lnTo>
                    <a:pt x="265353" y="2844835"/>
                  </a:lnTo>
                  <a:lnTo>
                    <a:pt x="263131" y="2857210"/>
                  </a:lnTo>
                  <a:lnTo>
                    <a:pt x="261226" y="2869584"/>
                  </a:lnTo>
                  <a:lnTo>
                    <a:pt x="259957" y="2882276"/>
                  </a:lnTo>
                  <a:lnTo>
                    <a:pt x="259322" y="2895285"/>
                  </a:lnTo>
                  <a:lnTo>
                    <a:pt x="259639" y="2908294"/>
                  </a:lnTo>
                  <a:lnTo>
                    <a:pt x="260274" y="2921620"/>
                  </a:lnTo>
                  <a:lnTo>
                    <a:pt x="261861" y="2934629"/>
                  </a:lnTo>
                  <a:lnTo>
                    <a:pt x="264083" y="2947638"/>
                  </a:lnTo>
                  <a:lnTo>
                    <a:pt x="266622" y="2960330"/>
                  </a:lnTo>
                  <a:lnTo>
                    <a:pt x="270113" y="2972704"/>
                  </a:lnTo>
                  <a:lnTo>
                    <a:pt x="273922" y="2984444"/>
                  </a:lnTo>
                  <a:lnTo>
                    <a:pt x="278366" y="2996501"/>
                  </a:lnTo>
                  <a:lnTo>
                    <a:pt x="283444" y="3007924"/>
                  </a:lnTo>
                  <a:lnTo>
                    <a:pt x="288840" y="3019029"/>
                  </a:lnTo>
                  <a:lnTo>
                    <a:pt x="294870" y="3029817"/>
                  </a:lnTo>
                  <a:lnTo>
                    <a:pt x="301536" y="3040605"/>
                  </a:lnTo>
                  <a:lnTo>
                    <a:pt x="308836" y="3050441"/>
                  </a:lnTo>
                  <a:lnTo>
                    <a:pt x="316136" y="3060277"/>
                  </a:lnTo>
                  <a:lnTo>
                    <a:pt x="323753" y="3069478"/>
                  </a:lnTo>
                  <a:lnTo>
                    <a:pt x="332323" y="3078680"/>
                  </a:lnTo>
                  <a:lnTo>
                    <a:pt x="341210" y="3087247"/>
                  </a:lnTo>
                  <a:lnTo>
                    <a:pt x="350732" y="3095496"/>
                  </a:lnTo>
                  <a:lnTo>
                    <a:pt x="360254" y="3103429"/>
                  </a:lnTo>
                  <a:lnTo>
                    <a:pt x="370411" y="3110409"/>
                  </a:lnTo>
                  <a:lnTo>
                    <a:pt x="380250" y="3117072"/>
                  </a:lnTo>
                  <a:lnTo>
                    <a:pt x="391041" y="3123418"/>
                  </a:lnTo>
                  <a:lnTo>
                    <a:pt x="401833" y="3128812"/>
                  </a:lnTo>
                  <a:lnTo>
                    <a:pt x="412942" y="3134206"/>
                  </a:lnTo>
                  <a:lnTo>
                    <a:pt x="424685" y="3138965"/>
                  </a:lnTo>
                  <a:lnTo>
                    <a:pt x="436429" y="3143090"/>
                  </a:lnTo>
                  <a:lnTo>
                    <a:pt x="448173" y="3146580"/>
                  </a:lnTo>
                  <a:lnTo>
                    <a:pt x="460551" y="3149753"/>
                  </a:lnTo>
                  <a:lnTo>
                    <a:pt x="472930" y="3151974"/>
                  </a:lnTo>
                  <a:lnTo>
                    <a:pt x="485626" y="3153878"/>
                  </a:lnTo>
                  <a:lnTo>
                    <a:pt x="498004" y="3154830"/>
                  </a:lnTo>
                  <a:lnTo>
                    <a:pt x="511017" y="3155147"/>
                  </a:lnTo>
                  <a:lnTo>
                    <a:pt x="524030" y="3155147"/>
                  </a:lnTo>
                  <a:lnTo>
                    <a:pt x="537044" y="3154513"/>
                  </a:lnTo>
                  <a:lnTo>
                    <a:pt x="550374" y="3152926"/>
                  </a:lnTo>
                  <a:lnTo>
                    <a:pt x="563070" y="3150705"/>
                  </a:lnTo>
                  <a:lnTo>
                    <a:pt x="575766" y="3148167"/>
                  </a:lnTo>
                  <a:lnTo>
                    <a:pt x="588462" y="3144994"/>
                  </a:lnTo>
                  <a:lnTo>
                    <a:pt x="600206" y="3141186"/>
                  </a:lnTo>
                  <a:lnTo>
                    <a:pt x="612267" y="3136744"/>
                  </a:lnTo>
                  <a:lnTo>
                    <a:pt x="623693" y="3131668"/>
                  </a:lnTo>
                  <a:lnTo>
                    <a:pt x="634802" y="3125956"/>
                  </a:lnTo>
                  <a:lnTo>
                    <a:pt x="645593" y="3119928"/>
                  </a:lnTo>
                  <a:lnTo>
                    <a:pt x="656067" y="3113265"/>
                  </a:lnTo>
                  <a:lnTo>
                    <a:pt x="665907" y="3106284"/>
                  </a:lnTo>
                  <a:lnTo>
                    <a:pt x="676063" y="3098986"/>
                  </a:lnTo>
                  <a:lnTo>
                    <a:pt x="685268" y="3090737"/>
                  </a:lnTo>
                  <a:lnTo>
                    <a:pt x="694155" y="3082487"/>
                  </a:lnTo>
                  <a:lnTo>
                    <a:pt x="702725" y="3073603"/>
                  </a:lnTo>
                  <a:lnTo>
                    <a:pt x="710977" y="3064402"/>
                  </a:lnTo>
                  <a:lnTo>
                    <a:pt x="718594" y="3054566"/>
                  </a:lnTo>
                  <a:lnTo>
                    <a:pt x="725894" y="3045047"/>
                  </a:lnTo>
                  <a:lnTo>
                    <a:pt x="732560" y="3034576"/>
                  </a:lnTo>
                  <a:lnTo>
                    <a:pt x="738908" y="3023788"/>
                  </a:lnTo>
                  <a:lnTo>
                    <a:pt x="744621" y="3013000"/>
                  </a:lnTo>
                  <a:lnTo>
                    <a:pt x="750017" y="3001895"/>
                  </a:lnTo>
                  <a:lnTo>
                    <a:pt x="754460" y="2990472"/>
                  </a:lnTo>
                  <a:lnTo>
                    <a:pt x="758586" y="2979050"/>
                  </a:lnTo>
                  <a:lnTo>
                    <a:pt x="762078" y="2966676"/>
                  </a:lnTo>
                  <a:lnTo>
                    <a:pt x="765252" y="2954618"/>
                  </a:lnTo>
                  <a:lnTo>
                    <a:pt x="767473" y="2942244"/>
                  </a:lnTo>
                  <a:lnTo>
                    <a:pt x="769378" y="2929870"/>
                  </a:lnTo>
                  <a:lnTo>
                    <a:pt x="770330" y="2916861"/>
                  </a:lnTo>
                  <a:lnTo>
                    <a:pt x="770965" y="2903852"/>
                  </a:lnTo>
                  <a:lnTo>
                    <a:pt x="770647" y="2890843"/>
                  </a:lnTo>
                  <a:lnTo>
                    <a:pt x="770013" y="2877834"/>
                  </a:lnTo>
                  <a:lnTo>
                    <a:pt x="768426" y="2864507"/>
                  </a:lnTo>
                  <a:lnTo>
                    <a:pt x="766521" y="2851816"/>
                  </a:lnTo>
                  <a:lnTo>
                    <a:pt x="763982" y="2839441"/>
                  </a:lnTo>
                  <a:lnTo>
                    <a:pt x="760808" y="2827067"/>
                  </a:lnTo>
                  <a:lnTo>
                    <a:pt x="756682" y="2814692"/>
                  </a:lnTo>
                  <a:lnTo>
                    <a:pt x="752238" y="2802953"/>
                  </a:lnTo>
                  <a:lnTo>
                    <a:pt x="747160" y="2791530"/>
                  </a:lnTo>
                  <a:lnTo>
                    <a:pt x="741764" y="2780108"/>
                  </a:lnTo>
                  <a:lnTo>
                    <a:pt x="735416" y="2769637"/>
                  </a:lnTo>
                  <a:lnTo>
                    <a:pt x="729068" y="2759166"/>
                  </a:lnTo>
                  <a:lnTo>
                    <a:pt x="722086" y="2749013"/>
                  </a:lnTo>
                  <a:lnTo>
                    <a:pt x="714468" y="2739177"/>
                  </a:lnTo>
                  <a:lnTo>
                    <a:pt x="706533" y="2729658"/>
                  </a:lnTo>
                  <a:lnTo>
                    <a:pt x="697964" y="2720774"/>
                  </a:lnTo>
                  <a:lnTo>
                    <a:pt x="689394" y="2712207"/>
                  </a:lnTo>
                  <a:lnTo>
                    <a:pt x="680189" y="2704275"/>
                  </a:lnTo>
                  <a:lnTo>
                    <a:pt x="670350" y="2696342"/>
                  </a:lnTo>
                  <a:lnTo>
                    <a:pt x="660511" y="2689362"/>
                  </a:lnTo>
                  <a:lnTo>
                    <a:pt x="650037" y="2682382"/>
                  </a:lnTo>
                  <a:lnTo>
                    <a:pt x="639563" y="2676353"/>
                  </a:lnTo>
                  <a:lnTo>
                    <a:pt x="628771" y="2670324"/>
                  </a:lnTo>
                  <a:lnTo>
                    <a:pt x="617662" y="2665248"/>
                  </a:lnTo>
                  <a:lnTo>
                    <a:pt x="606236" y="2660171"/>
                  </a:lnTo>
                  <a:lnTo>
                    <a:pt x="594175" y="2656364"/>
                  </a:lnTo>
                  <a:lnTo>
                    <a:pt x="582431" y="2652873"/>
                  </a:lnTo>
                  <a:lnTo>
                    <a:pt x="570053" y="2650018"/>
                  </a:lnTo>
                  <a:lnTo>
                    <a:pt x="557992" y="2647479"/>
                  </a:lnTo>
                  <a:lnTo>
                    <a:pt x="545296" y="2645576"/>
                  </a:lnTo>
                  <a:lnTo>
                    <a:pt x="532600" y="2644306"/>
                  </a:lnTo>
                  <a:lnTo>
                    <a:pt x="519587" y="2643989"/>
                  </a:lnTo>
                  <a:lnTo>
                    <a:pt x="506574" y="2643989"/>
                  </a:lnTo>
                  <a:close/>
                  <a:moveTo>
                    <a:pt x="552279" y="2413000"/>
                  </a:moveTo>
                  <a:lnTo>
                    <a:pt x="560214" y="2505650"/>
                  </a:lnTo>
                  <a:lnTo>
                    <a:pt x="569736" y="2506602"/>
                  </a:lnTo>
                  <a:lnTo>
                    <a:pt x="578940" y="2508188"/>
                  </a:lnTo>
                  <a:lnTo>
                    <a:pt x="588779" y="2510092"/>
                  </a:lnTo>
                  <a:lnTo>
                    <a:pt x="597984" y="2511678"/>
                  </a:lnTo>
                  <a:lnTo>
                    <a:pt x="607506" y="2513582"/>
                  </a:lnTo>
                  <a:lnTo>
                    <a:pt x="617028" y="2516120"/>
                  </a:lnTo>
                  <a:lnTo>
                    <a:pt x="626232" y="2518976"/>
                  </a:lnTo>
                  <a:lnTo>
                    <a:pt x="635119" y="2521514"/>
                  </a:lnTo>
                  <a:lnTo>
                    <a:pt x="644006" y="2524370"/>
                  </a:lnTo>
                  <a:lnTo>
                    <a:pt x="653211" y="2527860"/>
                  </a:lnTo>
                  <a:lnTo>
                    <a:pt x="661780" y="2531033"/>
                  </a:lnTo>
                  <a:lnTo>
                    <a:pt x="670668" y="2534841"/>
                  </a:lnTo>
                  <a:lnTo>
                    <a:pt x="679237" y="2538648"/>
                  </a:lnTo>
                  <a:lnTo>
                    <a:pt x="687807" y="2542773"/>
                  </a:lnTo>
                  <a:lnTo>
                    <a:pt x="696377" y="2547215"/>
                  </a:lnTo>
                  <a:lnTo>
                    <a:pt x="704629" y="2551657"/>
                  </a:lnTo>
                  <a:lnTo>
                    <a:pt x="764299" y="2480266"/>
                  </a:lnTo>
                  <a:lnTo>
                    <a:pt x="884275" y="2581165"/>
                  </a:lnTo>
                  <a:lnTo>
                    <a:pt x="824922" y="2651921"/>
                  </a:lnTo>
                  <a:lnTo>
                    <a:pt x="830953" y="2659219"/>
                  </a:lnTo>
                  <a:lnTo>
                    <a:pt x="836348" y="2666517"/>
                  </a:lnTo>
                  <a:lnTo>
                    <a:pt x="842062" y="2674449"/>
                  </a:lnTo>
                  <a:lnTo>
                    <a:pt x="847140" y="2682382"/>
                  </a:lnTo>
                  <a:lnTo>
                    <a:pt x="852536" y="2690314"/>
                  </a:lnTo>
                  <a:lnTo>
                    <a:pt x="857297" y="2698563"/>
                  </a:lnTo>
                  <a:lnTo>
                    <a:pt x="862057" y="2706813"/>
                  </a:lnTo>
                  <a:lnTo>
                    <a:pt x="866501" y="2715380"/>
                  </a:lnTo>
                  <a:lnTo>
                    <a:pt x="870945" y="2723947"/>
                  </a:lnTo>
                  <a:lnTo>
                    <a:pt x="875071" y="2732514"/>
                  </a:lnTo>
                  <a:lnTo>
                    <a:pt x="879197" y="2741398"/>
                  </a:lnTo>
                  <a:lnTo>
                    <a:pt x="883006" y="2750282"/>
                  </a:lnTo>
                  <a:lnTo>
                    <a:pt x="886497" y="2759166"/>
                  </a:lnTo>
                  <a:lnTo>
                    <a:pt x="889671" y="2768050"/>
                  </a:lnTo>
                  <a:lnTo>
                    <a:pt x="892845" y="2777252"/>
                  </a:lnTo>
                  <a:lnTo>
                    <a:pt x="896019" y="2786453"/>
                  </a:lnTo>
                  <a:lnTo>
                    <a:pt x="986794" y="2779156"/>
                  </a:lnTo>
                  <a:lnTo>
                    <a:pt x="1000125" y="2934629"/>
                  </a:lnTo>
                  <a:lnTo>
                    <a:pt x="909667" y="2942879"/>
                  </a:lnTo>
                  <a:lnTo>
                    <a:pt x="908397" y="2952397"/>
                  </a:lnTo>
                  <a:lnTo>
                    <a:pt x="907128" y="2962233"/>
                  </a:lnTo>
                  <a:lnTo>
                    <a:pt x="905541" y="2971752"/>
                  </a:lnTo>
                  <a:lnTo>
                    <a:pt x="903636" y="2981588"/>
                  </a:lnTo>
                  <a:lnTo>
                    <a:pt x="901415" y="2990790"/>
                  </a:lnTo>
                  <a:lnTo>
                    <a:pt x="899193" y="3000309"/>
                  </a:lnTo>
                  <a:lnTo>
                    <a:pt x="896654" y="3009827"/>
                  </a:lnTo>
                  <a:lnTo>
                    <a:pt x="893797" y="3019029"/>
                  </a:lnTo>
                  <a:lnTo>
                    <a:pt x="890623" y="3027913"/>
                  </a:lnTo>
                  <a:lnTo>
                    <a:pt x="887449" y="3036797"/>
                  </a:lnTo>
                  <a:lnTo>
                    <a:pt x="883958" y="3045999"/>
                  </a:lnTo>
                  <a:lnTo>
                    <a:pt x="880149" y="3054566"/>
                  </a:lnTo>
                  <a:lnTo>
                    <a:pt x="876658" y="3063450"/>
                  </a:lnTo>
                  <a:lnTo>
                    <a:pt x="872532" y="3072017"/>
                  </a:lnTo>
                  <a:lnTo>
                    <a:pt x="868088" y="3080584"/>
                  </a:lnTo>
                  <a:lnTo>
                    <a:pt x="863644" y="3089150"/>
                  </a:lnTo>
                  <a:lnTo>
                    <a:pt x="933154" y="3147532"/>
                  </a:lnTo>
                  <a:lnTo>
                    <a:pt x="831905" y="3267151"/>
                  </a:lnTo>
                  <a:lnTo>
                    <a:pt x="763347" y="3209404"/>
                  </a:lnTo>
                  <a:lnTo>
                    <a:pt x="755730" y="3215433"/>
                  </a:lnTo>
                  <a:lnTo>
                    <a:pt x="748112" y="3221144"/>
                  </a:lnTo>
                  <a:lnTo>
                    <a:pt x="740177" y="3226538"/>
                  </a:lnTo>
                  <a:lnTo>
                    <a:pt x="732560" y="3231615"/>
                  </a:lnTo>
                  <a:lnTo>
                    <a:pt x="724307" y="3237009"/>
                  </a:lnTo>
                  <a:lnTo>
                    <a:pt x="716055" y="3242085"/>
                  </a:lnTo>
                  <a:lnTo>
                    <a:pt x="707485" y="3246527"/>
                  </a:lnTo>
                  <a:lnTo>
                    <a:pt x="698916" y="3251287"/>
                  </a:lnTo>
                  <a:lnTo>
                    <a:pt x="690346" y="3256046"/>
                  </a:lnTo>
                  <a:lnTo>
                    <a:pt x="681459" y="3259854"/>
                  </a:lnTo>
                  <a:lnTo>
                    <a:pt x="672572" y="3263979"/>
                  </a:lnTo>
                  <a:lnTo>
                    <a:pt x="663685" y="3267786"/>
                  </a:lnTo>
                  <a:lnTo>
                    <a:pt x="654480" y="3271276"/>
                  </a:lnTo>
                  <a:lnTo>
                    <a:pt x="645593" y="3274449"/>
                  </a:lnTo>
                  <a:lnTo>
                    <a:pt x="635754" y="3277305"/>
                  </a:lnTo>
                  <a:lnTo>
                    <a:pt x="626549" y="3280478"/>
                  </a:lnTo>
                  <a:lnTo>
                    <a:pt x="634484" y="3369637"/>
                  </a:lnTo>
                  <a:lnTo>
                    <a:pt x="478008" y="3382963"/>
                  </a:lnTo>
                  <a:lnTo>
                    <a:pt x="470390" y="3293804"/>
                  </a:lnTo>
                  <a:lnTo>
                    <a:pt x="460551" y="3292535"/>
                  </a:lnTo>
                  <a:lnTo>
                    <a:pt x="451029" y="3291266"/>
                  </a:lnTo>
                  <a:lnTo>
                    <a:pt x="441190" y="3289362"/>
                  </a:lnTo>
                  <a:lnTo>
                    <a:pt x="431668" y="3287458"/>
                  </a:lnTo>
                  <a:lnTo>
                    <a:pt x="421829" y="3285237"/>
                  </a:lnTo>
                  <a:lnTo>
                    <a:pt x="412624" y="3283016"/>
                  </a:lnTo>
                  <a:lnTo>
                    <a:pt x="403420" y="3280478"/>
                  </a:lnTo>
                  <a:lnTo>
                    <a:pt x="394215" y="3277305"/>
                  </a:lnTo>
                  <a:lnTo>
                    <a:pt x="384693" y="3274449"/>
                  </a:lnTo>
                  <a:lnTo>
                    <a:pt x="375806" y="3271276"/>
                  </a:lnTo>
                  <a:lnTo>
                    <a:pt x="366919" y="3267786"/>
                  </a:lnTo>
                  <a:lnTo>
                    <a:pt x="358032" y="3263979"/>
                  </a:lnTo>
                  <a:lnTo>
                    <a:pt x="349145" y="3259854"/>
                  </a:lnTo>
                  <a:lnTo>
                    <a:pt x="340575" y="3256046"/>
                  </a:lnTo>
                  <a:lnTo>
                    <a:pt x="332006" y="3251921"/>
                  </a:lnTo>
                  <a:lnTo>
                    <a:pt x="323436" y="3246845"/>
                  </a:lnTo>
                  <a:lnTo>
                    <a:pt x="265987" y="3315697"/>
                  </a:lnTo>
                  <a:lnTo>
                    <a:pt x="146012" y="3214798"/>
                  </a:lnTo>
                  <a:lnTo>
                    <a:pt x="204412" y="3145628"/>
                  </a:lnTo>
                  <a:lnTo>
                    <a:pt x="198382" y="3138331"/>
                  </a:lnTo>
                  <a:lnTo>
                    <a:pt x="192669" y="3130398"/>
                  </a:lnTo>
                  <a:lnTo>
                    <a:pt x="187273" y="3122466"/>
                  </a:lnTo>
                  <a:lnTo>
                    <a:pt x="181877" y="3114851"/>
                  </a:lnTo>
                  <a:lnTo>
                    <a:pt x="176799" y="3106602"/>
                  </a:lnTo>
                  <a:lnTo>
                    <a:pt x="172038" y="3098352"/>
                  </a:lnTo>
                  <a:lnTo>
                    <a:pt x="167277" y="3089785"/>
                  </a:lnTo>
                  <a:lnTo>
                    <a:pt x="162834" y="3081853"/>
                  </a:lnTo>
                  <a:lnTo>
                    <a:pt x="158390" y="3072969"/>
                  </a:lnTo>
                  <a:lnTo>
                    <a:pt x="154264" y="3064402"/>
                  </a:lnTo>
                  <a:lnTo>
                    <a:pt x="150455" y="3055517"/>
                  </a:lnTo>
                  <a:lnTo>
                    <a:pt x="146646" y="3046633"/>
                  </a:lnTo>
                  <a:lnTo>
                    <a:pt x="143155" y="3037114"/>
                  </a:lnTo>
                  <a:lnTo>
                    <a:pt x="139664" y="3028230"/>
                  </a:lnTo>
                  <a:lnTo>
                    <a:pt x="136807" y="3018711"/>
                  </a:lnTo>
                  <a:lnTo>
                    <a:pt x="133633" y="3009193"/>
                  </a:lnTo>
                  <a:lnTo>
                    <a:pt x="43175" y="3017125"/>
                  </a:lnTo>
                  <a:lnTo>
                    <a:pt x="30162" y="2861334"/>
                  </a:lnTo>
                  <a:lnTo>
                    <a:pt x="121255" y="2853402"/>
                  </a:lnTo>
                  <a:lnTo>
                    <a:pt x="122207" y="2843249"/>
                  </a:lnTo>
                  <a:lnTo>
                    <a:pt x="123794" y="2833730"/>
                  </a:lnTo>
                  <a:lnTo>
                    <a:pt x="125698" y="2824529"/>
                  </a:lnTo>
                  <a:lnTo>
                    <a:pt x="127285" y="2814692"/>
                  </a:lnTo>
                  <a:lnTo>
                    <a:pt x="129824" y="2805491"/>
                  </a:lnTo>
                  <a:lnTo>
                    <a:pt x="132046" y="2796290"/>
                  </a:lnTo>
                  <a:lnTo>
                    <a:pt x="134903" y="2787088"/>
                  </a:lnTo>
                  <a:lnTo>
                    <a:pt x="137442" y="2777569"/>
                  </a:lnTo>
                  <a:lnTo>
                    <a:pt x="140298" y="2768685"/>
                  </a:lnTo>
                  <a:lnTo>
                    <a:pt x="143790" y="2759801"/>
                  </a:lnTo>
                  <a:lnTo>
                    <a:pt x="147598" y="2750917"/>
                  </a:lnTo>
                  <a:lnTo>
                    <a:pt x="151090" y="2742032"/>
                  </a:lnTo>
                  <a:lnTo>
                    <a:pt x="154899" y="2733466"/>
                  </a:lnTo>
                  <a:lnTo>
                    <a:pt x="159025" y="2724899"/>
                  </a:lnTo>
                  <a:lnTo>
                    <a:pt x="167912" y="2707765"/>
                  </a:lnTo>
                  <a:lnTo>
                    <a:pt x="97450" y="2648749"/>
                  </a:lnTo>
                  <a:lnTo>
                    <a:pt x="198382" y="2528812"/>
                  </a:lnTo>
                  <a:lnTo>
                    <a:pt x="269161" y="2588780"/>
                  </a:lnTo>
                  <a:lnTo>
                    <a:pt x="284079" y="2577675"/>
                  </a:lnTo>
                  <a:lnTo>
                    <a:pt x="299631" y="2566887"/>
                  </a:lnTo>
                  <a:lnTo>
                    <a:pt x="307884" y="2561493"/>
                  </a:lnTo>
                  <a:lnTo>
                    <a:pt x="315819" y="2556734"/>
                  </a:lnTo>
                  <a:lnTo>
                    <a:pt x="324388" y="2552292"/>
                  </a:lnTo>
                  <a:lnTo>
                    <a:pt x="332323" y="2547532"/>
                  </a:lnTo>
                  <a:lnTo>
                    <a:pt x="340893" y="2543407"/>
                  </a:lnTo>
                  <a:lnTo>
                    <a:pt x="349463" y="2539283"/>
                  </a:lnTo>
                  <a:lnTo>
                    <a:pt x="358350" y="2535158"/>
                  </a:lnTo>
                  <a:lnTo>
                    <a:pt x="367237" y="2531350"/>
                  </a:lnTo>
                  <a:lnTo>
                    <a:pt x="376124" y="2528177"/>
                  </a:lnTo>
                  <a:lnTo>
                    <a:pt x="385646" y="2524687"/>
                  </a:lnTo>
                  <a:lnTo>
                    <a:pt x="394533" y="2521832"/>
                  </a:lnTo>
                  <a:lnTo>
                    <a:pt x="403737" y="2518976"/>
                  </a:lnTo>
                  <a:lnTo>
                    <a:pt x="396120" y="2426327"/>
                  </a:lnTo>
                  <a:lnTo>
                    <a:pt x="552279" y="2413000"/>
                  </a:lnTo>
                  <a:close/>
                  <a:moveTo>
                    <a:pt x="1753153" y="2246313"/>
                  </a:moveTo>
                  <a:lnTo>
                    <a:pt x="1813988" y="2246313"/>
                  </a:lnTo>
                  <a:lnTo>
                    <a:pt x="1817474" y="2246631"/>
                  </a:lnTo>
                  <a:lnTo>
                    <a:pt x="1820959" y="2247583"/>
                  </a:lnTo>
                  <a:lnTo>
                    <a:pt x="1823811" y="2248536"/>
                  </a:lnTo>
                  <a:lnTo>
                    <a:pt x="1826346" y="2250441"/>
                  </a:lnTo>
                  <a:lnTo>
                    <a:pt x="1828564" y="2252346"/>
                  </a:lnTo>
                  <a:lnTo>
                    <a:pt x="1830148" y="2254886"/>
                  </a:lnTo>
                  <a:lnTo>
                    <a:pt x="1831415" y="2257426"/>
                  </a:lnTo>
                  <a:lnTo>
                    <a:pt x="1831732" y="2259966"/>
                  </a:lnTo>
                  <a:lnTo>
                    <a:pt x="1831732" y="2310766"/>
                  </a:lnTo>
                  <a:lnTo>
                    <a:pt x="1842188" y="2312036"/>
                  </a:lnTo>
                  <a:lnTo>
                    <a:pt x="1852011" y="2313623"/>
                  </a:lnTo>
                  <a:lnTo>
                    <a:pt x="1862467" y="2315528"/>
                  </a:lnTo>
                  <a:lnTo>
                    <a:pt x="1871973" y="2317751"/>
                  </a:lnTo>
                  <a:lnTo>
                    <a:pt x="1880528" y="2319973"/>
                  </a:lnTo>
                  <a:lnTo>
                    <a:pt x="1889400" y="2322513"/>
                  </a:lnTo>
                  <a:lnTo>
                    <a:pt x="1897955" y="2325371"/>
                  </a:lnTo>
                  <a:lnTo>
                    <a:pt x="1907460" y="2328863"/>
                  </a:lnTo>
                  <a:lnTo>
                    <a:pt x="1916332" y="2332673"/>
                  </a:lnTo>
                  <a:lnTo>
                    <a:pt x="1925204" y="2336801"/>
                  </a:lnTo>
                  <a:lnTo>
                    <a:pt x="1934393" y="2341246"/>
                  </a:lnTo>
                  <a:lnTo>
                    <a:pt x="1942948" y="2345691"/>
                  </a:lnTo>
                  <a:lnTo>
                    <a:pt x="1951503" y="2350771"/>
                  </a:lnTo>
                  <a:lnTo>
                    <a:pt x="1960058" y="2355851"/>
                  </a:lnTo>
                  <a:lnTo>
                    <a:pt x="1967662" y="2361566"/>
                  </a:lnTo>
                  <a:lnTo>
                    <a:pt x="1975267" y="2367281"/>
                  </a:lnTo>
                  <a:lnTo>
                    <a:pt x="1982238" y="2372996"/>
                  </a:lnTo>
                  <a:lnTo>
                    <a:pt x="1988575" y="2379346"/>
                  </a:lnTo>
                  <a:lnTo>
                    <a:pt x="1994278" y="2385378"/>
                  </a:lnTo>
                  <a:lnTo>
                    <a:pt x="1999665" y="2392046"/>
                  </a:lnTo>
                  <a:lnTo>
                    <a:pt x="2002199" y="2396491"/>
                  </a:lnTo>
                  <a:lnTo>
                    <a:pt x="2004100" y="2401253"/>
                  </a:lnTo>
                  <a:lnTo>
                    <a:pt x="2005051" y="2406016"/>
                  </a:lnTo>
                  <a:lnTo>
                    <a:pt x="2005685" y="2411413"/>
                  </a:lnTo>
                  <a:lnTo>
                    <a:pt x="2005051" y="2416493"/>
                  </a:lnTo>
                  <a:lnTo>
                    <a:pt x="2003784" y="2421891"/>
                  </a:lnTo>
                  <a:lnTo>
                    <a:pt x="2001566" y="2427288"/>
                  </a:lnTo>
                  <a:lnTo>
                    <a:pt x="1998397" y="2432368"/>
                  </a:lnTo>
                  <a:lnTo>
                    <a:pt x="1996179" y="2435543"/>
                  </a:lnTo>
                  <a:lnTo>
                    <a:pt x="1993961" y="2438401"/>
                  </a:lnTo>
                  <a:lnTo>
                    <a:pt x="1991426" y="2441576"/>
                  </a:lnTo>
                  <a:lnTo>
                    <a:pt x="1988575" y="2444433"/>
                  </a:lnTo>
                  <a:lnTo>
                    <a:pt x="1985406" y="2447291"/>
                  </a:lnTo>
                  <a:lnTo>
                    <a:pt x="1982238" y="2449831"/>
                  </a:lnTo>
                  <a:lnTo>
                    <a:pt x="1978435" y="2452688"/>
                  </a:lnTo>
                  <a:lnTo>
                    <a:pt x="1974633" y="2454911"/>
                  </a:lnTo>
                  <a:lnTo>
                    <a:pt x="1971148" y="2457133"/>
                  </a:lnTo>
                  <a:lnTo>
                    <a:pt x="1967029" y="2459038"/>
                  </a:lnTo>
                  <a:lnTo>
                    <a:pt x="1962910" y="2460626"/>
                  </a:lnTo>
                  <a:lnTo>
                    <a:pt x="1958790" y="2462213"/>
                  </a:lnTo>
                  <a:lnTo>
                    <a:pt x="1954671" y="2463483"/>
                  </a:lnTo>
                  <a:lnTo>
                    <a:pt x="1950235" y="2464118"/>
                  </a:lnTo>
                  <a:lnTo>
                    <a:pt x="1945799" y="2464753"/>
                  </a:lnTo>
                  <a:lnTo>
                    <a:pt x="1941364" y="2464753"/>
                  </a:lnTo>
                  <a:lnTo>
                    <a:pt x="1936294" y="2464753"/>
                  </a:lnTo>
                  <a:lnTo>
                    <a:pt x="1931541" y="2464118"/>
                  </a:lnTo>
                  <a:lnTo>
                    <a:pt x="1926471" y="2462531"/>
                  </a:lnTo>
                  <a:lnTo>
                    <a:pt x="1922035" y="2460626"/>
                  </a:lnTo>
                  <a:lnTo>
                    <a:pt x="1917916" y="2458403"/>
                  </a:lnTo>
                  <a:lnTo>
                    <a:pt x="1914431" y="2455546"/>
                  </a:lnTo>
                  <a:lnTo>
                    <a:pt x="1910946" y="2452688"/>
                  </a:lnTo>
                  <a:lnTo>
                    <a:pt x="1908094" y="2448878"/>
                  </a:lnTo>
                  <a:lnTo>
                    <a:pt x="1904925" y="2445068"/>
                  </a:lnTo>
                  <a:lnTo>
                    <a:pt x="1903341" y="2443798"/>
                  </a:lnTo>
                  <a:lnTo>
                    <a:pt x="1897004" y="2438401"/>
                  </a:lnTo>
                  <a:lnTo>
                    <a:pt x="1890667" y="2433638"/>
                  </a:lnTo>
                  <a:lnTo>
                    <a:pt x="1883696" y="2429193"/>
                  </a:lnTo>
                  <a:lnTo>
                    <a:pt x="1876092" y="2424431"/>
                  </a:lnTo>
                  <a:lnTo>
                    <a:pt x="1868804" y="2419986"/>
                  </a:lnTo>
                  <a:lnTo>
                    <a:pt x="1861200" y="2415858"/>
                  </a:lnTo>
                  <a:lnTo>
                    <a:pt x="1853912" y="2412366"/>
                  </a:lnTo>
                  <a:lnTo>
                    <a:pt x="1847258" y="2409508"/>
                  </a:lnTo>
                  <a:lnTo>
                    <a:pt x="1840921" y="2407286"/>
                  </a:lnTo>
                  <a:lnTo>
                    <a:pt x="1834267" y="2405381"/>
                  </a:lnTo>
                  <a:lnTo>
                    <a:pt x="1827296" y="2403793"/>
                  </a:lnTo>
                  <a:lnTo>
                    <a:pt x="1820642" y="2402523"/>
                  </a:lnTo>
                  <a:lnTo>
                    <a:pt x="1813355" y="2401253"/>
                  </a:lnTo>
                  <a:lnTo>
                    <a:pt x="1806384" y="2400301"/>
                  </a:lnTo>
                  <a:lnTo>
                    <a:pt x="1799730" y="2399666"/>
                  </a:lnTo>
                  <a:lnTo>
                    <a:pt x="1792759" y="2399348"/>
                  </a:lnTo>
                  <a:lnTo>
                    <a:pt x="1786105" y="2399031"/>
                  </a:lnTo>
                  <a:lnTo>
                    <a:pt x="1776917" y="2399348"/>
                  </a:lnTo>
                  <a:lnTo>
                    <a:pt x="1767094" y="2400301"/>
                  </a:lnTo>
                  <a:lnTo>
                    <a:pt x="1756321" y="2401571"/>
                  </a:lnTo>
                  <a:lnTo>
                    <a:pt x="1745548" y="2404428"/>
                  </a:lnTo>
                  <a:lnTo>
                    <a:pt x="1740162" y="2405698"/>
                  </a:lnTo>
                  <a:lnTo>
                    <a:pt x="1734458" y="2407603"/>
                  </a:lnTo>
                  <a:lnTo>
                    <a:pt x="1729072" y="2409826"/>
                  </a:lnTo>
                  <a:lnTo>
                    <a:pt x="1723368" y="2412048"/>
                  </a:lnTo>
                  <a:lnTo>
                    <a:pt x="1717982" y="2414906"/>
                  </a:lnTo>
                  <a:lnTo>
                    <a:pt x="1712279" y="2418081"/>
                  </a:lnTo>
                  <a:lnTo>
                    <a:pt x="1706575" y="2421256"/>
                  </a:lnTo>
                  <a:lnTo>
                    <a:pt x="1701506" y="2425383"/>
                  </a:lnTo>
                  <a:lnTo>
                    <a:pt x="1698337" y="2427923"/>
                  </a:lnTo>
                  <a:lnTo>
                    <a:pt x="1695168" y="2431416"/>
                  </a:lnTo>
                  <a:lnTo>
                    <a:pt x="1692634" y="2434908"/>
                  </a:lnTo>
                  <a:lnTo>
                    <a:pt x="1690415" y="2438401"/>
                  </a:lnTo>
                  <a:lnTo>
                    <a:pt x="1688514" y="2442211"/>
                  </a:lnTo>
                  <a:lnTo>
                    <a:pt x="1686930" y="2446338"/>
                  </a:lnTo>
                  <a:lnTo>
                    <a:pt x="1686296" y="2450783"/>
                  </a:lnTo>
                  <a:lnTo>
                    <a:pt x="1685662" y="2455228"/>
                  </a:lnTo>
                  <a:lnTo>
                    <a:pt x="1685346" y="2459673"/>
                  </a:lnTo>
                  <a:lnTo>
                    <a:pt x="1685346" y="2464118"/>
                  </a:lnTo>
                  <a:lnTo>
                    <a:pt x="1685662" y="2468563"/>
                  </a:lnTo>
                  <a:lnTo>
                    <a:pt x="1686296" y="2473008"/>
                  </a:lnTo>
                  <a:lnTo>
                    <a:pt x="1687880" y="2477136"/>
                  </a:lnTo>
                  <a:lnTo>
                    <a:pt x="1689148" y="2481581"/>
                  </a:lnTo>
                  <a:lnTo>
                    <a:pt x="1691366" y="2485708"/>
                  </a:lnTo>
                  <a:lnTo>
                    <a:pt x="1693584" y="2489518"/>
                  </a:lnTo>
                  <a:lnTo>
                    <a:pt x="1698654" y="2495233"/>
                  </a:lnTo>
                  <a:lnTo>
                    <a:pt x="1703723" y="2500631"/>
                  </a:lnTo>
                  <a:lnTo>
                    <a:pt x="1709427" y="2505076"/>
                  </a:lnTo>
                  <a:lnTo>
                    <a:pt x="1715130" y="2508568"/>
                  </a:lnTo>
                  <a:lnTo>
                    <a:pt x="1721784" y="2512378"/>
                  </a:lnTo>
                  <a:lnTo>
                    <a:pt x="1729389" y="2515871"/>
                  </a:lnTo>
                  <a:lnTo>
                    <a:pt x="1745865" y="2522538"/>
                  </a:lnTo>
                  <a:lnTo>
                    <a:pt x="1750618" y="2524443"/>
                  </a:lnTo>
                  <a:lnTo>
                    <a:pt x="1778501" y="2534603"/>
                  </a:lnTo>
                  <a:lnTo>
                    <a:pt x="1797829" y="2542223"/>
                  </a:lnTo>
                  <a:lnTo>
                    <a:pt x="1816523" y="2549208"/>
                  </a:lnTo>
                  <a:lnTo>
                    <a:pt x="1827613" y="2553336"/>
                  </a:lnTo>
                  <a:lnTo>
                    <a:pt x="1854546" y="2562861"/>
                  </a:lnTo>
                  <a:lnTo>
                    <a:pt x="1868804" y="2568258"/>
                  </a:lnTo>
                  <a:lnTo>
                    <a:pt x="1882746" y="2573656"/>
                  </a:lnTo>
                  <a:lnTo>
                    <a:pt x="1897004" y="2579688"/>
                  </a:lnTo>
                  <a:lnTo>
                    <a:pt x="1911262" y="2585721"/>
                  </a:lnTo>
                  <a:lnTo>
                    <a:pt x="1925204" y="2592388"/>
                  </a:lnTo>
                  <a:lnTo>
                    <a:pt x="1938512" y="2599373"/>
                  </a:lnTo>
                  <a:lnTo>
                    <a:pt x="1951503" y="2606676"/>
                  </a:lnTo>
                  <a:lnTo>
                    <a:pt x="1964177" y="2614613"/>
                  </a:lnTo>
                  <a:lnTo>
                    <a:pt x="1969563" y="2618741"/>
                  </a:lnTo>
                  <a:lnTo>
                    <a:pt x="1975584" y="2622868"/>
                  </a:lnTo>
                  <a:lnTo>
                    <a:pt x="1980653" y="2627313"/>
                  </a:lnTo>
                  <a:lnTo>
                    <a:pt x="1986040" y="2631758"/>
                  </a:lnTo>
                  <a:lnTo>
                    <a:pt x="1990793" y="2636203"/>
                  </a:lnTo>
                  <a:lnTo>
                    <a:pt x="1995229" y="2640966"/>
                  </a:lnTo>
                  <a:lnTo>
                    <a:pt x="1999665" y="2645728"/>
                  </a:lnTo>
                  <a:lnTo>
                    <a:pt x="2003467" y="2651126"/>
                  </a:lnTo>
                  <a:lnTo>
                    <a:pt x="2006952" y="2656206"/>
                  </a:lnTo>
                  <a:lnTo>
                    <a:pt x="2010438" y="2661286"/>
                  </a:lnTo>
                  <a:lnTo>
                    <a:pt x="2012972" y="2667001"/>
                  </a:lnTo>
                  <a:lnTo>
                    <a:pt x="2015507" y="2672398"/>
                  </a:lnTo>
                  <a:lnTo>
                    <a:pt x="2017408" y="2677796"/>
                  </a:lnTo>
                  <a:lnTo>
                    <a:pt x="2019309" y="2682876"/>
                  </a:lnTo>
                  <a:lnTo>
                    <a:pt x="2020260" y="2688273"/>
                  </a:lnTo>
                  <a:lnTo>
                    <a:pt x="2021844" y="2693671"/>
                  </a:lnTo>
                  <a:lnTo>
                    <a:pt x="2022478" y="2699068"/>
                  </a:lnTo>
                  <a:lnTo>
                    <a:pt x="2023429" y="2704148"/>
                  </a:lnTo>
                  <a:lnTo>
                    <a:pt x="2023745" y="2709546"/>
                  </a:lnTo>
                  <a:lnTo>
                    <a:pt x="2024062" y="2714943"/>
                  </a:lnTo>
                  <a:lnTo>
                    <a:pt x="2024062" y="2720023"/>
                  </a:lnTo>
                  <a:lnTo>
                    <a:pt x="2024062" y="2725738"/>
                  </a:lnTo>
                  <a:lnTo>
                    <a:pt x="2023429" y="2730818"/>
                  </a:lnTo>
                  <a:lnTo>
                    <a:pt x="2022478" y="2736216"/>
                  </a:lnTo>
                  <a:lnTo>
                    <a:pt x="2021844" y="2741296"/>
                  </a:lnTo>
                  <a:lnTo>
                    <a:pt x="2020894" y="2746376"/>
                  </a:lnTo>
                  <a:lnTo>
                    <a:pt x="2019309" y="2751773"/>
                  </a:lnTo>
                  <a:lnTo>
                    <a:pt x="2017725" y="2756853"/>
                  </a:lnTo>
                  <a:lnTo>
                    <a:pt x="2014240" y="2767331"/>
                  </a:lnTo>
                  <a:lnTo>
                    <a:pt x="2009170" y="2777173"/>
                  </a:lnTo>
                  <a:lnTo>
                    <a:pt x="2004100" y="2787016"/>
                  </a:lnTo>
                  <a:lnTo>
                    <a:pt x="1997763" y="2796223"/>
                  </a:lnTo>
                  <a:lnTo>
                    <a:pt x="1990476" y="2805431"/>
                  </a:lnTo>
                  <a:lnTo>
                    <a:pt x="1982554" y="2814003"/>
                  </a:lnTo>
                  <a:lnTo>
                    <a:pt x="1973683" y="2822576"/>
                  </a:lnTo>
                  <a:lnTo>
                    <a:pt x="1964177" y="2830513"/>
                  </a:lnTo>
                  <a:lnTo>
                    <a:pt x="1958474" y="2834641"/>
                  </a:lnTo>
                  <a:lnTo>
                    <a:pt x="1952137" y="2838768"/>
                  </a:lnTo>
                  <a:lnTo>
                    <a:pt x="1945799" y="2842261"/>
                  </a:lnTo>
                  <a:lnTo>
                    <a:pt x="1938829" y="2845753"/>
                  </a:lnTo>
                  <a:lnTo>
                    <a:pt x="1931541" y="2848928"/>
                  </a:lnTo>
                  <a:lnTo>
                    <a:pt x="1923937" y="2852421"/>
                  </a:lnTo>
                  <a:lnTo>
                    <a:pt x="1915698" y="2854961"/>
                  </a:lnTo>
                  <a:lnTo>
                    <a:pt x="1907777" y="2857818"/>
                  </a:lnTo>
                  <a:lnTo>
                    <a:pt x="1899222" y="2860041"/>
                  </a:lnTo>
                  <a:lnTo>
                    <a:pt x="1890350" y="2862263"/>
                  </a:lnTo>
                  <a:lnTo>
                    <a:pt x="1880845" y="2864486"/>
                  </a:lnTo>
                  <a:lnTo>
                    <a:pt x="1871656" y="2866391"/>
                  </a:lnTo>
                  <a:lnTo>
                    <a:pt x="1862150" y="2867978"/>
                  </a:lnTo>
                  <a:lnTo>
                    <a:pt x="1852011" y="2869566"/>
                  </a:lnTo>
                  <a:lnTo>
                    <a:pt x="1842188" y="2870201"/>
                  </a:lnTo>
                  <a:lnTo>
                    <a:pt x="1831732" y="2871471"/>
                  </a:lnTo>
                  <a:lnTo>
                    <a:pt x="1831732" y="2918143"/>
                  </a:lnTo>
                  <a:lnTo>
                    <a:pt x="1831415" y="2921001"/>
                  </a:lnTo>
                  <a:lnTo>
                    <a:pt x="1830148" y="2923858"/>
                  </a:lnTo>
                  <a:lnTo>
                    <a:pt x="1828564" y="2926081"/>
                  </a:lnTo>
                  <a:lnTo>
                    <a:pt x="1826346" y="2928303"/>
                  </a:lnTo>
                  <a:lnTo>
                    <a:pt x="1823811" y="2929573"/>
                  </a:lnTo>
                  <a:lnTo>
                    <a:pt x="1820959" y="2931161"/>
                  </a:lnTo>
                  <a:lnTo>
                    <a:pt x="1817474" y="2931796"/>
                  </a:lnTo>
                  <a:lnTo>
                    <a:pt x="1813988" y="2932113"/>
                  </a:lnTo>
                  <a:lnTo>
                    <a:pt x="1753153" y="2932113"/>
                  </a:lnTo>
                  <a:lnTo>
                    <a:pt x="1749350" y="2931796"/>
                  </a:lnTo>
                  <a:lnTo>
                    <a:pt x="1745865" y="2931161"/>
                  </a:lnTo>
                  <a:lnTo>
                    <a:pt x="1743013" y="2929573"/>
                  </a:lnTo>
                  <a:lnTo>
                    <a:pt x="1740478" y="2928303"/>
                  </a:lnTo>
                  <a:lnTo>
                    <a:pt x="1738261" y="2926081"/>
                  </a:lnTo>
                  <a:lnTo>
                    <a:pt x="1736676" y="2923858"/>
                  </a:lnTo>
                  <a:lnTo>
                    <a:pt x="1735726" y="2921001"/>
                  </a:lnTo>
                  <a:lnTo>
                    <a:pt x="1735409" y="2918143"/>
                  </a:lnTo>
                  <a:lnTo>
                    <a:pt x="1735409" y="2867661"/>
                  </a:lnTo>
                  <a:lnTo>
                    <a:pt x="1722418" y="2865438"/>
                  </a:lnTo>
                  <a:lnTo>
                    <a:pt x="1708793" y="2863216"/>
                  </a:lnTo>
                  <a:lnTo>
                    <a:pt x="1696436" y="2860041"/>
                  </a:lnTo>
                  <a:lnTo>
                    <a:pt x="1683444" y="2857183"/>
                  </a:lnTo>
                  <a:lnTo>
                    <a:pt x="1670770" y="2853373"/>
                  </a:lnTo>
                  <a:lnTo>
                    <a:pt x="1658413" y="2849246"/>
                  </a:lnTo>
                  <a:lnTo>
                    <a:pt x="1646689" y="2844801"/>
                  </a:lnTo>
                  <a:lnTo>
                    <a:pt x="1635283" y="2840038"/>
                  </a:lnTo>
                  <a:lnTo>
                    <a:pt x="1624193" y="2834958"/>
                  </a:lnTo>
                  <a:lnTo>
                    <a:pt x="1613420" y="2829243"/>
                  </a:lnTo>
                  <a:lnTo>
                    <a:pt x="1603280" y="2823528"/>
                  </a:lnTo>
                  <a:lnTo>
                    <a:pt x="1594092" y="2816543"/>
                  </a:lnTo>
                  <a:lnTo>
                    <a:pt x="1585220" y="2809876"/>
                  </a:lnTo>
                  <a:lnTo>
                    <a:pt x="1576982" y="2802573"/>
                  </a:lnTo>
                  <a:lnTo>
                    <a:pt x="1569377" y="2794636"/>
                  </a:lnTo>
                  <a:lnTo>
                    <a:pt x="1566209" y="2790826"/>
                  </a:lnTo>
                  <a:lnTo>
                    <a:pt x="1563357" y="2786698"/>
                  </a:lnTo>
                  <a:lnTo>
                    <a:pt x="1560188" y="2782253"/>
                  </a:lnTo>
                  <a:lnTo>
                    <a:pt x="1558287" y="2777173"/>
                  </a:lnTo>
                  <a:lnTo>
                    <a:pt x="1557337" y="2772411"/>
                  </a:lnTo>
                  <a:lnTo>
                    <a:pt x="1557337" y="2767331"/>
                  </a:lnTo>
                  <a:lnTo>
                    <a:pt x="1557654" y="2761933"/>
                  </a:lnTo>
                  <a:lnTo>
                    <a:pt x="1559238" y="2756853"/>
                  </a:lnTo>
                  <a:lnTo>
                    <a:pt x="1561456" y="2751456"/>
                  </a:lnTo>
                  <a:lnTo>
                    <a:pt x="1564308" y="2746058"/>
                  </a:lnTo>
                  <a:lnTo>
                    <a:pt x="1566209" y="2743201"/>
                  </a:lnTo>
                  <a:lnTo>
                    <a:pt x="1568743" y="2740026"/>
                  </a:lnTo>
                  <a:lnTo>
                    <a:pt x="1571278" y="2737168"/>
                  </a:lnTo>
                  <a:lnTo>
                    <a:pt x="1574447" y="2734311"/>
                  </a:lnTo>
                  <a:lnTo>
                    <a:pt x="1577299" y="2731136"/>
                  </a:lnTo>
                  <a:lnTo>
                    <a:pt x="1580784" y="2728596"/>
                  </a:lnTo>
                  <a:lnTo>
                    <a:pt x="1583952" y="2726056"/>
                  </a:lnTo>
                  <a:lnTo>
                    <a:pt x="1587755" y="2723833"/>
                  </a:lnTo>
                  <a:lnTo>
                    <a:pt x="1591874" y="2721611"/>
                  </a:lnTo>
                  <a:lnTo>
                    <a:pt x="1595359" y="2719706"/>
                  </a:lnTo>
                  <a:lnTo>
                    <a:pt x="1599478" y="2717801"/>
                  </a:lnTo>
                  <a:lnTo>
                    <a:pt x="1603914" y="2716531"/>
                  </a:lnTo>
                  <a:lnTo>
                    <a:pt x="1608033" y="2715261"/>
                  </a:lnTo>
                  <a:lnTo>
                    <a:pt x="1612469" y="2714626"/>
                  </a:lnTo>
                  <a:lnTo>
                    <a:pt x="1616905" y="2713673"/>
                  </a:lnTo>
                  <a:lnTo>
                    <a:pt x="1621341" y="2713673"/>
                  </a:lnTo>
                  <a:lnTo>
                    <a:pt x="1626411" y="2713673"/>
                  </a:lnTo>
                  <a:lnTo>
                    <a:pt x="1631480" y="2714943"/>
                  </a:lnTo>
                  <a:lnTo>
                    <a:pt x="1635916" y="2715896"/>
                  </a:lnTo>
                  <a:lnTo>
                    <a:pt x="1640352" y="2717801"/>
                  </a:lnTo>
                  <a:lnTo>
                    <a:pt x="1644471" y="2720023"/>
                  </a:lnTo>
                  <a:lnTo>
                    <a:pt x="1648274" y="2723198"/>
                  </a:lnTo>
                  <a:lnTo>
                    <a:pt x="1651759" y="2726056"/>
                  </a:lnTo>
                  <a:lnTo>
                    <a:pt x="1654928" y="2729866"/>
                  </a:lnTo>
                  <a:lnTo>
                    <a:pt x="1657462" y="2733041"/>
                  </a:lnTo>
                  <a:lnTo>
                    <a:pt x="1658096" y="2733993"/>
                  </a:lnTo>
                  <a:lnTo>
                    <a:pt x="1659364" y="2734946"/>
                  </a:lnTo>
                  <a:lnTo>
                    <a:pt x="1665701" y="2740026"/>
                  </a:lnTo>
                  <a:lnTo>
                    <a:pt x="1671721" y="2744471"/>
                  </a:lnTo>
                  <a:lnTo>
                    <a:pt x="1678692" y="2748598"/>
                  </a:lnTo>
                  <a:lnTo>
                    <a:pt x="1685662" y="2752726"/>
                  </a:lnTo>
                  <a:lnTo>
                    <a:pt x="1692634" y="2756853"/>
                  </a:lnTo>
                  <a:lnTo>
                    <a:pt x="1699921" y="2760346"/>
                  </a:lnTo>
                  <a:lnTo>
                    <a:pt x="1707526" y="2763521"/>
                  </a:lnTo>
                  <a:lnTo>
                    <a:pt x="1714497" y="2766061"/>
                  </a:lnTo>
                  <a:lnTo>
                    <a:pt x="1720834" y="2768283"/>
                  </a:lnTo>
                  <a:lnTo>
                    <a:pt x="1731607" y="2771458"/>
                  </a:lnTo>
                  <a:lnTo>
                    <a:pt x="1742380" y="2773998"/>
                  </a:lnTo>
                  <a:lnTo>
                    <a:pt x="1753153" y="2776221"/>
                  </a:lnTo>
                  <a:lnTo>
                    <a:pt x="1764242" y="2778126"/>
                  </a:lnTo>
                  <a:lnTo>
                    <a:pt x="1775016" y="2779396"/>
                  </a:lnTo>
                  <a:lnTo>
                    <a:pt x="1785789" y="2780666"/>
                  </a:lnTo>
                  <a:lnTo>
                    <a:pt x="1795928" y="2780983"/>
                  </a:lnTo>
                  <a:lnTo>
                    <a:pt x="1806067" y="2781301"/>
                  </a:lnTo>
                  <a:lnTo>
                    <a:pt x="1817157" y="2780983"/>
                  </a:lnTo>
                  <a:lnTo>
                    <a:pt x="1827613" y="2780348"/>
                  </a:lnTo>
                  <a:lnTo>
                    <a:pt x="1837119" y="2778761"/>
                  </a:lnTo>
                  <a:lnTo>
                    <a:pt x="1845991" y="2776856"/>
                  </a:lnTo>
                  <a:lnTo>
                    <a:pt x="1854546" y="2774633"/>
                  </a:lnTo>
                  <a:lnTo>
                    <a:pt x="1862467" y="2771776"/>
                  </a:lnTo>
                  <a:lnTo>
                    <a:pt x="1869121" y="2768283"/>
                  </a:lnTo>
                  <a:lnTo>
                    <a:pt x="1875458" y="2764791"/>
                  </a:lnTo>
                  <a:lnTo>
                    <a:pt x="1879260" y="2761616"/>
                  </a:lnTo>
                  <a:lnTo>
                    <a:pt x="1882429" y="2758441"/>
                  </a:lnTo>
                  <a:lnTo>
                    <a:pt x="1885280" y="2754948"/>
                  </a:lnTo>
                  <a:lnTo>
                    <a:pt x="1888132" y="2751456"/>
                  </a:lnTo>
                  <a:lnTo>
                    <a:pt x="1890350" y="2747646"/>
                  </a:lnTo>
                  <a:lnTo>
                    <a:pt x="1892251" y="2743518"/>
                  </a:lnTo>
                  <a:lnTo>
                    <a:pt x="1893519" y="2739391"/>
                  </a:lnTo>
                  <a:lnTo>
                    <a:pt x="1894786" y="2734946"/>
                  </a:lnTo>
                  <a:lnTo>
                    <a:pt x="1895420" y="2730818"/>
                  </a:lnTo>
                  <a:lnTo>
                    <a:pt x="1895737" y="2726373"/>
                  </a:lnTo>
                  <a:lnTo>
                    <a:pt x="1895420" y="2721928"/>
                  </a:lnTo>
                  <a:lnTo>
                    <a:pt x="1895103" y="2717483"/>
                  </a:lnTo>
                  <a:lnTo>
                    <a:pt x="1893836" y="2713038"/>
                  </a:lnTo>
                  <a:lnTo>
                    <a:pt x="1892885" y="2708911"/>
                  </a:lnTo>
                  <a:lnTo>
                    <a:pt x="1890984" y="2704783"/>
                  </a:lnTo>
                  <a:lnTo>
                    <a:pt x="1888766" y="2700656"/>
                  </a:lnTo>
                  <a:lnTo>
                    <a:pt x="1885280" y="2696211"/>
                  </a:lnTo>
                  <a:lnTo>
                    <a:pt x="1881478" y="2691766"/>
                  </a:lnTo>
                  <a:lnTo>
                    <a:pt x="1876092" y="2687321"/>
                  </a:lnTo>
                  <a:lnTo>
                    <a:pt x="1870705" y="2682876"/>
                  </a:lnTo>
                  <a:lnTo>
                    <a:pt x="1864368" y="2678748"/>
                  </a:lnTo>
                  <a:lnTo>
                    <a:pt x="1857714" y="2674621"/>
                  </a:lnTo>
                  <a:lnTo>
                    <a:pt x="1850110" y="2671128"/>
                  </a:lnTo>
                  <a:lnTo>
                    <a:pt x="1842188" y="2667318"/>
                  </a:lnTo>
                  <a:lnTo>
                    <a:pt x="1817474" y="2657158"/>
                  </a:lnTo>
                  <a:lnTo>
                    <a:pt x="1720517" y="2617471"/>
                  </a:lnTo>
                  <a:lnTo>
                    <a:pt x="1673305" y="2597786"/>
                  </a:lnTo>
                  <a:lnTo>
                    <a:pt x="1644471" y="2585086"/>
                  </a:lnTo>
                  <a:lnTo>
                    <a:pt x="1639085" y="2582546"/>
                  </a:lnTo>
                  <a:lnTo>
                    <a:pt x="1634015" y="2580006"/>
                  </a:lnTo>
                  <a:lnTo>
                    <a:pt x="1624827" y="2574608"/>
                  </a:lnTo>
                  <a:lnTo>
                    <a:pt x="1615638" y="2567623"/>
                  </a:lnTo>
                  <a:lnTo>
                    <a:pt x="1607083" y="2560638"/>
                  </a:lnTo>
                  <a:lnTo>
                    <a:pt x="1598845" y="2552383"/>
                  </a:lnTo>
                  <a:lnTo>
                    <a:pt x="1591874" y="2544446"/>
                  </a:lnTo>
                  <a:lnTo>
                    <a:pt x="1588072" y="2540001"/>
                  </a:lnTo>
                  <a:lnTo>
                    <a:pt x="1585220" y="2534921"/>
                  </a:lnTo>
                  <a:lnTo>
                    <a:pt x="1581734" y="2530476"/>
                  </a:lnTo>
                  <a:lnTo>
                    <a:pt x="1579200" y="2525713"/>
                  </a:lnTo>
                  <a:lnTo>
                    <a:pt x="1576348" y="2520633"/>
                  </a:lnTo>
                  <a:lnTo>
                    <a:pt x="1574130" y="2515236"/>
                  </a:lnTo>
                  <a:lnTo>
                    <a:pt x="1571912" y="2510156"/>
                  </a:lnTo>
                  <a:lnTo>
                    <a:pt x="1570011" y="2505076"/>
                  </a:lnTo>
                  <a:lnTo>
                    <a:pt x="1568110" y="2499678"/>
                  </a:lnTo>
                  <a:lnTo>
                    <a:pt x="1566525" y="2494598"/>
                  </a:lnTo>
                  <a:lnTo>
                    <a:pt x="1565575" y="2488883"/>
                  </a:lnTo>
                  <a:lnTo>
                    <a:pt x="1564624" y="2483803"/>
                  </a:lnTo>
                  <a:lnTo>
                    <a:pt x="1563991" y="2478088"/>
                  </a:lnTo>
                  <a:lnTo>
                    <a:pt x="1563674" y="2473008"/>
                  </a:lnTo>
                  <a:lnTo>
                    <a:pt x="1563357" y="2467293"/>
                  </a:lnTo>
                  <a:lnTo>
                    <a:pt x="1563674" y="2461896"/>
                  </a:lnTo>
                  <a:lnTo>
                    <a:pt x="1563991" y="2456816"/>
                  </a:lnTo>
                  <a:lnTo>
                    <a:pt x="1564308" y="2451101"/>
                  </a:lnTo>
                  <a:lnTo>
                    <a:pt x="1565575" y="2446021"/>
                  </a:lnTo>
                  <a:lnTo>
                    <a:pt x="1566525" y="2440306"/>
                  </a:lnTo>
                  <a:lnTo>
                    <a:pt x="1567793" y="2435226"/>
                  </a:lnTo>
                  <a:lnTo>
                    <a:pt x="1569060" y="2429828"/>
                  </a:lnTo>
                  <a:lnTo>
                    <a:pt x="1570961" y="2424748"/>
                  </a:lnTo>
                  <a:lnTo>
                    <a:pt x="1573179" y="2419668"/>
                  </a:lnTo>
                  <a:lnTo>
                    <a:pt x="1575397" y="2414271"/>
                  </a:lnTo>
                  <a:lnTo>
                    <a:pt x="1577932" y="2409191"/>
                  </a:lnTo>
                  <a:lnTo>
                    <a:pt x="1580784" y="2404428"/>
                  </a:lnTo>
                  <a:lnTo>
                    <a:pt x="1583636" y="2399031"/>
                  </a:lnTo>
                  <a:lnTo>
                    <a:pt x="1586804" y="2394268"/>
                  </a:lnTo>
                  <a:lnTo>
                    <a:pt x="1590290" y="2389506"/>
                  </a:lnTo>
                  <a:lnTo>
                    <a:pt x="1594092" y="2385061"/>
                  </a:lnTo>
                  <a:lnTo>
                    <a:pt x="1598211" y="2379981"/>
                  </a:lnTo>
                  <a:lnTo>
                    <a:pt x="1602013" y="2375536"/>
                  </a:lnTo>
                  <a:lnTo>
                    <a:pt x="1606766" y="2371091"/>
                  </a:lnTo>
                  <a:lnTo>
                    <a:pt x="1611202" y="2367281"/>
                  </a:lnTo>
                  <a:lnTo>
                    <a:pt x="1615955" y="2363153"/>
                  </a:lnTo>
                  <a:lnTo>
                    <a:pt x="1621658" y="2358073"/>
                  </a:lnTo>
                  <a:lnTo>
                    <a:pt x="1627678" y="2353628"/>
                  </a:lnTo>
                  <a:lnTo>
                    <a:pt x="1634015" y="2349818"/>
                  </a:lnTo>
                  <a:lnTo>
                    <a:pt x="1640669" y="2345691"/>
                  </a:lnTo>
                  <a:lnTo>
                    <a:pt x="1647323" y="2341881"/>
                  </a:lnTo>
                  <a:lnTo>
                    <a:pt x="1654294" y="2338071"/>
                  </a:lnTo>
                  <a:lnTo>
                    <a:pt x="1661898" y="2334896"/>
                  </a:lnTo>
                  <a:lnTo>
                    <a:pt x="1669186" y="2331403"/>
                  </a:lnTo>
                  <a:lnTo>
                    <a:pt x="1676790" y="2328546"/>
                  </a:lnTo>
                  <a:lnTo>
                    <a:pt x="1684395" y="2325371"/>
                  </a:lnTo>
                  <a:lnTo>
                    <a:pt x="1692634" y="2322831"/>
                  </a:lnTo>
                  <a:lnTo>
                    <a:pt x="1700872" y="2320608"/>
                  </a:lnTo>
                  <a:lnTo>
                    <a:pt x="1709427" y="2318386"/>
                  </a:lnTo>
                  <a:lnTo>
                    <a:pt x="1717982" y="2316163"/>
                  </a:lnTo>
                  <a:lnTo>
                    <a:pt x="1726220" y="2314893"/>
                  </a:lnTo>
                  <a:lnTo>
                    <a:pt x="1735409" y="2312988"/>
                  </a:lnTo>
                  <a:lnTo>
                    <a:pt x="1735409" y="2259966"/>
                  </a:lnTo>
                  <a:lnTo>
                    <a:pt x="1735726" y="2257426"/>
                  </a:lnTo>
                  <a:lnTo>
                    <a:pt x="1736676" y="2254886"/>
                  </a:lnTo>
                  <a:lnTo>
                    <a:pt x="1738261" y="2252346"/>
                  </a:lnTo>
                  <a:lnTo>
                    <a:pt x="1740478" y="2250441"/>
                  </a:lnTo>
                  <a:lnTo>
                    <a:pt x="1743013" y="2248536"/>
                  </a:lnTo>
                  <a:lnTo>
                    <a:pt x="1745865" y="2247583"/>
                  </a:lnTo>
                  <a:lnTo>
                    <a:pt x="1749350" y="2246631"/>
                  </a:lnTo>
                  <a:lnTo>
                    <a:pt x="1753153" y="2246313"/>
                  </a:lnTo>
                  <a:close/>
                  <a:moveTo>
                    <a:pt x="1796891" y="2159710"/>
                  </a:moveTo>
                  <a:lnTo>
                    <a:pt x="1786093" y="2160028"/>
                  </a:lnTo>
                  <a:lnTo>
                    <a:pt x="1775296" y="2160663"/>
                  </a:lnTo>
                  <a:lnTo>
                    <a:pt x="1764817" y="2161298"/>
                  </a:lnTo>
                  <a:lnTo>
                    <a:pt x="1754337" y="2162251"/>
                  </a:lnTo>
                  <a:lnTo>
                    <a:pt x="1743540" y="2163839"/>
                  </a:lnTo>
                  <a:lnTo>
                    <a:pt x="1733695" y="2165427"/>
                  </a:lnTo>
                  <a:lnTo>
                    <a:pt x="1723216" y="2167332"/>
                  </a:lnTo>
                  <a:lnTo>
                    <a:pt x="1712736" y="2169555"/>
                  </a:lnTo>
                  <a:lnTo>
                    <a:pt x="1702892" y="2171778"/>
                  </a:lnTo>
                  <a:lnTo>
                    <a:pt x="1692730" y="2174318"/>
                  </a:lnTo>
                  <a:lnTo>
                    <a:pt x="1683202" y="2177177"/>
                  </a:lnTo>
                  <a:lnTo>
                    <a:pt x="1673040" y="2180352"/>
                  </a:lnTo>
                  <a:lnTo>
                    <a:pt x="1663513" y="2183528"/>
                  </a:lnTo>
                  <a:lnTo>
                    <a:pt x="1653669" y="2187021"/>
                  </a:lnTo>
                  <a:lnTo>
                    <a:pt x="1644460" y="2190514"/>
                  </a:lnTo>
                  <a:lnTo>
                    <a:pt x="1635250" y="2194643"/>
                  </a:lnTo>
                  <a:lnTo>
                    <a:pt x="1625723" y="2198771"/>
                  </a:lnTo>
                  <a:lnTo>
                    <a:pt x="1616514" y="2203217"/>
                  </a:lnTo>
                  <a:lnTo>
                    <a:pt x="1607622" y="2207663"/>
                  </a:lnTo>
                  <a:lnTo>
                    <a:pt x="1598730" y="2213061"/>
                  </a:lnTo>
                  <a:lnTo>
                    <a:pt x="1589839" y="2217825"/>
                  </a:lnTo>
                  <a:lnTo>
                    <a:pt x="1581264" y="2222906"/>
                  </a:lnTo>
                  <a:lnTo>
                    <a:pt x="1572690" y="2228622"/>
                  </a:lnTo>
                  <a:lnTo>
                    <a:pt x="1564116" y="2234020"/>
                  </a:lnTo>
                  <a:lnTo>
                    <a:pt x="1555859" y="2240054"/>
                  </a:lnTo>
                  <a:lnTo>
                    <a:pt x="1547920" y="2246088"/>
                  </a:lnTo>
                  <a:lnTo>
                    <a:pt x="1539981" y="2252439"/>
                  </a:lnTo>
                  <a:lnTo>
                    <a:pt x="1532042" y="2258473"/>
                  </a:lnTo>
                  <a:lnTo>
                    <a:pt x="1524420" y="2265459"/>
                  </a:lnTo>
                  <a:lnTo>
                    <a:pt x="1517117" y="2272128"/>
                  </a:lnTo>
                  <a:lnTo>
                    <a:pt x="1509495" y="2279114"/>
                  </a:lnTo>
                  <a:lnTo>
                    <a:pt x="1502509" y="2286101"/>
                  </a:lnTo>
                  <a:lnTo>
                    <a:pt x="1495522" y="2293405"/>
                  </a:lnTo>
                  <a:lnTo>
                    <a:pt x="1488853" y="2301026"/>
                  </a:lnTo>
                  <a:lnTo>
                    <a:pt x="1482185" y="2308648"/>
                  </a:lnTo>
                  <a:lnTo>
                    <a:pt x="1475833" y="2316269"/>
                  </a:lnTo>
                  <a:lnTo>
                    <a:pt x="1469482" y="2324526"/>
                  </a:lnTo>
                  <a:lnTo>
                    <a:pt x="1463131" y="2332465"/>
                  </a:lnTo>
                  <a:lnTo>
                    <a:pt x="1457415" y="2340722"/>
                  </a:lnTo>
                  <a:lnTo>
                    <a:pt x="1451698" y="2348978"/>
                  </a:lnTo>
                  <a:lnTo>
                    <a:pt x="1446300" y="2357553"/>
                  </a:lnTo>
                  <a:lnTo>
                    <a:pt x="1440901" y="2366444"/>
                  </a:lnTo>
                  <a:lnTo>
                    <a:pt x="1435820" y="2375019"/>
                  </a:lnTo>
                  <a:lnTo>
                    <a:pt x="1431057" y="2383910"/>
                  </a:lnTo>
                  <a:lnTo>
                    <a:pt x="1426293" y="2393120"/>
                  </a:lnTo>
                  <a:lnTo>
                    <a:pt x="1421847" y="2402012"/>
                  </a:lnTo>
                  <a:lnTo>
                    <a:pt x="1417719" y="2411221"/>
                  </a:lnTo>
                  <a:lnTo>
                    <a:pt x="1413591" y="2421065"/>
                  </a:lnTo>
                  <a:lnTo>
                    <a:pt x="1410098" y="2430592"/>
                  </a:lnTo>
                  <a:lnTo>
                    <a:pt x="1406287" y="2440437"/>
                  </a:lnTo>
                  <a:lnTo>
                    <a:pt x="1403111" y="2449964"/>
                  </a:lnTo>
                  <a:lnTo>
                    <a:pt x="1399936" y="2460126"/>
                  </a:lnTo>
                  <a:lnTo>
                    <a:pt x="1397395" y="2469653"/>
                  </a:lnTo>
                  <a:lnTo>
                    <a:pt x="1394855" y="2480132"/>
                  </a:lnTo>
                  <a:lnTo>
                    <a:pt x="1391996" y="2490294"/>
                  </a:lnTo>
                  <a:lnTo>
                    <a:pt x="1390091" y="2500456"/>
                  </a:lnTo>
                  <a:lnTo>
                    <a:pt x="1388503" y="2510936"/>
                  </a:lnTo>
                  <a:lnTo>
                    <a:pt x="1386598" y="2521416"/>
                  </a:lnTo>
                  <a:lnTo>
                    <a:pt x="1385328" y="2532213"/>
                  </a:lnTo>
                  <a:lnTo>
                    <a:pt x="1384375" y="2542692"/>
                  </a:lnTo>
                  <a:lnTo>
                    <a:pt x="1383422" y="2553172"/>
                  </a:lnTo>
                  <a:lnTo>
                    <a:pt x="1382787" y="2564604"/>
                  </a:lnTo>
                  <a:lnTo>
                    <a:pt x="1382787" y="2575401"/>
                  </a:lnTo>
                  <a:lnTo>
                    <a:pt x="1382787" y="2585881"/>
                  </a:lnTo>
                  <a:lnTo>
                    <a:pt x="1382787" y="2596678"/>
                  </a:lnTo>
                  <a:lnTo>
                    <a:pt x="1383422" y="2607475"/>
                  </a:lnTo>
                  <a:lnTo>
                    <a:pt x="1384375" y="2617955"/>
                  </a:lnTo>
                  <a:lnTo>
                    <a:pt x="1385328" y="2628434"/>
                  </a:lnTo>
                  <a:lnTo>
                    <a:pt x="1386598" y="2638914"/>
                  </a:lnTo>
                  <a:lnTo>
                    <a:pt x="1388503" y="2649076"/>
                  </a:lnTo>
                  <a:lnTo>
                    <a:pt x="1390091" y="2659556"/>
                  </a:lnTo>
                  <a:lnTo>
                    <a:pt x="1391996" y="2669718"/>
                  </a:lnTo>
                  <a:lnTo>
                    <a:pt x="1394855" y="2680197"/>
                  </a:lnTo>
                  <a:lnTo>
                    <a:pt x="1397077" y="2690042"/>
                  </a:lnTo>
                  <a:lnTo>
                    <a:pt x="1399936" y="2699886"/>
                  </a:lnTo>
                  <a:lnTo>
                    <a:pt x="1402794" y="2709731"/>
                  </a:lnTo>
                  <a:lnTo>
                    <a:pt x="1406287" y="2719575"/>
                  </a:lnTo>
                  <a:lnTo>
                    <a:pt x="1409462" y="2729102"/>
                  </a:lnTo>
                  <a:lnTo>
                    <a:pt x="1413591" y="2738312"/>
                  </a:lnTo>
                  <a:lnTo>
                    <a:pt x="1417402" y="2748156"/>
                  </a:lnTo>
                  <a:lnTo>
                    <a:pt x="1421847" y="2757048"/>
                  </a:lnTo>
                  <a:lnTo>
                    <a:pt x="1425976" y="2766257"/>
                  </a:lnTo>
                  <a:lnTo>
                    <a:pt x="1430739" y="2775149"/>
                  </a:lnTo>
                  <a:lnTo>
                    <a:pt x="1435503" y="2784041"/>
                  </a:lnTo>
                  <a:lnTo>
                    <a:pt x="1440266" y="2792932"/>
                  </a:lnTo>
                  <a:lnTo>
                    <a:pt x="1445982" y="2801507"/>
                  </a:lnTo>
                  <a:lnTo>
                    <a:pt x="1451063" y="2810081"/>
                  </a:lnTo>
                  <a:lnTo>
                    <a:pt x="1456779" y="2818655"/>
                  </a:lnTo>
                  <a:lnTo>
                    <a:pt x="1462813" y="2826912"/>
                  </a:lnTo>
                  <a:lnTo>
                    <a:pt x="1468529" y="2834851"/>
                  </a:lnTo>
                  <a:lnTo>
                    <a:pt x="1474881" y="2842790"/>
                  </a:lnTo>
                  <a:lnTo>
                    <a:pt x="1481549" y="2850729"/>
                  </a:lnTo>
                  <a:lnTo>
                    <a:pt x="1487901" y="2858351"/>
                  </a:lnTo>
                  <a:lnTo>
                    <a:pt x="1494887" y="2865972"/>
                  </a:lnTo>
                  <a:lnTo>
                    <a:pt x="1501873" y="2873276"/>
                  </a:lnTo>
                  <a:lnTo>
                    <a:pt x="1509177" y="2880262"/>
                  </a:lnTo>
                  <a:lnTo>
                    <a:pt x="1516164" y="2887249"/>
                  </a:lnTo>
                  <a:lnTo>
                    <a:pt x="1524103" y="2894235"/>
                  </a:lnTo>
                  <a:lnTo>
                    <a:pt x="1531407" y="2900904"/>
                  </a:lnTo>
                  <a:lnTo>
                    <a:pt x="1539346" y="2907255"/>
                  </a:lnTo>
                  <a:lnTo>
                    <a:pt x="1546968" y="2913289"/>
                  </a:lnTo>
                  <a:lnTo>
                    <a:pt x="1555224" y="2919323"/>
                  </a:lnTo>
                  <a:lnTo>
                    <a:pt x="1563481" y="2925356"/>
                  </a:lnTo>
                  <a:lnTo>
                    <a:pt x="1572055" y="2930755"/>
                  </a:lnTo>
                  <a:lnTo>
                    <a:pt x="1580629" y="2936471"/>
                  </a:lnTo>
                  <a:lnTo>
                    <a:pt x="1589203" y="2941552"/>
                  </a:lnTo>
                  <a:lnTo>
                    <a:pt x="1598095" y="2946951"/>
                  </a:lnTo>
                  <a:lnTo>
                    <a:pt x="1606987" y="2951714"/>
                  </a:lnTo>
                  <a:lnTo>
                    <a:pt x="1615879" y="2956478"/>
                  </a:lnTo>
                  <a:lnTo>
                    <a:pt x="1625088" y="2960606"/>
                  </a:lnTo>
                  <a:lnTo>
                    <a:pt x="1634298" y="2965052"/>
                  </a:lnTo>
                  <a:lnTo>
                    <a:pt x="1643824" y="2969180"/>
                  </a:lnTo>
                  <a:lnTo>
                    <a:pt x="1653351" y="2972991"/>
                  </a:lnTo>
                  <a:lnTo>
                    <a:pt x="1662878" y="2976167"/>
                  </a:lnTo>
                  <a:lnTo>
                    <a:pt x="1672723" y="2979660"/>
                  </a:lnTo>
                  <a:lnTo>
                    <a:pt x="1682567" y="2982518"/>
                  </a:lnTo>
                  <a:lnTo>
                    <a:pt x="1692730" y="2985376"/>
                  </a:lnTo>
                  <a:lnTo>
                    <a:pt x="1702892" y="2988234"/>
                  </a:lnTo>
                  <a:lnTo>
                    <a:pt x="1713054" y="2990457"/>
                  </a:lnTo>
                  <a:lnTo>
                    <a:pt x="1723216" y="2992680"/>
                  </a:lnTo>
                  <a:lnTo>
                    <a:pt x="1733695" y="2994585"/>
                  </a:lnTo>
                  <a:lnTo>
                    <a:pt x="1744493" y="2995856"/>
                  </a:lnTo>
                  <a:lnTo>
                    <a:pt x="1754655" y="2997443"/>
                  </a:lnTo>
                  <a:lnTo>
                    <a:pt x="1765452" y="2998396"/>
                  </a:lnTo>
                  <a:lnTo>
                    <a:pt x="1776249" y="2999349"/>
                  </a:lnTo>
                  <a:lnTo>
                    <a:pt x="1787046" y="2999666"/>
                  </a:lnTo>
                  <a:lnTo>
                    <a:pt x="1797843" y="2999984"/>
                  </a:lnTo>
                  <a:lnTo>
                    <a:pt x="1808958" y="2999984"/>
                  </a:lnTo>
                  <a:lnTo>
                    <a:pt x="1819438" y="2999666"/>
                  </a:lnTo>
                  <a:lnTo>
                    <a:pt x="1830235" y="2999349"/>
                  </a:lnTo>
                  <a:lnTo>
                    <a:pt x="1841032" y="2998396"/>
                  </a:lnTo>
                  <a:lnTo>
                    <a:pt x="1851512" y="2997443"/>
                  </a:lnTo>
                  <a:lnTo>
                    <a:pt x="1861674" y="2995856"/>
                  </a:lnTo>
                  <a:lnTo>
                    <a:pt x="1872153" y="2994585"/>
                  </a:lnTo>
                  <a:lnTo>
                    <a:pt x="1882633" y="2992680"/>
                  </a:lnTo>
                  <a:lnTo>
                    <a:pt x="1892795" y="2990457"/>
                  </a:lnTo>
                  <a:lnTo>
                    <a:pt x="1902639" y="2988234"/>
                  </a:lnTo>
                  <a:lnTo>
                    <a:pt x="1912801" y="2985376"/>
                  </a:lnTo>
                  <a:lnTo>
                    <a:pt x="1922646" y="2982836"/>
                  </a:lnTo>
                  <a:lnTo>
                    <a:pt x="1932490" y="2979660"/>
                  </a:lnTo>
                  <a:lnTo>
                    <a:pt x="1942017" y="2976484"/>
                  </a:lnTo>
                  <a:lnTo>
                    <a:pt x="1951862" y="2972991"/>
                  </a:lnTo>
                  <a:lnTo>
                    <a:pt x="1961389" y="2969180"/>
                  </a:lnTo>
                  <a:lnTo>
                    <a:pt x="1970598" y="2965052"/>
                  </a:lnTo>
                  <a:lnTo>
                    <a:pt x="1980125" y="2960924"/>
                  </a:lnTo>
                  <a:lnTo>
                    <a:pt x="1989334" y="2956478"/>
                  </a:lnTo>
                  <a:lnTo>
                    <a:pt x="1998226" y="2952032"/>
                  </a:lnTo>
                  <a:lnTo>
                    <a:pt x="2007118" y="2947268"/>
                  </a:lnTo>
                  <a:lnTo>
                    <a:pt x="2016010" y="2942187"/>
                  </a:lnTo>
                  <a:lnTo>
                    <a:pt x="2024584" y="2936789"/>
                  </a:lnTo>
                  <a:lnTo>
                    <a:pt x="2033158" y="2931390"/>
                  </a:lnTo>
                  <a:lnTo>
                    <a:pt x="2041415" y="2925674"/>
                  </a:lnTo>
                  <a:lnTo>
                    <a:pt x="2049354" y="2919640"/>
                  </a:lnTo>
                  <a:lnTo>
                    <a:pt x="2057610" y="2913924"/>
                  </a:lnTo>
                  <a:lnTo>
                    <a:pt x="2065867" y="2907573"/>
                  </a:lnTo>
                  <a:lnTo>
                    <a:pt x="2073489" y="2901222"/>
                  </a:lnTo>
                  <a:lnTo>
                    <a:pt x="2081110" y="2894553"/>
                  </a:lnTo>
                  <a:lnTo>
                    <a:pt x="2088414" y="2887884"/>
                  </a:lnTo>
                  <a:lnTo>
                    <a:pt x="2096036" y="2880580"/>
                  </a:lnTo>
                  <a:lnTo>
                    <a:pt x="2103022" y="2873594"/>
                  </a:lnTo>
                  <a:lnTo>
                    <a:pt x="2110008" y="2866290"/>
                  </a:lnTo>
                  <a:lnTo>
                    <a:pt x="2116677" y="2858668"/>
                  </a:lnTo>
                  <a:lnTo>
                    <a:pt x="2123346" y="2851364"/>
                  </a:lnTo>
                  <a:lnTo>
                    <a:pt x="2130015" y="2843425"/>
                  </a:lnTo>
                  <a:lnTo>
                    <a:pt x="2136049" y="2835804"/>
                  </a:lnTo>
                  <a:lnTo>
                    <a:pt x="2142400" y="2827547"/>
                  </a:lnTo>
                  <a:lnTo>
                    <a:pt x="2148434" y="2819290"/>
                  </a:lnTo>
                  <a:lnTo>
                    <a:pt x="2153832" y="2810716"/>
                  </a:lnTo>
                  <a:lnTo>
                    <a:pt x="2159548" y="2802459"/>
                  </a:lnTo>
                  <a:lnTo>
                    <a:pt x="2164629" y="2793885"/>
                  </a:lnTo>
                  <a:lnTo>
                    <a:pt x="2169393" y="2784993"/>
                  </a:lnTo>
                  <a:lnTo>
                    <a:pt x="2174474" y="2775784"/>
                  </a:lnTo>
                  <a:lnTo>
                    <a:pt x="2179237" y="2766892"/>
                  </a:lnTo>
                  <a:lnTo>
                    <a:pt x="2183683" y="2757683"/>
                  </a:lnTo>
                  <a:lnTo>
                    <a:pt x="2187811" y="2748474"/>
                  </a:lnTo>
                  <a:lnTo>
                    <a:pt x="2191622" y="2739264"/>
                  </a:lnTo>
                  <a:lnTo>
                    <a:pt x="2195433" y="2729420"/>
                  </a:lnTo>
                  <a:lnTo>
                    <a:pt x="2199244" y="2719893"/>
                  </a:lnTo>
                  <a:lnTo>
                    <a:pt x="2202102" y="2710048"/>
                  </a:lnTo>
                  <a:lnTo>
                    <a:pt x="2205595" y="2700204"/>
                  </a:lnTo>
                  <a:lnTo>
                    <a:pt x="2208136" y="2690042"/>
                  </a:lnTo>
                  <a:lnTo>
                    <a:pt x="2210676" y="2680197"/>
                  </a:lnTo>
                  <a:lnTo>
                    <a:pt x="2213217" y="2669718"/>
                  </a:lnTo>
                  <a:lnTo>
                    <a:pt x="2215122" y="2659556"/>
                  </a:lnTo>
                  <a:lnTo>
                    <a:pt x="2217027" y="2649076"/>
                  </a:lnTo>
                  <a:lnTo>
                    <a:pt x="2218615" y="2638279"/>
                  </a:lnTo>
                  <a:lnTo>
                    <a:pt x="2219885" y="2628117"/>
                  </a:lnTo>
                  <a:lnTo>
                    <a:pt x="2221156" y="2617320"/>
                  </a:lnTo>
                  <a:lnTo>
                    <a:pt x="2221791" y="2606523"/>
                  </a:lnTo>
                  <a:lnTo>
                    <a:pt x="2222743" y="2595725"/>
                  </a:lnTo>
                  <a:lnTo>
                    <a:pt x="2222743" y="2584611"/>
                  </a:lnTo>
                  <a:lnTo>
                    <a:pt x="2222743" y="2573814"/>
                  </a:lnTo>
                  <a:lnTo>
                    <a:pt x="2222743" y="2563016"/>
                  </a:lnTo>
                  <a:lnTo>
                    <a:pt x="2221791" y="2552537"/>
                  </a:lnTo>
                  <a:lnTo>
                    <a:pt x="2221156" y="2541740"/>
                  </a:lnTo>
                  <a:lnTo>
                    <a:pt x="2219885" y="2531260"/>
                  </a:lnTo>
                  <a:lnTo>
                    <a:pt x="2218933" y="2521098"/>
                  </a:lnTo>
                  <a:lnTo>
                    <a:pt x="2217027" y="2510618"/>
                  </a:lnTo>
                  <a:lnTo>
                    <a:pt x="2215122" y="2500139"/>
                  </a:lnTo>
                  <a:lnTo>
                    <a:pt x="2213217" y="2490294"/>
                  </a:lnTo>
                  <a:lnTo>
                    <a:pt x="2210994" y="2479815"/>
                  </a:lnTo>
                  <a:lnTo>
                    <a:pt x="2208453" y="2469970"/>
                  </a:lnTo>
                  <a:lnTo>
                    <a:pt x="2205595" y="2460126"/>
                  </a:lnTo>
                  <a:lnTo>
                    <a:pt x="2202419" y="2449964"/>
                  </a:lnTo>
                  <a:lnTo>
                    <a:pt x="2199244" y="2440437"/>
                  </a:lnTo>
                  <a:lnTo>
                    <a:pt x="2195751" y="2430910"/>
                  </a:lnTo>
                  <a:lnTo>
                    <a:pt x="2192257" y="2421383"/>
                  </a:lnTo>
                  <a:lnTo>
                    <a:pt x="2188129" y="2412174"/>
                  </a:lnTo>
                  <a:lnTo>
                    <a:pt x="2184001" y="2402964"/>
                  </a:lnTo>
                  <a:lnTo>
                    <a:pt x="2179555" y="2393437"/>
                  </a:lnTo>
                  <a:lnTo>
                    <a:pt x="2174791" y="2384546"/>
                  </a:lnTo>
                  <a:lnTo>
                    <a:pt x="2169710" y="2375654"/>
                  </a:lnTo>
                  <a:lnTo>
                    <a:pt x="2164947" y="2366762"/>
                  </a:lnTo>
                  <a:lnTo>
                    <a:pt x="2159866" y="2358188"/>
                  </a:lnTo>
                  <a:lnTo>
                    <a:pt x="2154150" y="2349614"/>
                  </a:lnTo>
                  <a:lnTo>
                    <a:pt x="2148751" y="2341357"/>
                  </a:lnTo>
                  <a:lnTo>
                    <a:pt x="2142717" y="2333418"/>
                  </a:lnTo>
                  <a:lnTo>
                    <a:pt x="2136684" y="2325161"/>
                  </a:lnTo>
                  <a:lnTo>
                    <a:pt x="2130332" y="2316905"/>
                  </a:lnTo>
                  <a:lnTo>
                    <a:pt x="2124299" y="2309283"/>
                  </a:lnTo>
                  <a:lnTo>
                    <a:pt x="2117312" y="2301661"/>
                  </a:lnTo>
                  <a:lnTo>
                    <a:pt x="2110643" y="2294357"/>
                  </a:lnTo>
                  <a:lnTo>
                    <a:pt x="2103657" y="2286736"/>
                  </a:lnTo>
                  <a:lnTo>
                    <a:pt x="2096671" y="2279750"/>
                  </a:lnTo>
                  <a:lnTo>
                    <a:pt x="2089367" y="2272763"/>
                  </a:lnTo>
                  <a:lnTo>
                    <a:pt x="2081745" y="2265777"/>
                  </a:lnTo>
                  <a:lnTo>
                    <a:pt x="2074124" y="2259425"/>
                  </a:lnTo>
                  <a:lnTo>
                    <a:pt x="2066185" y="2252757"/>
                  </a:lnTo>
                  <a:lnTo>
                    <a:pt x="2058245" y="2246405"/>
                  </a:lnTo>
                  <a:lnTo>
                    <a:pt x="2050306" y="2240372"/>
                  </a:lnTo>
                  <a:lnTo>
                    <a:pt x="2042050" y="2234338"/>
                  </a:lnTo>
                  <a:lnTo>
                    <a:pt x="2033793" y="2228939"/>
                  </a:lnTo>
                  <a:lnTo>
                    <a:pt x="2025219" y="2223223"/>
                  </a:lnTo>
                  <a:lnTo>
                    <a:pt x="2016327" y="2218142"/>
                  </a:lnTo>
                  <a:lnTo>
                    <a:pt x="2007753" y="2213061"/>
                  </a:lnTo>
                  <a:lnTo>
                    <a:pt x="1998861" y="2207980"/>
                  </a:lnTo>
                  <a:lnTo>
                    <a:pt x="1989652" y="2203534"/>
                  </a:lnTo>
                  <a:lnTo>
                    <a:pt x="1980760" y="2199088"/>
                  </a:lnTo>
                  <a:lnTo>
                    <a:pt x="1971551" y="2194643"/>
                  </a:lnTo>
                  <a:lnTo>
                    <a:pt x="1961706" y="2190832"/>
                  </a:lnTo>
                  <a:lnTo>
                    <a:pt x="1952179" y="2187021"/>
                  </a:lnTo>
                  <a:lnTo>
                    <a:pt x="1942335" y="2183528"/>
                  </a:lnTo>
                  <a:lnTo>
                    <a:pt x="1932808" y="2180352"/>
                  </a:lnTo>
                  <a:lnTo>
                    <a:pt x="1922963" y="2177177"/>
                  </a:lnTo>
                  <a:lnTo>
                    <a:pt x="1913119" y="2174318"/>
                  </a:lnTo>
                  <a:lnTo>
                    <a:pt x="1902639" y="2171778"/>
                  </a:lnTo>
                  <a:lnTo>
                    <a:pt x="1892795" y="2169555"/>
                  </a:lnTo>
                  <a:lnTo>
                    <a:pt x="1882315" y="2167332"/>
                  </a:lnTo>
                  <a:lnTo>
                    <a:pt x="1871836" y="2165427"/>
                  </a:lnTo>
                  <a:lnTo>
                    <a:pt x="1861356" y="2163839"/>
                  </a:lnTo>
                  <a:lnTo>
                    <a:pt x="1850559" y="2162251"/>
                  </a:lnTo>
                  <a:lnTo>
                    <a:pt x="1840397" y="2161298"/>
                  </a:lnTo>
                  <a:lnTo>
                    <a:pt x="1829600" y="2160663"/>
                  </a:lnTo>
                  <a:lnTo>
                    <a:pt x="1818167" y="2160028"/>
                  </a:lnTo>
                  <a:lnTo>
                    <a:pt x="1807688" y="2159710"/>
                  </a:lnTo>
                  <a:lnTo>
                    <a:pt x="1796891" y="2159710"/>
                  </a:lnTo>
                  <a:close/>
                  <a:moveTo>
                    <a:pt x="1703527" y="1784350"/>
                  </a:moveTo>
                  <a:lnTo>
                    <a:pt x="1960753" y="1793877"/>
                  </a:lnTo>
                  <a:lnTo>
                    <a:pt x="1955037" y="1945990"/>
                  </a:lnTo>
                  <a:lnTo>
                    <a:pt x="1970280" y="1950118"/>
                  </a:lnTo>
                  <a:lnTo>
                    <a:pt x="1985841" y="1954247"/>
                  </a:lnTo>
                  <a:lnTo>
                    <a:pt x="2000766" y="1959010"/>
                  </a:lnTo>
                  <a:lnTo>
                    <a:pt x="2016010" y="1963774"/>
                  </a:lnTo>
                  <a:lnTo>
                    <a:pt x="2030935" y="1969172"/>
                  </a:lnTo>
                  <a:lnTo>
                    <a:pt x="2045225" y="1975206"/>
                  </a:lnTo>
                  <a:lnTo>
                    <a:pt x="2059833" y="1980922"/>
                  </a:lnTo>
                  <a:lnTo>
                    <a:pt x="2074441" y="1987273"/>
                  </a:lnTo>
                  <a:lnTo>
                    <a:pt x="2088414" y="1993942"/>
                  </a:lnTo>
                  <a:lnTo>
                    <a:pt x="2102069" y="2001246"/>
                  </a:lnTo>
                  <a:lnTo>
                    <a:pt x="2116042" y="2008550"/>
                  </a:lnTo>
                  <a:lnTo>
                    <a:pt x="2129697" y="2016172"/>
                  </a:lnTo>
                  <a:lnTo>
                    <a:pt x="2143035" y="2024111"/>
                  </a:lnTo>
                  <a:lnTo>
                    <a:pt x="2156055" y="2032367"/>
                  </a:lnTo>
                  <a:lnTo>
                    <a:pt x="2169075" y="2041259"/>
                  </a:lnTo>
                  <a:lnTo>
                    <a:pt x="2181778" y="2050151"/>
                  </a:lnTo>
                  <a:lnTo>
                    <a:pt x="2293243" y="1945990"/>
                  </a:lnTo>
                  <a:lnTo>
                    <a:pt x="2468220" y="2134941"/>
                  </a:lnTo>
                  <a:lnTo>
                    <a:pt x="2357390" y="2237831"/>
                  </a:lnTo>
                  <a:lnTo>
                    <a:pt x="2365330" y="2251169"/>
                  </a:lnTo>
                  <a:lnTo>
                    <a:pt x="2373269" y="2264507"/>
                  </a:lnTo>
                  <a:lnTo>
                    <a:pt x="2380573" y="2278162"/>
                  </a:lnTo>
                  <a:lnTo>
                    <a:pt x="2387559" y="2292135"/>
                  </a:lnTo>
                  <a:lnTo>
                    <a:pt x="2394228" y="2306107"/>
                  </a:lnTo>
                  <a:lnTo>
                    <a:pt x="2400897" y="2320715"/>
                  </a:lnTo>
                  <a:lnTo>
                    <a:pt x="2406930" y="2335323"/>
                  </a:lnTo>
                  <a:lnTo>
                    <a:pt x="2412647" y="2349614"/>
                  </a:lnTo>
                  <a:lnTo>
                    <a:pt x="2418045" y="2364539"/>
                  </a:lnTo>
                  <a:lnTo>
                    <a:pt x="2423444" y="2379465"/>
                  </a:lnTo>
                  <a:lnTo>
                    <a:pt x="2427890" y="2394708"/>
                  </a:lnTo>
                  <a:lnTo>
                    <a:pt x="2432335" y="2409951"/>
                  </a:lnTo>
                  <a:lnTo>
                    <a:pt x="2435829" y="2425194"/>
                  </a:lnTo>
                  <a:lnTo>
                    <a:pt x="2439639" y="2440754"/>
                  </a:lnTo>
                  <a:lnTo>
                    <a:pt x="2443133" y="2456315"/>
                  </a:lnTo>
                  <a:lnTo>
                    <a:pt x="2445673" y="2472193"/>
                  </a:lnTo>
                  <a:lnTo>
                    <a:pt x="2595563" y="2477909"/>
                  </a:lnTo>
                  <a:lnTo>
                    <a:pt x="2586354" y="2735136"/>
                  </a:lnTo>
                  <a:lnTo>
                    <a:pt x="2437099" y="2729420"/>
                  </a:lnTo>
                  <a:lnTo>
                    <a:pt x="2432971" y="2744980"/>
                  </a:lnTo>
                  <a:lnTo>
                    <a:pt x="2428842" y="2760541"/>
                  </a:lnTo>
                  <a:lnTo>
                    <a:pt x="2424079" y="2776419"/>
                  </a:lnTo>
                  <a:lnTo>
                    <a:pt x="2419315" y="2791027"/>
                  </a:lnTo>
                  <a:lnTo>
                    <a:pt x="2413599" y="2806270"/>
                  </a:lnTo>
                  <a:lnTo>
                    <a:pt x="2408201" y="2821196"/>
                  </a:lnTo>
                  <a:lnTo>
                    <a:pt x="2402167" y="2835804"/>
                  </a:lnTo>
                  <a:lnTo>
                    <a:pt x="2395816" y="2850094"/>
                  </a:lnTo>
                  <a:lnTo>
                    <a:pt x="2388829" y="2864702"/>
                  </a:lnTo>
                  <a:lnTo>
                    <a:pt x="2381525" y="2878992"/>
                  </a:lnTo>
                  <a:lnTo>
                    <a:pt x="2374221" y="2892647"/>
                  </a:lnTo>
                  <a:lnTo>
                    <a:pt x="2366917" y="2906303"/>
                  </a:lnTo>
                  <a:lnTo>
                    <a:pt x="2358661" y="2919640"/>
                  </a:lnTo>
                  <a:lnTo>
                    <a:pt x="2350404" y="2932978"/>
                  </a:lnTo>
                  <a:lnTo>
                    <a:pt x="2341512" y="2945998"/>
                  </a:lnTo>
                  <a:lnTo>
                    <a:pt x="2332620" y="2958701"/>
                  </a:lnTo>
                  <a:lnTo>
                    <a:pt x="2433606" y="3067625"/>
                  </a:lnTo>
                  <a:lnTo>
                    <a:pt x="2245290" y="3242603"/>
                  </a:lnTo>
                  <a:lnTo>
                    <a:pt x="2144940" y="3134949"/>
                  </a:lnTo>
                  <a:lnTo>
                    <a:pt x="2131285" y="3143205"/>
                  </a:lnTo>
                  <a:lnTo>
                    <a:pt x="2117947" y="3150509"/>
                  </a:lnTo>
                  <a:lnTo>
                    <a:pt x="2103657" y="3157813"/>
                  </a:lnTo>
                  <a:lnTo>
                    <a:pt x="2089684" y="3165117"/>
                  </a:lnTo>
                  <a:lnTo>
                    <a:pt x="2075394" y="3172103"/>
                  </a:lnTo>
                  <a:lnTo>
                    <a:pt x="2061104" y="3178455"/>
                  </a:lnTo>
                  <a:lnTo>
                    <a:pt x="2046496" y="3184488"/>
                  </a:lnTo>
                  <a:lnTo>
                    <a:pt x="2031570" y="3190205"/>
                  </a:lnTo>
                  <a:lnTo>
                    <a:pt x="2016645" y="3195603"/>
                  </a:lnTo>
                  <a:lnTo>
                    <a:pt x="2001402" y="3200684"/>
                  </a:lnTo>
                  <a:lnTo>
                    <a:pt x="1986159" y="3205448"/>
                  </a:lnTo>
                  <a:lnTo>
                    <a:pt x="1970598" y="3209576"/>
                  </a:lnTo>
                  <a:lnTo>
                    <a:pt x="1955037" y="3213704"/>
                  </a:lnTo>
                  <a:lnTo>
                    <a:pt x="1939477" y="3217515"/>
                  </a:lnTo>
                  <a:lnTo>
                    <a:pt x="1923916" y="3220373"/>
                  </a:lnTo>
                  <a:lnTo>
                    <a:pt x="1908038" y="3223231"/>
                  </a:lnTo>
                  <a:lnTo>
                    <a:pt x="1902322" y="3370263"/>
                  </a:lnTo>
                  <a:lnTo>
                    <a:pt x="1645095" y="3360736"/>
                  </a:lnTo>
                  <a:lnTo>
                    <a:pt x="1650493" y="3213704"/>
                  </a:lnTo>
                  <a:lnTo>
                    <a:pt x="1634615" y="3209576"/>
                  </a:lnTo>
                  <a:lnTo>
                    <a:pt x="1619054" y="3205130"/>
                  </a:lnTo>
                  <a:lnTo>
                    <a:pt x="1603494" y="3200684"/>
                  </a:lnTo>
                  <a:lnTo>
                    <a:pt x="1588251" y="3195603"/>
                  </a:lnTo>
                  <a:lnTo>
                    <a:pt x="1573325" y="3189887"/>
                  </a:lnTo>
                  <a:lnTo>
                    <a:pt x="1558717" y="3184488"/>
                  </a:lnTo>
                  <a:lnTo>
                    <a:pt x="1543792" y="3178137"/>
                  </a:lnTo>
                  <a:lnTo>
                    <a:pt x="1529184" y="3171786"/>
                  </a:lnTo>
                  <a:lnTo>
                    <a:pt x="1515211" y="3164482"/>
                  </a:lnTo>
                  <a:lnTo>
                    <a:pt x="1500921" y="3157496"/>
                  </a:lnTo>
                  <a:lnTo>
                    <a:pt x="1486948" y="3150192"/>
                  </a:lnTo>
                  <a:lnTo>
                    <a:pt x="1472975" y="3142252"/>
                  </a:lnTo>
                  <a:lnTo>
                    <a:pt x="1459637" y="3134313"/>
                  </a:lnTo>
                  <a:lnTo>
                    <a:pt x="1446300" y="3125739"/>
                  </a:lnTo>
                  <a:lnTo>
                    <a:pt x="1433280" y="3117165"/>
                  </a:lnTo>
                  <a:lnTo>
                    <a:pt x="1420577" y="3107638"/>
                  </a:lnTo>
                  <a:lnTo>
                    <a:pt x="1312606" y="3207988"/>
                  </a:lnTo>
                  <a:lnTo>
                    <a:pt x="1137310" y="3019673"/>
                  </a:lnTo>
                  <a:lnTo>
                    <a:pt x="1245917" y="2918688"/>
                  </a:lnTo>
                  <a:lnTo>
                    <a:pt x="1238296" y="2905350"/>
                  </a:lnTo>
                  <a:lnTo>
                    <a:pt x="1230357" y="2891377"/>
                  </a:lnTo>
                  <a:lnTo>
                    <a:pt x="1223053" y="2877722"/>
                  </a:lnTo>
                  <a:lnTo>
                    <a:pt x="1216066" y="2863749"/>
                  </a:lnTo>
                  <a:lnTo>
                    <a:pt x="1209397" y="2849459"/>
                  </a:lnTo>
                  <a:lnTo>
                    <a:pt x="1203046" y="2834851"/>
                  </a:lnTo>
                  <a:lnTo>
                    <a:pt x="1197012" y="2820560"/>
                  </a:lnTo>
                  <a:lnTo>
                    <a:pt x="1191296" y="2805635"/>
                  </a:lnTo>
                  <a:lnTo>
                    <a:pt x="1186215" y="2790710"/>
                  </a:lnTo>
                  <a:lnTo>
                    <a:pt x="1181134" y="2775466"/>
                  </a:lnTo>
                  <a:lnTo>
                    <a:pt x="1176688" y="2760223"/>
                  </a:lnTo>
                  <a:lnTo>
                    <a:pt x="1172560" y="2744980"/>
                  </a:lnTo>
                  <a:lnTo>
                    <a:pt x="1168432" y="2729420"/>
                  </a:lnTo>
                  <a:lnTo>
                    <a:pt x="1164938" y="2713859"/>
                  </a:lnTo>
                  <a:lnTo>
                    <a:pt x="1161763" y="2697981"/>
                  </a:lnTo>
                  <a:lnTo>
                    <a:pt x="1159222" y="2682420"/>
                  </a:lnTo>
                  <a:lnTo>
                    <a:pt x="1009650" y="2676704"/>
                  </a:lnTo>
                  <a:lnTo>
                    <a:pt x="1019494" y="2419478"/>
                  </a:lnTo>
                  <a:lnTo>
                    <a:pt x="1169384" y="2425194"/>
                  </a:lnTo>
                  <a:lnTo>
                    <a:pt x="1173513" y="2409633"/>
                  </a:lnTo>
                  <a:lnTo>
                    <a:pt x="1177641" y="2393755"/>
                  </a:lnTo>
                  <a:lnTo>
                    <a:pt x="1182404" y="2378512"/>
                  </a:lnTo>
                  <a:lnTo>
                    <a:pt x="1187803" y="2363904"/>
                  </a:lnTo>
                  <a:lnTo>
                    <a:pt x="1193202" y="2348978"/>
                  </a:lnTo>
                  <a:lnTo>
                    <a:pt x="1198918" y="2334053"/>
                  </a:lnTo>
                  <a:lnTo>
                    <a:pt x="1205269" y="2319445"/>
                  </a:lnTo>
                  <a:lnTo>
                    <a:pt x="1211620" y="2305155"/>
                  </a:lnTo>
                  <a:lnTo>
                    <a:pt x="1218607" y="2290864"/>
                  </a:lnTo>
                  <a:lnTo>
                    <a:pt x="1225593" y="2277209"/>
                  </a:lnTo>
                  <a:lnTo>
                    <a:pt x="1233215" y="2263554"/>
                  </a:lnTo>
                  <a:lnTo>
                    <a:pt x="1240836" y="2249581"/>
                  </a:lnTo>
                  <a:lnTo>
                    <a:pt x="1248775" y="2236243"/>
                  </a:lnTo>
                  <a:lnTo>
                    <a:pt x="1257349" y="2223223"/>
                  </a:lnTo>
                  <a:lnTo>
                    <a:pt x="1265606" y="2210203"/>
                  </a:lnTo>
                  <a:lnTo>
                    <a:pt x="1274815" y="2197818"/>
                  </a:lnTo>
                  <a:lnTo>
                    <a:pt x="1171607" y="2086988"/>
                  </a:lnTo>
                  <a:lnTo>
                    <a:pt x="1360558" y="1912011"/>
                  </a:lnTo>
                  <a:lnTo>
                    <a:pt x="1464083" y="2023476"/>
                  </a:lnTo>
                  <a:lnTo>
                    <a:pt x="1477421" y="2015537"/>
                  </a:lnTo>
                  <a:lnTo>
                    <a:pt x="1491076" y="2007915"/>
                  </a:lnTo>
                  <a:lnTo>
                    <a:pt x="1504732" y="2000611"/>
                  </a:lnTo>
                  <a:lnTo>
                    <a:pt x="1518387" y="1993625"/>
                  </a:lnTo>
                  <a:lnTo>
                    <a:pt x="1532677" y="1986956"/>
                  </a:lnTo>
                  <a:lnTo>
                    <a:pt x="1546650" y="1980605"/>
                  </a:lnTo>
                  <a:lnTo>
                    <a:pt x="1561258" y="1974571"/>
                  </a:lnTo>
                  <a:lnTo>
                    <a:pt x="1575548" y="1969172"/>
                  </a:lnTo>
                  <a:lnTo>
                    <a:pt x="1590474" y="1963774"/>
                  </a:lnTo>
                  <a:lnTo>
                    <a:pt x="1605399" y="1958693"/>
                  </a:lnTo>
                  <a:lnTo>
                    <a:pt x="1620325" y="1954247"/>
                  </a:lnTo>
                  <a:lnTo>
                    <a:pt x="1635568" y="1950118"/>
                  </a:lnTo>
                  <a:lnTo>
                    <a:pt x="1650811" y="1945990"/>
                  </a:lnTo>
                  <a:lnTo>
                    <a:pt x="1666371" y="1942815"/>
                  </a:lnTo>
                  <a:lnTo>
                    <a:pt x="1681932" y="1939321"/>
                  </a:lnTo>
                  <a:lnTo>
                    <a:pt x="1697493" y="1936781"/>
                  </a:lnTo>
                  <a:lnTo>
                    <a:pt x="1703527" y="1784350"/>
                  </a:lnTo>
                  <a:close/>
                  <a:moveTo>
                    <a:pt x="499967" y="1495425"/>
                  </a:moveTo>
                  <a:lnTo>
                    <a:pt x="512673" y="1507816"/>
                  </a:lnTo>
                  <a:lnTo>
                    <a:pt x="526015" y="1520207"/>
                  </a:lnTo>
                  <a:lnTo>
                    <a:pt x="540309" y="1532916"/>
                  </a:lnTo>
                  <a:lnTo>
                    <a:pt x="555557" y="1545307"/>
                  </a:lnTo>
                  <a:lnTo>
                    <a:pt x="571122" y="1557381"/>
                  </a:lnTo>
                  <a:lnTo>
                    <a:pt x="587958" y="1569136"/>
                  </a:lnTo>
                  <a:lnTo>
                    <a:pt x="596217" y="1574220"/>
                  </a:lnTo>
                  <a:lnTo>
                    <a:pt x="604794" y="1579939"/>
                  </a:lnTo>
                  <a:lnTo>
                    <a:pt x="613371" y="1584705"/>
                  </a:lnTo>
                  <a:lnTo>
                    <a:pt x="622265" y="1589788"/>
                  </a:lnTo>
                  <a:lnTo>
                    <a:pt x="639736" y="1608851"/>
                  </a:lnTo>
                  <a:lnTo>
                    <a:pt x="657525" y="1628868"/>
                  </a:lnTo>
                  <a:lnTo>
                    <a:pt x="692150" y="1668583"/>
                  </a:lnTo>
                  <a:lnTo>
                    <a:pt x="641960" y="1916723"/>
                  </a:lnTo>
                  <a:lnTo>
                    <a:pt x="640054" y="1924030"/>
                  </a:lnTo>
                  <a:lnTo>
                    <a:pt x="637830" y="1931338"/>
                  </a:lnTo>
                  <a:lnTo>
                    <a:pt x="635289" y="1938328"/>
                  </a:lnTo>
                  <a:lnTo>
                    <a:pt x="631795" y="1945000"/>
                  </a:lnTo>
                  <a:lnTo>
                    <a:pt x="628618" y="1951672"/>
                  </a:lnTo>
                  <a:lnTo>
                    <a:pt x="624489" y="1958026"/>
                  </a:lnTo>
                  <a:lnTo>
                    <a:pt x="620041" y="1963745"/>
                  </a:lnTo>
                  <a:lnTo>
                    <a:pt x="615277" y="1969464"/>
                  </a:lnTo>
                  <a:lnTo>
                    <a:pt x="247746" y="2374875"/>
                  </a:lnTo>
                  <a:lnTo>
                    <a:pt x="244252" y="2379323"/>
                  </a:lnTo>
                  <a:lnTo>
                    <a:pt x="240122" y="2382818"/>
                  </a:lnTo>
                  <a:lnTo>
                    <a:pt x="235675" y="2386631"/>
                  </a:lnTo>
                  <a:lnTo>
                    <a:pt x="231228" y="2390126"/>
                  </a:lnTo>
                  <a:lnTo>
                    <a:pt x="226781" y="2393303"/>
                  </a:lnTo>
                  <a:lnTo>
                    <a:pt x="222334" y="2395845"/>
                  </a:lnTo>
                  <a:lnTo>
                    <a:pt x="217251" y="2399022"/>
                  </a:lnTo>
                  <a:lnTo>
                    <a:pt x="212486" y="2401246"/>
                  </a:lnTo>
                  <a:lnTo>
                    <a:pt x="207404" y="2403470"/>
                  </a:lnTo>
                  <a:lnTo>
                    <a:pt x="202639" y="2405377"/>
                  </a:lnTo>
                  <a:lnTo>
                    <a:pt x="197239" y="2406965"/>
                  </a:lnTo>
                  <a:lnTo>
                    <a:pt x="192156" y="2408236"/>
                  </a:lnTo>
                  <a:lnTo>
                    <a:pt x="187074" y="2409189"/>
                  </a:lnTo>
                  <a:lnTo>
                    <a:pt x="181673" y="2410460"/>
                  </a:lnTo>
                  <a:lnTo>
                    <a:pt x="176273" y="2411095"/>
                  </a:lnTo>
                  <a:lnTo>
                    <a:pt x="170873" y="2411413"/>
                  </a:lnTo>
                  <a:lnTo>
                    <a:pt x="165473" y="2411413"/>
                  </a:lnTo>
                  <a:lnTo>
                    <a:pt x="160073" y="2411413"/>
                  </a:lnTo>
                  <a:lnTo>
                    <a:pt x="154990" y="2411095"/>
                  </a:lnTo>
                  <a:lnTo>
                    <a:pt x="149272" y="2410460"/>
                  </a:lnTo>
                  <a:lnTo>
                    <a:pt x="144190" y="2409825"/>
                  </a:lnTo>
                  <a:lnTo>
                    <a:pt x="139107" y="2408554"/>
                  </a:lnTo>
                  <a:lnTo>
                    <a:pt x="133707" y="2406965"/>
                  </a:lnTo>
                  <a:lnTo>
                    <a:pt x="128625" y="2405377"/>
                  </a:lnTo>
                  <a:lnTo>
                    <a:pt x="123224" y="2403470"/>
                  </a:lnTo>
                  <a:lnTo>
                    <a:pt x="118459" y="2401246"/>
                  </a:lnTo>
                  <a:lnTo>
                    <a:pt x="113377" y="2399022"/>
                  </a:lnTo>
                  <a:lnTo>
                    <a:pt x="108612" y="2395845"/>
                  </a:lnTo>
                  <a:lnTo>
                    <a:pt x="104165" y="2392985"/>
                  </a:lnTo>
                  <a:lnTo>
                    <a:pt x="99082" y="2390126"/>
                  </a:lnTo>
                  <a:lnTo>
                    <a:pt x="94635" y="2386313"/>
                  </a:lnTo>
                  <a:lnTo>
                    <a:pt x="90506" y="2382501"/>
                  </a:lnTo>
                  <a:lnTo>
                    <a:pt x="86058" y="2378688"/>
                  </a:lnTo>
                  <a:lnTo>
                    <a:pt x="82564" y="2374875"/>
                  </a:lnTo>
                  <a:lnTo>
                    <a:pt x="78752" y="2370427"/>
                  </a:lnTo>
                  <a:lnTo>
                    <a:pt x="75258" y="2365661"/>
                  </a:lnTo>
                  <a:lnTo>
                    <a:pt x="72081" y="2361213"/>
                  </a:lnTo>
                  <a:lnTo>
                    <a:pt x="69222" y="2356448"/>
                  </a:lnTo>
                  <a:lnTo>
                    <a:pt x="66364" y="2351999"/>
                  </a:lnTo>
                  <a:lnTo>
                    <a:pt x="64140" y="2346916"/>
                  </a:lnTo>
                  <a:lnTo>
                    <a:pt x="61916" y="2342150"/>
                  </a:lnTo>
                  <a:lnTo>
                    <a:pt x="60328" y="2336749"/>
                  </a:lnTo>
                  <a:lnTo>
                    <a:pt x="58422" y="2331983"/>
                  </a:lnTo>
                  <a:lnTo>
                    <a:pt x="57151" y="2326900"/>
                  </a:lnTo>
                  <a:lnTo>
                    <a:pt x="55563" y="2321498"/>
                  </a:lnTo>
                  <a:lnTo>
                    <a:pt x="54928" y="2316097"/>
                  </a:lnTo>
                  <a:lnTo>
                    <a:pt x="54293" y="2310696"/>
                  </a:lnTo>
                  <a:lnTo>
                    <a:pt x="53975" y="2305612"/>
                  </a:lnTo>
                  <a:lnTo>
                    <a:pt x="53975" y="2299893"/>
                  </a:lnTo>
                  <a:lnTo>
                    <a:pt x="53975" y="2294810"/>
                  </a:lnTo>
                  <a:lnTo>
                    <a:pt x="54293" y="2289726"/>
                  </a:lnTo>
                  <a:lnTo>
                    <a:pt x="54928" y="2284007"/>
                  </a:lnTo>
                  <a:lnTo>
                    <a:pt x="55563" y="2278924"/>
                  </a:lnTo>
                  <a:lnTo>
                    <a:pt x="56834" y="2273523"/>
                  </a:lnTo>
                  <a:lnTo>
                    <a:pt x="58422" y="2268439"/>
                  </a:lnTo>
                  <a:lnTo>
                    <a:pt x="60328" y="2263355"/>
                  </a:lnTo>
                  <a:lnTo>
                    <a:pt x="61916" y="2257954"/>
                  </a:lnTo>
                  <a:lnTo>
                    <a:pt x="64140" y="2253188"/>
                  </a:lnTo>
                  <a:lnTo>
                    <a:pt x="66364" y="2248105"/>
                  </a:lnTo>
                  <a:lnTo>
                    <a:pt x="69222" y="2243021"/>
                  </a:lnTo>
                  <a:lnTo>
                    <a:pt x="72081" y="2238573"/>
                  </a:lnTo>
                  <a:lnTo>
                    <a:pt x="75258" y="2233807"/>
                  </a:lnTo>
                  <a:lnTo>
                    <a:pt x="78752" y="2229359"/>
                  </a:lnTo>
                  <a:lnTo>
                    <a:pt x="82882" y="2224911"/>
                  </a:lnTo>
                  <a:lnTo>
                    <a:pt x="429129" y="1842376"/>
                  </a:lnTo>
                  <a:lnTo>
                    <a:pt x="499967" y="1495425"/>
                  </a:lnTo>
                  <a:close/>
                  <a:moveTo>
                    <a:pt x="2178844" y="1055220"/>
                  </a:moveTo>
                  <a:lnTo>
                    <a:pt x="2166450" y="1055537"/>
                  </a:lnTo>
                  <a:lnTo>
                    <a:pt x="2154055" y="1056172"/>
                  </a:lnTo>
                  <a:lnTo>
                    <a:pt x="2141978" y="1058076"/>
                  </a:lnTo>
                  <a:lnTo>
                    <a:pt x="2129584" y="1059979"/>
                  </a:lnTo>
                  <a:lnTo>
                    <a:pt x="2117507" y="1062518"/>
                  </a:lnTo>
                  <a:lnTo>
                    <a:pt x="2105430" y="1066008"/>
                  </a:lnTo>
                  <a:lnTo>
                    <a:pt x="2093671" y="1070133"/>
                  </a:lnTo>
                  <a:lnTo>
                    <a:pt x="2081594" y="1074575"/>
                  </a:lnTo>
                  <a:lnTo>
                    <a:pt x="2070153" y="1079334"/>
                  </a:lnTo>
                  <a:lnTo>
                    <a:pt x="2058712" y="1085363"/>
                  </a:lnTo>
                  <a:lnTo>
                    <a:pt x="2047588" y="1091709"/>
                  </a:lnTo>
                  <a:lnTo>
                    <a:pt x="2036783" y="1098372"/>
                  </a:lnTo>
                  <a:lnTo>
                    <a:pt x="2025977" y="1105987"/>
                  </a:lnTo>
                  <a:lnTo>
                    <a:pt x="2015490" y="1114236"/>
                  </a:lnTo>
                  <a:lnTo>
                    <a:pt x="2005320" y="1122803"/>
                  </a:lnTo>
                  <a:lnTo>
                    <a:pt x="1996103" y="1132005"/>
                  </a:lnTo>
                  <a:lnTo>
                    <a:pt x="1987204" y="1141206"/>
                  </a:lnTo>
                  <a:lnTo>
                    <a:pt x="1978941" y="1151042"/>
                  </a:lnTo>
                  <a:lnTo>
                    <a:pt x="1971314" y="1161513"/>
                  </a:lnTo>
                  <a:lnTo>
                    <a:pt x="1964322" y="1171666"/>
                  </a:lnTo>
                  <a:lnTo>
                    <a:pt x="1957330" y="1182454"/>
                  </a:lnTo>
                  <a:lnTo>
                    <a:pt x="1951610" y="1193242"/>
                  </a:lnTo>
                  <a:lnTo>
                    <a:pt x="1945889" y="1204348"/>
                  </a:lnTo>
                  <a:lnTo>
                    <a:pt x="1941122" y="1216088"/>
                  </a:lnTo>
                  <a:lnTo>
                    <a:pt x="1936673" y="1227510"/>
                  </a:lnTo>
                  <a:lnTo>
                    <a:pt x="1932859" y="1239250"/>
                  </a:lnTo>
                  <a:lnTo>
                    <a:pt x="1929999" y="1251307"/>
                  </a:lnTo>
                  <a:lnTo>
                    <a:pt x="1927456" y="1263047"/>
                  </a:lnTo>
                  <a:lnTo>
                    <a:pt x="1925231" y="1275421"/>
                  </a:lnTo>
                  <a:lnTo>
                    <a:pt x="1923642" y="1287796"/>
                  </a:lnTo>
                  <a:lnTo>
                    <a:pt x="1923007" y="1299853"/>
                  </a:lnTo>
                  <a:lnTo>
                    <a:pt x="1922371" y="1312545"/>
                  </a:lnTo>
                  <a:lnTo>
                    <a:pt x="1923007" y="1324919"/>
                  </a:lnTo>
                  <a:lnTo>
                    <a:pt x="1923642" y="1336976"/>
                  </a:lnTo>
                  <a:lnTo>
                    <a:pt x="1925231" y="1349351"/>
                  </a:lnTo>
                  <a:lnTo>
                    <a:pt x="1927456" y="1361408"/>
                  </a:lnTo>
                  <a:lnTo>
                    <a:pt x="1929999" y="1373465"/>
                  </a:lnTo>
                  <a:lnTo>
                    <a:pt x="1933177" y="1385522"/>
                  </a:lnTo>
                  <a:lnTo>
                    <a:pt x="1936990" y="1397579"/>
                  </a:lnTo>
                  <a:lnTo>
                    <a:pt x="1941440" y="1409002"/>
                  </a:lnTo>
                  <a:lnTo>
                    <a:pt x="1946843" y="1420424"/>
                  </a:lnTo>
                  <a:lnTo>
                    <a:pt x="1952563" y="1432164"/>
                  </a:lnTo>
                  <a:lnTo>
                    <a:pt x="1958919" y="1443269"/>
                  </a:lnTo>
                  <a:lnTo>
                    <a:pt x="1965593" y="1454375"/>
                  </a:lnTo>
                  <a:lnTo>
                    <a:pt x="1973539" y="1465163"/>
                  </a:lnTo>
                  <a:lnTo>
                    <a:pt x="1981802" y="1475633"/>
                  </a:lnTo>
                  <a:lnTo>
                    <a:pt x="1990065" y="1485152"/>
                  </a:lnTo>
                  <a:lnTo>
                    <a:pt x="1999281" y="1494671"/>
                  </a:lnTo>
                  <a:lnTo>
                    <a:pt x="2008816" y="1503872"/>
                  </a:lnTo>
                  <a:lnTo>
                    <a:pt x="2018350" y="1511805"/>
                  </a:lnTo>
                  <a:lnTo>
                    <a:pt x="2028838" y="1519737"/>
                  </a:lnTo>
                  <a:lnTo>
                    <a:pt x="2039325" y="1526717"/>
                  </a:lnTo>
                  <a:lnTo>
                    <a:pt x="2049813" y="1533381"/>
                  </a:lnTo>
                  <a:lnTo>
                    <a:pt x="2060937" y="1539409"/>
                  </a:lnTo>
                  <a:lnTo>
                    <a:pt x="2072060" y="1544803"/>
                  </a:lnTo>
                  <a:lnTo>
                    <a:pt x="2083501" y="1549880"/>
                  </a:lnTo>
                  <a:lnTo>
                    <a:pt x="2094942" y="1554005"/>
                  </a:lnTo>
                  <a:lnTo>
                    <a:pt x="2107019" y="1557812"/>
                  </a:lnTo>
                  <a:lnTo>
                    <a:pt x="2118778" y="1560985"/>
                  </a:lnTo>
                  <a:lnTo>
                    <a:pt x="2130855" y="1563523"/>
                  </a:lnTo>
                  <a:lnTo>
                    <a:pt x="2142932" y="1565745"/>
                  </a:lnTo>
                  <a:lnTo>
                    <a:pt x="2155326" y="1567331"/>
                  </a:lnTo>
                  <a:lnTo>
                    <a:pt x="2167721" y="1567966"/>
                  </a:lnTo>
                  <a:lnTo>
                    <a:pt x="2179798" y="1568283"/>
                  </a:lnTo>
                  <a:lnTo>
                    <a:pt x="2192510" y="1567966"/>
                  </a:lnTo>
                  <a:lnTo>
                    <a:pt x="2204905" y="1567014"/>
                  </a:lnTo>
                  <a:lnTo>
                    <a:pt x="2216982" y="1565427"/>
                  </a:lnTo>
                  <a:lnTo>
                    <a:pt x="2229058" y="1563206"/>
                  </a:lnTo>
                  <a:lnTo>
                    <a:pt x="2241135" y="1560668"/>
                  </a:lnTo>
                  <a:lnTo>
                    <a:pt x="2253212" y="1557178"/>
                  </a:lnTo>
                  <a:lnTo>
                    <a:pt x="2264971" y="1553370"/>
                  </a:lnTo>
                  <a:lnTo>
                    <a:pt x="2277048" y="1548928"/>
                  </a:lnTo>
                  <a:lnTo>
                    <a:pt x="2288489" y="1543851"/>
                  </a:lnTo>
                  <a:lnTo>
                    <a:pt x="2299930" y="1538140"/>
                  </a:lnTo>
                  <a:lnTo>
                    <a:pt x="2311053" y="1532111"/>
                  </a:lnTo>
                  <a:lnTo>
                    <a:pt x="2321859" y="1524814"/>
                  </a:lnTo>
                  <a:lnTo>
                    <a:pt x="2332665" y="1517516"/>
                  </a:lnTo>
                  <a:lnTo>
                    <a:pt x="2343152" y="1509266"/>
                  </a:lnTo>
                  <a:lnTo>
                    <a:pt x="2353322" y="1500382"/>
                  </a:lnTo>
                  <a:lnTo>
                    <a:pt x="2362539" y="1491498"/>
                  </a:lnTo>
                  <a:lnTo>
                    <a:pt x="2371437" y="1482296"/>
                  </a:lnTo>
                  <a:lnTo>
                    <a:pt x="2379701" y="1472143"/>
                  </a:lnTo>
                  <a:lnTo>
                    <a:pt x="2387328" y="1462307"/>
                  </a:lnTo>
                  <a:lnTo>
                    <a:pt x="2394955" y="1451836"/>
                  </a:lnTo>
                  <a:lnTo>
                    <a:pt x="2400994" y="1441048"/>
                  </a:lnTo>
                  <a:lnTo>
                    <a:pt x="2407350" y="1430260"/>
                  </a:lnTo>
                  <a:lnTo>
                    <a:pt x="2412753" y="1419155"/>
                  </a:lnTo>
                  <a:lnTo>
                    <a:pt x="2417520" y="1407415"/>
                  </a:lnTo>
                  <a:lnTo>
                    <a:pt x="2421969" y="1395993"/>
                  </a:lnTo>
                  <a:lnTo>
                    <a:pt x="2425783" y="1384253"/>
                  </a:lnTo>
                  <a:lnTo>
                    <a:pt x="2428961" y="1372196"/>
                  </a:lnTo>
                  <a:lnTo>
                    <a:pt x="2431504" y="1360139"/>
                  </a:lnTo>
                  <a:lnTo>
                    <a:pt x="2433411" y="1348081"/>
                  </a:lnTo>
                  <a:lnTo>
                    <a:pt x="2435000" y="1336024"/>
                  </a:lnTo>
                  <a:lnTo>
                    <a:pt x="2435635" y="1323333"/>
                  </a:lnTo>
                  <a:lnTo>
                    <a:pt x="2435953" y="1310958"/>
                  </a:lnTo>
                  <a:lnTo>
                    <a:pt x="2435635" y="1298901"/>
                  </a:lnTo>
                  <a:lnTo>
                    <a:pt x="2435000" y="1286527"/>
                  </a:lnTo>
                  <a:lnTo>
                    <a:pt x="2433411" y="1274152"/>
                  </a:lnTo>
                  <a:lnTo>
                    <a:pt x="2431186" y="1262095"/>
                  </a:lnTo>
                  <a:lnTo>
                    <a:pt x="2428643" y="1250038"/>
                  </a:lnTo>
                  <a:lnTo>
                    <a:pt x="2425465" y="1237981"/>
                  </a:lnTo>
                  <a:lnTo>
                    <a:pt x="2421652" y="1225924"/>
                  </a:lnTo>
                  <a:lnTo>
                    <a:pt x="2416884" y="1214501"/>
                  </a:lnTo>
                  <a:lnTo>
                    <a:pt x="2411799" y="1203079"/>
                  </a:lnTo>
                  <a:lnTo>
                    <a:pt x="2406079" y="1191339"/>
                  </a:lnTo>
                  <a:lnTo>
                    <a:pt x="2399723" y="1180233"/>
                  </a:lnTo>
                  <a:lnTo>
                    <a:pt x="2393049" y="1169128"/>
                  </a:lnTo>
                  <a:lnTo>
                    <a:pt x="2385103" y="1158657"/>
                  </a:lnTo>
                  <a:lnTo>
                    <a:pt x="2376840" y="1148187"/>
                  </a:lnTo>
                  <a:lnTo>
                    <a:pt x="2368259" y="1138351"/>
                  </a:lnTo>
                  <a:lnTo>
                    <a:pt x="2359043" y="1128832"/>
                  </a:lnTo>
                  <a:lnTo>
                    <a:pt x="2349826" y="1120265"/>
                  </a:lnTo>
                  <a:lnTo>
                    <a:pt x="2340292" y="1111698"/>
                  </a:lnTo>
                  <a:lnTo>
                    <a:pt x="2329804" y="1103766"/>
                  </a:lnTo>
                  <a:lnTo>
                    <a:pt x="2319317" y="1096785"/>
                  </a:lnTo>
                  <a:lnTo>
                    <a:pt x="2308829" y="1090122"/>
                  </a:lnTo>
                  <a:lnTo>
                    <a:pt x="2297705" y="1084094"/>
                  </a:lnTo>
                  <a:lnTo>
                    <a:pt x="2286582" y="1078700"/>
                  </a:lnTo>
                  <a:lnTo>
                    <a:pt x="2275141" y="1073623"/>
                  </a:lnTo>
                  <a:lnTo>
                    <a:pt x="2263700" y="1069181"/>
                  </a:lnTo>
                  <a:lnTo>
                    <a:pt x="2251623" y="1065691"/>
                  </a:lnTo>
                  <a:lnTo>
                    <a:pt x="2239864" y="1062518"/>
                  </a:lnTo>
                  <a:lnTo>
                    <a:pt x="2227787" y="1059979"/>
                  </a:lnTo>
                  <a:lnTo>
                    <a:pt x="2215710" y="1057758"/>
                  </a:lnTo>
                  <a:lnTo>
                    <a:pt x="2203316" y="1056172"/>
                  </a:lnTo>
                  <a:lnTo>
                    <a:pt x="2190921" y="1055537"/>
                  </a:lnTo>
                  <a:lnTo>
                    <a:pt x="2178844" y="1055220"/>
                  </a:lnTo>
                  <a:close/>
                  <a:moveTo>
                    <a:pt x="2144839" y="823913"/>
                  </a:moveTo>
                  <a:lnTo>
                    <a:pt x="2301519" y="838826"/>
                  </a:lnTo>
                  <a:lnTo>
                    <a:pt x="2292938" y="930841"/>
                  </a:lnTo>
                  <a:lnTo>
                    <a:pt x="2302155" y="933379"/>
                  </a:lnTo>
                  <a:lnTo>
                    <a:pt x="2311053" y="936235"/>
                  </a:lnTo>
                  <a:lnTo>
                    <a:pt x="2319952" y="939725"/>
                  </a:lnTo>
                  <a:lnTo>
                    <a:pt x="2328851" y="943215"/>
                  </a:lnTo>
                  <a:lnTo>
                    <a:pt x="2338067" y="946706"/>
                  </a:lnTo>
                  <a:lnTo>
                    <a:pt x="2346330" y="950513"/>
                  </a:lnTo>
                  <a:lnTo>
                    <a:pt x="2354911" y="954638"/>
                  </a:lnTo>
                  <a:lnTo>
                    <a:pt x="2363492" y="959080"/>
                  </a:lnTo>
                  <a:lnTo>
                    <a:pt x="2372073" y="963522"/>
                  </a:lnTo>
                  <a:lnTo>
                    <a:pt x="2380654" y="968282"/>
                  </a:lnTo>
                  <a:lnTo>
                    <a:pt x="2388917" y="973358"/>
                  </a:lnTo>
                  <a:lnTo>
                    <a:pt x="2397180" y="978752"/>
                  </a:lnTo>
                  <a:lnTo>
                    <a:pt x="2405125" y="983829"/>
                  </a:lnTo>
                  <a:lnTo>
                    <a:pt x="2413071" y="989540"/>
                  </a:lnTo>
                  <a:lnTo>
                    <a:pt x="2420698" y="995569"/>
                  </a:lnTo>
                  <a:lnTo>
                    <a:pt x="2428643" y="1001280"/>
                  </a:lnTo>
                  <a:lnTo>
                    <a:pt x="2499197" y="943215"/>
                  </a:lnTo>
                  <a:lnTo>
                    <a:pt x="2599625" y="1063787"/>
                  </a:lnTo>
                  <a:lnTo>
                    <a:pt x="2529389" y="1122169"/>
                  </a:lnTo>
                  <a:lnTo>
                    <a:pt x="2533839" y="1130736"/>
                  </a:lnTo>
                  <a:lnTo>
                    <a:pt x="2538288" y="1139620"/>
                  </a:lnTo>
                  <a:lnTo>
                    <a:pt x="2542420" y="1148504"/>
                  </a:lnTo>
                  <a:lnTo>
                    <a:pt x="2546551" y="1157388"/>
                  </a:lnTo>
                  <a:lnTo>
                    <a:pt x="2550365" y="1166590"/>
                  </a:lnTo>
                  <a:lnTo>
                    <a:pt x="2553543" y="1175474"/>
                  </a:lnTo>
                  <a:lnTo>
                    <a:pt x="2557039" y="1184676"/>
                  </a:lnTo>
                  <a:lnTo>
                    <a:pt x="2559899" y="1193560"/>
                  </a:lnTo>
                  <a:lnTo>
                    <a:pt x="2562442" y="1203079"/>
                  </a:lnTo>
                  <a:lnTo>
                    <a:pt x="2564984" y="1212280"/>
                  </a:lnTo>
                  <a:lnTo>
                    <a:pt x="2567527" y="1221799"/>
                  </a:lnTo>
                  <a:lnTo>
                    <a:pt x="2569116" y="1231318"/>
                  </a:lnTo>
                  <a:lnTo>
                    <a:pt x="2571022" y="1240519"/>
                  </a:lnTo>
                  <a:lnTo>
                    <a:pt x="2572612" y="1249721"/>
                  </a:lnTo>
                  <a:lnTo>
                    <a:pt x="2574201" y="1259557"/>
                  </a:lnTo>
                  <a:lnTo>
                    <a:pt x="2575154" y="1269075"/>
                  </a:lnTo>
                  <a:lnTo>
                    <a:pt x="2665412" y="1277325"/>
                  </a:lnTo>
                  <a:lnTo>
                    <a:pt x="2650793" y="1433433"/>
                  </a:lnTo>
                  <a:lnTo>
                    <a:pt x="2561170" y="1425501"/>
                  </a:lnTo>
                  <a:lnTo>
                    <a:pt x="2558310" y="1434385"/>
                  </a:lnTo>
                  <a:lnTo>
                    <a:pt x="2555132" y="1443587"/>
                  </a:lnTo>
                  <a:lnTo>
                    <a:pt x="2552272" y="1452471"/>
                  </a:lnTo>
                  <a:lnTo>
                    <a:pt x="2548458" y="1461355"/>
                  </a:lnTo>
                  <a:lnTo>
                    <a:pt x="2544644" y="1470239"/>
                  </a:lnTo>
                  <a:lnTo>
                    <a:pt x="2540513" y="1479124"/>
                  </a:lnTo>
                  <a:lnTo>
                    <a:pt x="2536381" y="1488008"/>
                  </a:lnTo>
                  <a:lnTo>
                    <a:pt x="2531932" y="1496575"/>
                  </a:lnTo>
                  <a:lnTo>
                    <a:pt x="2527482" y="1505142"/>
                  </a:lnTo>
                  <a:lnTo>
                    <a:pt x="2522715" y="1513708"/>
                  </a:lnTo>
                  <a:lnTo>
                    <a:pt x="2517630" y="1521958"/>
                  </a:lnTo>
                  <a:lnTo>
                    <a:pt x="2512228" y="1530208"/>
                  </a:lnTo>
                  <a:lnTo>
                    <a:pt x="2506825" y="1538140"/>
                  </a:lnTo>
                  <a:lnTo>
                    <a:pt x="2501104" y="1546390"/>
                  </a:lnTo>
                  <a:lnTo>
                    <a:pt x="2495384" y="1554322"/>
                  </a:lnTo>
                  <a:lnTo>
                    <a:pt x="2489027" y="1561937"/>
                  </a:lnTo>
                  <a:lnTo>
                    <a:pt x="2546233" y="1631107"/>
                  </a:lnTo>
                  <a:lnTo>
                    <a:pt x="2425465" y="1731372"/>
                  </a:lnTo>
                  <a:lnTo>
                    <a:pt x="2367624" y="1662202"/>
                  </a:lnTo>
                  <a:lnTo>
                    <a:pt x="2359043" y="1666644"/>
                  </a:lnTo>
                  <a:lnTo>
                    <a:pt x="2350144" y="1671086"/>
                  </a:lnTo>
                  <a:lnTo>
                    <a:pt x="2341245" y="1675211"/>
                  </a:lnTo>
                  <a:lnTo>
                    <a:pt x="2332029" y="1679018"/>
                  </a:lnTo>
                  <a:lnTo>
                    <a:pt x="2323130" y="1682826"/>
                  </a:lnTo>
                  <a:lnTo>
                    <a:pt x="2313596" y="1685999"/>
                  </a:lnTo>
                  <a:lnTo>
                    <a:pt x="2304697" y="1689489"/>
                  </a:lnTo>
                  <a:lnTo>
                    <a:pt x="2295481" y="1692344"/>
                  </a:lnTo>
                  <a:lnTo>
                    <a:pt x="2286264" y="1694883"/>
                  </a:lnTo>
                  <a:lnTo>
                    <a:pt x="2277048" y="1697421"/>
                  </a:lnTo>
                  <a:lnTo>
                    <a:pt x="2267196" y="1699642"/>
                  </a:lnTo>
                  <a:lnTo>
                    <a:pt x="2257979" y="1701546"/>
                  </a:lnTo>
                  <a:lnTo>
                    <a:pt x="2248763" y="1703450"/>
                  </a:lnTo>
                  <a:lnTo>
                    <a:pt x="2238910" y="1705036"/>
                  </a:lnTo>
                  <a:lnTo>
                    <a:pt x="2229376" y="1706623"/>
                  </a:lnTo>
                  <a:lnTo>
                    <a:pt x="2220160" y="1707575"/>
                  </a:lnTo>
                  <a:lnTo>
                    <a:pt x="2211579" y="1797051"/>
                  </a:lnTo>
                  <a:lnTo>
                    <a:pt x="2054898" y="1782138"/>
                  </a:lnTo>
                  <a:lnTo>
                    <a:pt x="2063161" y="1692027"/>
                  </a:lnTo>
                  <a:lnTo>
                    <a:pt x="2054263" y="1689172"/>
                  </a:lnTo>
                  <a:lnTo>
                    <a:pt x="2045364" y="1685999"/>
                  </a:lnTo>
                  <a:lnTo>
                    <a:pt x="2035830" y="1682826"/>
                  </a:lnTo>
                  <a:lnTo>
                    <a:pt x="2027249" y="1679335"/>
                  </a:lnTo>
                  <a:lnTo>
                    <a:pt x="2018350" y="1675528"/>
                  </a:lnTo>
                  <a:lnTo>
                    <a:pt x="2009451" y="1671720"/>
                  </a:lnTo>
                  <a:lnTo>
                    <a:pt x="2000870" y="1667596"/>
                  </a:lnTo>
                  <a:lnTo>
                    <a:pt x="1992289" y="1663154"/>
                  </a:lnTo>
                  <a:lnTo>
                    <a:pt x="1984026" y="1658077"/>
                  </a:lnTo>
                  <a:lnTo>
                    <a:pt x="1975445" y="1653317"/>
                  </a:lnTo>
                  <a:lnTo>
                    <a:pt x="1967182" y="1648241"/>
                  </a:lnTo>
                  <a:lnTo>
                    <a:pt x="1958919" y="1642847"/>
                  </a:lnTo>
                  <a:lnTo>
                    <a:pt x="1950656" y="1637453"/>
                  </a:lnTo>
                  <a:lnTo>
                    <a:pt x="1943029" y="1631742"/>
                  </a:lnTo>
                  <a:lnTo>
                    <a:pt x="1935084" y="1626030"/>
                  </a:lnTo>
                  <a:lnTo>
                    <a:pt x="1927456" y="1620002"/>
                  </a:lnTo>
                  <a:lnTo>
                    <a:pt x="1857220" y="1678384"/>
                  </a:lnTo>
                  <a:lnTo>
                    <a:pt x="1756792" y="1556860"/>
                  </a:lnTo>
                  <a:lnTo>
                    <a:pt x="1827346" y="1498478"/>
                  </a:lnTo>
                  <a:lnTo>
                    <a:pt x="1822896" y="1489594"/>
                  </a:lnTo>
                  <a:lnTo>
                    <a:pt x="1818765" y="1481027"/>
                  </a:lnTo>
                  <a:lnTo>
                    <a:pt x="1814633" y="1472143"/>
                  </a:lnTo>
                  <a:lnTo>
                    <a:pt x="1810820" y="1463259"/>
                  </a:lnTo>
                  <a:lnTo>
                    <a:pt x="1807324" y="1454057"/>
                  </a:lnTo>
                  <a:lnTo>
                    <a:pt x="1803828" y="1445173"/>
                  </a:lnTo>
                  <a:lnTo>
                    <a:pt x="1800968" y="1436289"/>
                  </a:lnTo>
                  <a:lnTo>
                    <a:pt x="1797789" y="1426770"/>
                  </a:lnTo>
                  <a:lnTo>
                    <a:pt x="1795247" y="1417569"/>
                  </a:lnTo>
                  <a:lnTo>
                    <a:pt x="1792704" y="1408367"/>
                  </a:lnTo>
                  <a:lnTo>
                    <a:pt x="1790480" y="1399166"/>
                  </a:lnTo>
                  <a:lnTo>
                    <a:pt x="1788573" y="1389647"/>
                  </a:lnTo>
                  <a:lnTo>
                    <a:pt x="1786666" y="1380445"/>
                  </a:lnTo>
                  <a:lnTo>
                    <a:pt x="1785395" y="1371244"/>
                  </a:lnTo>
                  <a:lnTo>
                    <a:pt x="1783170" y="1352206"/>
                  </a:lnTo>
                  <a:lnTo>
                    <a:pt x="1690687" y="1343639"/>
                  </a:lnTo>
                  <a:lnTo>
                    <a:pt x="1705624" y="1186897"/>
                  </a:lnTo>
                  <a:lnTo>
                    <a:pt x="1798425" y="1195781"/>
                  </a:lnTo>
                  <a:lnTo>
                    <a:pt x="1801285" y="1186897"/>
                  </a:lnTo>
                  <a:lnTo>
                    <a:pt x="1804146" y="1178012"/>
                  </a:lnTo>
                  <a:lnTo>
                    <a:pt x="1807642" y="1169128"/>
                  </a:lnTo>
                  <a:lnTo>
                    <a:pt x="1810820" y="1160244"/>
                  </a:lnTo>
                  <a:lnTo>
                    <a:pt x="1814633" y="1151677"/>
                  </a:lnTo>
                  <a:lnTo>
                    <a:pt x="1818765" y="1142793"/>
                  </a:lnTo>
                  <a:lnTo>
                    <a:pt x="1822896" y="1134226"/>
                  </a:lnTo>
                  <a:lnTo>
                    <a:pt x="1827346" y="1125659"/>
                  </a:lnTo>
                  <a:lnTo>
                    <a:pt x="1831795" y="1117727"/>
                  </a:lnTo>
                  <a:lnTo>
                    <a:pt x="1836562" y="1109160"/>
                  </a:lnTo>
                  <a:lnTo>
                    <a:pt x="1841329" y="1100910"/>
                  </a:lnTo>
                  <a:lnTo>
                    <a:pt x="1846732" y="1092661"/>
                  </a:lnTo>
                  <a:lnTo>
                    <a:pt x="1852135" y="1085045"/>
                  </a:lnTo>
                  <a:lnTo>
                    <a:pt x="1857856" y="1077113"/>
                  </a:lnTo>
                  <a:lnTo>
                    <a:pt x="1863894" y="1069181"/>
                  </a:lnTo>
                  <a:lnTo>
                    <a:pt x="1869615" y="1061566"/>
                  </a:lnTo>
                  <a:lnTo>
                    <a:pt x="1810184" y="989858"/>
                  </a:lnTo>
                  <a:lnTo>
                    <a:pt x="1931588" y="889593"/>
                  </a:lnTo>
                  <a:lnTo>
                    <a:pt x="1990700" y="961301"/>
                  </a:lnTo>
                  <a:lnTo>
                    <a:pt x="1999599" y="956859"/>
                  </a:lnTo>
                  <a:lnTo>
                    <a:pt x="2008180" y="952734"/>
                  </a:lnTo>
                  <a:lnTo>
                    <a:pt x="2017079" y="948609"/>
                  </a:lnTo>
                  <a:lnTo>
                    <a:pt x="2025977" y="944485"/>
                  </a:lnTo>
                  <a:lnTo>
                    <a:pt x="2034876" y="941312"/>
                  </a:lnTo>
                  <a:lnTo>
                    <a:pt x="2043775" y="937504"/>
                  </a:lnTo>
                  <a:lnTo>
                    <a:pt x="2052673" y="934649"/>
                  </a:lnTo>
                  <a:lnTo>
                    <a:pt x="2061890" y="931476"/>
                  </a:lnTo>
                  <a:lnTo>
                    <a:pt x="2071424" y="928937"/>
                  </a:lnTo>
                  <a:lnTo>
                    <a:pt x="2080641" y="926399"/>
                  </a:lnTo>
                  <a:lnTo>
                    <a:pt x="2089539" y="924178"/>
                  </a:lnTo>
                  <a:lnTo>
                    <a:pt x="2099074" y="922274"/>
                  </a:lnTo>
                  <a:lnTo>
                    <a:pt x="2108608" y="920370"/>
                  </a:lnTo>
                  <a:lnTo>
                    <a:pt x="2117825" y="918784"/>
                  </a:lnTo>
                  <a:lnTo>
                    <a:pt x="2127041" y="917515"/>
                  </a:lnTo>
                  <a:lnTo>
                    <a:pt x="2136258" y="916246"/>
                  </a:lnTo>
                  <a:lnTo>
                    <a:pt x="2144839" y="823913"/>
                  </a:lnTo>
                  <a:close/>
                  <a:moveTo>
                    <a:pt x="1509345" y="590550"/>
                  </a:moveTo>
                  <a:lnTo>
                    <a:pt x="1518239" y="590550"/>
                  </a:lnTo>
                  <a:lnTo>
                    <a:pt x="1526817" y="591817"/>
                  </a:lnTo>
                  <a:lnTo>
                    <a:pt x="1535394" y="593400"/>
                  </a:lnTo>
                  <a:lnTo>
                    <a:pt x="1543971" y="596250"/>
                  </a:lnTo>
                  <a:lnTo>
                    <a:pt x="1551912" y="599417"/>
                  </a:lnTo>
                  <a:lnTo>
                    <a:pt x="1559854" y="603534"/>
                  </a:lnTo>
                  <a:lnTo>
                    <a:pt x="1566843" y="608601"/>
                  </a:lnTo>
                  <a:lnTo>
                    <a:pt x="1570655" y="611452"/>
                  </a:lnTo>
                  <a:lnTo>
                    <a:pt x="1574149" y="614302"/>
                  </a:lnTo>
                  <a:lnTo>
                    <a:pt x="1577326" y="617469"/>
                  </a:lnTo>
                  <a:lnTo>
                    <a:pt x="1580185" y="620953"/>
                  </a:lnTo>
                  <a:lnTo>
                    <a:pt x="1583362" y="624753"/>
                  </a:lnTo>
                  <a:lnTo>
                    <a:pt x="1586221" y="628237"/>
                  </a:lnTo>
                  <a:lnTo>
                    <a:pt x="1588762" y="632037"/>
                  </a:lnTo>
                  <a:lnTo>
                    <a:pt x="1591621" y="636154"/>
                  </a:lnTo>
                  <a:lnTo>
                    <a:pt x="1593845" y="640271"/>
                  </a:lnTo>
                  <a:lnTo>
                    <a:pt x="1595433" y="644388"/>
                  </a:lnTo>
                  <a:lnTo>
                    <a:pt x="1597339" y="648505"/>
                  </a:lnTo>
                  <a:lnTo>
                    <a:pt x="1598927" y="652305"/>
                  </a:lnTo>
                  <a:lnTo>
                    <a:pt x="1601151" y="660856"/>
                  </a:lnTo>
                  <a:lnTo>
                    <a:pt x="1603057" y="669724"/>
                  </a:lnTo>
                  <a:lnTo>
                    <a:pt x="1603375" y="678274"/>
                  </a:lnTo>
                  <a:lnTo>
                    <a:pt x="1603375" y="687142"/>
                  </a:lnTo>
                  <a:lnTo>
                    <a:pt x="1602104" y="696326"/>
                  </a:lnTo>
                  <a:lnTo>
                    <a:pt x="1600516" y="704560"/>
                  </a:lnTo>
                  <a:lnTo>
                    <a:pt x="1597657" y="712794"/>
                  </a:lnTo>
                  <a:lnTo>
                    <a:pt x="1594480" y="721028"/>
                  </a:lnTo>
                  <a:lnTo>
                    <a:pt x="1590350" y="728629"/>
                  </a:lnTo>
                  <a:lnTo>
                    <a:pt x="1585268" y="736229"/>
                  </a:lnTo>
                  <a:lnTo>
                    <a:pt x="1582409" y="739396"/>
                  </a:lnTo>
                  <a:lnTo>
                    <a:pt x="1579550" y="742880"/>
                  </a:lnTo>
                  <a:lnTo>
                    <a:pt x="1576373" y="746047"/>
                  </a:lnTo>
                  <a:lnTo>
                    <a:pt x="1572879" y="749531"/>
                  </a:lnTo>
                  <a:lnTo>
                    <a:pt x="1569384" y="752381"/>
                  </a:lnTo>
                  <a:lnTo>
                    <a:pt x="1565572" y="755231"/>
                  </a:lnTo>
                  <a:lnTo>
                    <a:pt x="1297460" y="948099"/>
                  </a:lnTo>
                  <a:lnTo>
                    <a:pt x="1293012" y="951266"/>
                  </a:lnTo>
                  <a:lnTo>
                    <a:pt x="1288247" y="953799"/>
                  </a:lnTo>
                  <a:lnTo>
                    <a:pt x="1283164" y="956333"/>
                  </a:lnTo>
                  <a:lnTo>
                    <a:pt x="1278399" y="958550"/>
                  </a:lnTo>
                  <a:lnTo>
                    <a:pt x="1273634" y="960450"/>
                  </a:lnTo>
                  <a:lnTo>
                    <a:pt x="1268869" y="962033"/>
                  </a:lnTo>
                  <a:lnTo>
                    <a:pt x="1263469" y="962983"/>
                  </a:lnTo>
                  <a:lnTo>
                    <a:pt x="1258386" y="964250"/>
                  </a:lnTo>
                  <a:lnTo>
                    <a:pt x="1253304" y="964884"/>
                  </a:lnTo>
                  <a:lnTo>
                    <a:pt x="1247903" y="965200"/>
                  </a:lnTo>
                  <a:lnTo>
                    <a:pt x="1242820" y="965200"/>
                  </a:lnTo>
                  <a:lnTo>
                    <a:pt x="1237102" y="964884"/>
                  </a:lnTo>
                  <a:lnTo>
                    <a:pt x="1232020" y="964567"/>
                  </a:lnTo>
                  <a:lnTo>
                    <a:pt x="1226937" y="963617"/>
                  </a:lnTo>
                  <a:lnTo>
                    <a:pt x="1221537" y="962667"/>
                  </a:lnTo>
                  <a:lnTo>
                    <a:pt x="1216454" y="961083"/>
                  </a:lnTo>
                  <a:lnTo>
                    <a:pt x="1006475" y="894894"/>
                  </a:lnTo>
                  <a:lnTo>
                    <a:pt x="1009652" y="885393"/>
                  </a:lnTo>
                  <a:lnTo>
                    <a:pt x="1013464" y="875259"/>
                  </a:lnTo>
                  <a:lnTo>
                    <a:pt x="1017911" y="862591"/>
                  </a:lnTo>
                  <a:lnTo>
                    <a:pt x="1022676" y="847706"/>
                  </a:lnTo>
                  <a:lnTo>
                    <a:pt x="1027123" y="832188"/>
                  </a:lnTo>
                  <a:lnTo>
                    <a:pt x="1029029" y="824271"/>
                  </a:lnTo>
                  <a:lnTo>
                    <a:pt x="1030935" y="816353"/>
                  </a:lnTo>
                  <a:lnTo>
                    <a:pt x="1031888" y="808753"/>
                  </a:lnTo>
                  <a:lnTo>
                    <a:pt x="1033159" y="801469"/>
                  </a:lnTo>
                  <a:lnTo>
                    <a:pt x="1033794" y="793868"/>
                  </a:lnTo>
                  <a:lnTo>
                    <a:pt x="1033794" y="786584"/>
                  </a:lnTo>
                  <a:lnTo>
                    <a:pt x="1033794" y="778666"/>
                  </a:lnTo>
                  <a:lnTo>
                    <a:pt x="1033477" y="770749"/>
                  </a:lnTo>
                  <a:lnTo>
                    <a:pt x="1032841" y="762832"/>
                  </a:lnTo>
                  <a:lnTo>
                    <a:pt x="1031888" y="755548"/>
                  </a:lnTo>
                  <a:lnTo>
                    <a:pt x="1029665" y="740980"/>
                  </a:lnTo>
                  <a:lnTo>
                    <a:pt x="1027441" y="727995"/>
                  </a:lnTo>
                  <a:lnTo>
                    <a:pt x="1025217" y="718178"/>
                  </a:lnTo>
                  <a:lnTo>
                    <a:pt x="1022994" y="708994"/>
                  </a:lnTo>
                  <a:lnTo>
                    <a:pt x="1227572" y="773599"/>
                  </a:lnTo>
                  <a:lnTo>
                    <a:pt x="1458835" y="607651"/>
                  </a:lnTo>
                  <a:lnTo>
                    <a:pt x="1462965" y="605118"/>
                  </a:lnTo>
                  <a:lnTo>
                    <a:pt x="1467095" y="602268"/>
                  </a:lnTo>
                  <a:lnTo>
                    <a:pt x="1470589" y="600051"/>
                  </a:lnTo>
                  <a:lnTo>
                    <a:pt x="1474719" y="598467"/>
                  </a:lnTo>
                  <a:lnTo>
                    <a:pt x="1479166" y="596567"/>
                  </a:lnTo>
                  <a:lnTo>
                    <a:pt x="1483296" y="594984"/>
                  </a:lnTo>
                  <a:lnTo>
                    <a:pt x="1491873" y="592767"/>
                  </a:lnTo>
                  <a:lnTo>
                    <a:pt x="1500768" y="591183"/>
                  </a:lnTo>
                  <a:lnTo>
                    <a:pt x="1509345" y="590550"/>
                  </a:lnTo>
                  <a:close/>
                  <a:moveTo>
                    <a:pt x="690596" y="539750"/>
                  </a:moveTo>
                  <a:lnTo>
                    <a:pt x="691548" y="539750"/>
                  </a:lnTo>
                  <a:lnTo>
                    <a:pt x="693769" y="540067"/>
                  </a:lnTo>
                  <a:lnTo>
                    <a:pt x="702016" y="540702"/>
                  </a:lnTo>
                  <a:lnTo>
                    <a:pt x="727394" y="541020"/>
                  </a:lnTo>
                  <a:lnTo>
                    <a:pt x="757531" y="541655"/>
                  </a:lnTo>
                  <a:lnTo>
                    <a:pt x="770854" y="541972"/>
                  </a:lnTo>
                  <a:lnTo>
                    <a:pt x="781640" y="543242"/>
                  </a:lnTo>
                  <a:lnTo>
                    <a:pt x="781957" y="543242"/>
                  </a:lnTo>
                  <a:lnTo>
                    <a:pt x="785763" y="546734"/>
                  </a:lnTo>
                  <a:lnTo>
                    <a:pt x="789887" y="552130"/>
                  </a:lnTo>
                  <a:lnTo>
                    <a:pt x="794646" y="558479"/>
                  </a:lnTo>
                  <a:lnTo>
                    <a:pt x="799404" y="566415"/>
                  </a:lnTo>
                  <a:lnTo>
                    <a:pt x="804797" y="576573"/>
                  </a:lnTo>
                  <a:lnTo>
                    <a:pt x="809872" y="588001"/>
                  </a:lnTo>
                  <a:lnTo>
                    <a:pt x="812093" y="594668"/>
                  </a:lnTo>
                  <a:lnTo>
                    <a:pt x="814631" y="602286"/>
                  </a:lnTo>
                  <a:lnTo>
                    <a:pt x="817169" y="609905"/>
                  </a:lnTo>
                  <a:lnTo>
                    <a:pt x="820024" y="618476"/>
                  </a:lnTo>
                  <a:lnTo>
                    <a:pt x="822244" y="627364"/>
                  </a:lnTo>
                  <a:lnTo>
                    <a:pt x="824465" y="637205"/>
                  </a:lnTo>
                  <a:lnTo>
                    <a:pt x="826685" y="647681"/>
                  </a:lnTo>
                  <a:lnTo>
                    <a:pt x="828906" y="658791"/>
                  </a:lnTo>
                  <a:lnTo>
                    <a:pt x="830809" y="670537"/>
                  </a:lnTo>
                  <a:lnTo>
                    <a:pt x="832395" y="683235"/>
                  </a:lnTo>
                  <a:lnTo>
                    <a:pt x="834299" y="696567"/>
                  </a:lnTo>
                  <a:lnTo>
                    <a:pt x="835885" y="710535"/>
                  </a:lnTo>
                  <a:lnTo>
                    <a:pt x="836836" y="725454"/>
                  </a:lnTo>
                  <a:lnTo>
                    <a:pt x="838105" y="741644"/>
                  </a:lnTo>
                  <a:lnTo>
                    <a:pt x="839057" y="757834"/>
                  </a:lnTo>
                  <a:lnTo>
                    <a:pt x="840009" y="775611"/>
                  </a:lnTo>
                  <a:lnTo>
                    <a:pt x="840326" y="794022"/>
                  </a:lnTo>
                  <a:lnTo>
                    <a:pt x="840643" y="813069"/>
                  </a:lnTo>
                  <a:lnTo>
                    <a:pt x="840326" y="833703"/>
                  </a:lnTo>
                  <a:lnTo>
                    <a:pt x="840326" y="854972"/>
                  </a:lnTo>
                  <a:lnTo>
                    <a:pt x="844767" y="839735"/>
                  </a:lnTo>
                  <a:lnTo>
                    <a:pt x="849208" y="824497"/>
                  </a:lnTo>
                  <a:lnTo>
                    <a:pt x="857456" y="794975"/>
                  </a:lnTo>
                  <a:lnTo>
                    <a:pt x="864435" y="767992"/>
                  </a:lnTo>
                  <a:lnTo>
                    <a:pt x="870145" y="742914"/>
                  </a:lnTo>
                  <a:lnTo>
                    <a:pt x="878710" y="705456"/>
                  </a:lnTo>
                  <a:lnTo>
                    <a:pt x="881248" y="694028"/>
                  </a:lnTo>
                  <a:lnTo>
                    <a:pt x="882517" y="688314"/>
                  </a:lnTo>
                  <a:lnTo>
                    <a:pt x="878076" y="679425"/>
                  </a:lnTo>
                  <a:lnTo>
                    <a:pt x="874586" y="670854"/>
                  </a:lnTo>
                  <a:lnTo>
                    <a:pt x="871097" y="663236"/>
                  </a:lnTo>
                  <a:lnTo>
                    <a:pt x="868559" y="655617"/>
                  </a:lnTo>
                  <a:lnTo>
                    <a:pt x="864752" y="644506"/>
                  </a:lnTo>
                  <a:lnTo>
                    <a:pt x="863801" y="640380"/>
                  </a:lnTo>
                  <a:lnTo>
                    <a:pt x="867290" y="637205"/>
                  </a:lnTo>
                  <a:lnTo>
                    <a:pt x="876489" y="629269"/>
                  </a:lnTo>
                  <a:lnTo>
                    <a:pt x="881882" y="624507"/>
                  </a:lnTo>
                  <a:lnTo>
                    <a:pt x="888227" y="619746"/>
                  </a:lnTo>
                  <a:lnTo>
                    <a:pt x="894571" y="615619"/>
                  </a:lnTo>
                  <a:lnTo>
                    <a:pt x="900598" y="611810"/>
                  </a:lnTo>
                  <a:lnTo>
                    <a:pt x="921535" y="619746"/>
                  </a:lnTo>
                  <a:lnTo>
                    <a:pt x="939300" y="659426"/>
                  </a:lnTo>
                  <a:lnTo>
                    <a:pt x="934224" y="671172"/>
                  </a:lnTo>
                  <a:lnTo>
                    <a:pt x="928514" y="683235"/>
                  </a:lnTo>
                  <a:lnTo>
                    <a:pt x="922487" y="695932"/>
                  </a:lnTo>
                  <a:lnTo>
                    <a:pt x="923439" y="707043"/>
                  </a:lnTo>
                  <a:lnTo>
                    <a:pt x="924073" y="720693"/>
                  </a:lnTo>
                  <a:lnTo>
                    <a:pt x="924708" y="736248"/>
                  </a:lnTo>
                  <a:lnTo>
                    <a:pt x="924073" y="753390"/>
                  </a:lnTo>
                  <a:lnTo>
                    <a:pt x="923439" y="790213"/>
                  </a:lnTo>
                  <a:lnTo>
                    <a:pt x="921852" y="827354"/>
                  </a:lnTo>
                  <a:lnTo>
                    <a:pt x="920266" y="862273"/>
                  </a:lnTo>
                  <a:lnTo>
                    <a:pt x="918680" y="891161"/>
                  </a:lnTo>
                  <a:lnTo>
                    <a:pt x="916777" y="918461"/>
                  </a:lnTo>
                  <a:lnTo>
                    <a:pt x="918680" y="913382"/>
                  </a:lnTo>
                  <a:lnTo>
                    <a:pt x="923756" y="899097"/>
                  </a:lnTo>
                  <a:lnTo>
                    <a:pt x="927245" y="888621"/>
                  </a:lnTo>
                  <a:lnTo>
                    <a:pt x="931369" y="876241"/>
                  </a:lnTo>
                  <a:lnTo>
                    <a:pt x="935493" y="862273"/>
                  </a:lnTo>
                  <a:lnTo>
                    <a:pt x="939934" y="846401"/>
                  </a:lnTo>
                  <a:lnTo>
                    <a:pt x="943741" y="828307"/>
                  </a:lnTo>
                  <a:lnTo>
                    <a:pt x="947865" y="809260"/>
                  </a:lnTo>
                  <a:lnTo>
                    <a:pt x="951672" y="788626"/>
                  </a:lnTo>
                  <a:lnTo>
                    <a:pt x="955161" y="766722"/>
                  </a:lnTo>
                  <a:lnTo>
                    <a:pt x="957699" y="743866"/>
                  </a:lnTo>
                  <a:lnTo>
                    <a:pt x="958650" y="731486"/>
                  </a:lnTo>
                  <a:lnTo>
                    <a:pt x="959919" y="719106"/>
                  </a:lnTo>
                  <a:lnTo>
                    <a:pt x="960554" y="707043"/>
                  </a:lnTo>
                  <a:lnTo>
                    <a:pt x="960871" y="694345"/>
                  </a:lnTo>
                  <a:lnTo>
                    <a:pt x="961188" y="681330"/>
                  </a:lnTo>
                  <a:lnTo>
                    <a:pt x="961188" y="668315"/>
                  </a:lnTo>
                  <a:lnTo>
                    <a:pt x="969119" y="649268"/>
                  </a:lnTo>
                  <a:lnTo>
                    <a:pt x="970705" y="651173"/>
                  </a:lnTo>
                  <a:lnTo>
                    <a:pt x="973877" y="656887"/>
                  </a:lnTo>
                  <a:lnTo>
                    <a:pt x="976098" y="661331"/>
                  </a:lnTo>
                  <a:lnTo>
                    <a:pt x="978636" y="666727"/>
                  </a:lnTo>
                  <a:lnTo>
                    <a:pt x="981808" y="673076"/>
                  </a:lnTo>
                  <a:lnTo>
                    <a:pt x="984663" y="681012"/>
                  </a:lnTo>
                  <a:lnTo>
                    <a:pt x="988152" y="690218"/>
                  </a:lnTo>
                  <a:lnTo>
                    <a:pt x="991007" y="700377"/>
                  </a:lnTo>
                  <a:lnTo>
                    <a:pt x="993862" y="712122"/>
                  </a:lnTo>
                  <a:lnTo>
                    <a:pt x="997035" y="724820"/>
                  </a:lnTo>
                  <a:lnTo>
                    <a:pt x="999572" y="739422"/>
                  </a:lnTo>
                  <a:lnTo>
                    <a:pt x="1002110" y="754977"/>
                  </a:lnTo>
                  <a:lnTo>
                    <a:pt x="1004013" y="772436"/>
                  </a:lnTo>
                  <a:lnTo>
                    <a:pt x="1005600" y="790848"/>
                  </a:lnTo>
                  <a:lnTo>
                    <a:pt x="1005282" y="796244"/>
                  </a:lnTo>
                  <a:lnTo>
                    <a:pt x="1004331" y="801958"/>
                  </a:lnTo>
                  <a:lnTo>
                    <a:pt x="1003062" y="809260"/>
                  </a:lnTo>
                  <a:lnTo>
                    <a:pt x="1000841" y="817196"/>
                  </a:lnTo>
                  <a:lnTo>
                    <a:pt x="997669" y="826085"/>
                  </a:lnTo>
                  <a:lnTo>
                    <a:pt x="994497" y="836243"/>
                  </a:lnTo>
                  <a:lnTo>
                    <a:pt x="985932" y="858781"/>
                  </a:lnTo>
                  <a:lnTo>
                    <a:pt x="964043" y="914969"/>
                  </a:lnTo>
                  <a:lnTo>
                    <a:pt x="951037" y="948301"/>
                  </a:lnTo>
                  <a:lnTo>
                    <a:pt x="937079" y="985442"/>
                  </a:lnTo>
                  <a:lnTo>
                    <a:pt x="922804" y="1025757"/>
                  </a:lnTo>
                  <a:lnTo>
                    <a:pt x="915825" y="1047026"/>
                  </a:lnTo>
                  <a:lnTo>
                    <a:pt x="908212" y="1068929"/>
                  </a:lnTo>
                  <a:lnTo>
                    <a:pt x="901233" y="1091785"/>
                  </a:lnTo>
                  <a:lnTo>
                    <a:pt x="894254" y="1115594"/>
                  </a:lnTo>
                  <a:lnTo>
                    <a:pt x="886958" y="1139719"/>
                  </a:lnTo>
                  <a:lnTo>
                    <a:pt x="880296" y="1165115"/>
                  </a:lnTo>
                  <a:lnTo>
                    <a:pt x="873634" y="1190510"/>
                  </a:lnTo>
                  <a:lnTo>
                    <a:pt x="867290" y="1217493"/>
                  </a:lnTo>
                  <a:lnTo>
                    <a:pt x="861580" y="1244476"/>
                  </a:lnTo>
                  <a:lnTo>
                    <a:pt x="855553" y="1272728"/>
                  </a:lnTo>
                  <a:lnTo>
                    <a:pt x="850477" y="1301298"/>
                  </a:lnTo>
                  <a:lnTo>
                    <a:pt x="845402" y="1330821"/>
                  </a:lnTo>
                  <a:lnTo>
                    <a:pt x="840960" y="1360343"/>
                  </a:lnTo>
                  <a:lnTo>
                    <a:pt x="836836" y="1391135"/>
                  </a:lnTo>
                  <a:lnTo>
                    <a:pt x="874586" y="1434307"/>
                  </a:lnTo>
                  <a:lnTo>
                    <a:pt x="949768" y="1522239"/>
                  </a:lnTo>
                  <a:lnTo>
                    <a:pt x="990373" y="1569856"/>
                  </a:lnTo>
                  <a:lnTo>
                    <a:pt x="1026219" y="1613028"/>
                  </a:lnTo>
                  <a:lnTo>
                    <a:pt x="1041129" y="1631122"/>
                  </a:lnTo>
                  <a:lnTo>
                    <a:pt x="1053500" y="1646042"/>
                  </a:lnTo>
                  <a:lnTo>
                    <a:pt x="1062065" y="1657470"/>
                  </a:lnTo>
                  <a:lnTo>
                    <a:pt x="1066824" y="1664137"/>
                  </a:lnTo>
                  <a:lnTo>
                    <a:pt x="1071582" y="1671755"/>
                  </a:lnTo>
                  <a:lnTo>
                    <a:pt x="1077292" y="1680326"/>
                  </a:lnTo>
                  <a:lnTo>
                    <a:pt x="1080147" y="1685088"/>
                  </a:lnTo>
                  <a:lnTo>
                    <a:pt x="1083002" y="1689850"/>
                  </a:lnTo>
                  <a:lnTo>
                    <a:pt x="1085540" y="1695564"/>
                  </a:lnTo>
                  <a:lnTo>
                    <a:pt x="1088395" y="1701913"/>
                  </a:lnTo>
                  <a:lnTo>
                    <a:pt x="1090616" y="1708579"/>
                  </a:lnTo>
                  <a:lnTo>
                    <a:pt x="1091884" y="1715880"/>
                  </a:lnTo>
                  <a:lnTo>
                    <a:pt x="1093471" y="1724134"/>
                  </a:lnTo>
                  <a:lnTo>
                    <a:pt x="1093788" y="1733022"/>
                  </a:lnTo>
                  <a:lnTo>
                    <a:pt x="1093788" y="1742545"/>
                  </a:lnTo>
                  <a:lnTo>
                    <a:pt x="1092836" y="1753021"/>
                  </a:lnTo>
                  <a:lnTo>
                    <a:pt x="1090933" y="1765084"/>
                  </a:lnTo>
                  <a:lnTo>
                    <a:pt x="1087761" y="1777147"/>
                  </a:lnTo>
                  <a:lnTo>
                    <a:pt x="1086809" y="1785083"/>
                  </a:lnTo>
                  <a:lnTo>
                    <a:pt x="1084271" y="1801272"/>
                  </a:lnTo>
                  <a:lnTo>
                    <a:pt x="1076340" y="1854920"/>
                  </a:lnTo>
                  <a:lnTo>
                    <a:pt x="1054452" y="2009516"/>
                  </a:lnTo>
                  <a:lnTo>
                    <a:pt x="1023681" y="2230139"/>
                  </a:lnTo>
                  <a:lnTo>
                    <a:pt x="1022730" y="2236488"/>
                  </a:lnTo>
                  <a:lnTo>
                    <a:pt x="1021461" y="2242520"/>
                  </a:lnTo>
                  <a:lnTo>
                    <a:pt x="1019875" y="2248551"/>
                  </a:lnTo>
                  <a:lnTo>
                    <a:pt x="1018289" y="2254582"/>
                  </a:lnTo>
                  <a:lnTo>
                    <a:pt x="1015751" y="2259979"/>
                  </a:lnTo>
                  <a:lnTo>
                    <a:pt x="1013530" y="2265693"/>
                  </a:lnTo>
                  <a:lnTo>
                    <a:pt x="1011310" y="2271407"/>
                  </a:lnTo>
                  <a:lnTo>
                    <a:pt x="1008455" y="2276486"/>
                  </a:lnTo>
                  <a:lnTo>
                    <a:pt x="1005917" y="2281248"/>
                  </a:lnTo>
                  <a:lnTo>
                    <a:pt x="1002427" y="2286009"/>
                  </a:lnTo>
                  <a:lnTo>
                    <a:pt x="999255" y="2291088"/>
                  </a:lnTo>
                  <a:lnTo>
                    <a:pt x="995766" y="2295533"/>
                  </a:lnTo>
                  <a:lnTo>
                    <a:pt x="992276" y="2299659"/>
                  </a:lnTo>
                  <a:lnTo>
                    <a:pt x="988470" y="2303469"/>
                  </a:lnTo>
                  <a:lnTo>
                    <a:pt x="984346" y="2307278"/>
                  </a:lnTo>
                  <a:lnTo>
                    <a:pt x="980222" y="2311087"/>
                  </a:lnTo>
                  <a:lnTo>
                    <a:pt x="975781" y="2314262"/>
                  </a:lnTo>
                  <a:lnTo>
                    <a:pt x="971339" y="2317436"/>
                  </a:lnTo>
                  <a:lnTo>
                    <a:pt x="966581" y="2320293"/>
                  </a:lnTo>
                  <a:lnTo>
                    <a:pt x="961823" y="2322833"/>
                  </a:lnTo>
                  <a:lnTo>
                    <a:pt x="956747" y="2325372"/>
                  </a:lnTo>
                  <a:lnTo>
                    <a:pt x="951989" y="2327277"/>
                  </a:lnTo>
                  <a:lnTo>
                    <a:pt x="946913" y="2329182"/>
                  </a:lnTo>
                  <a:lnTo>
                    <a:pt x="941203" y="2331086"/>
                  </a:lnTo>
                  <a:lnTo>
                    <a:pt x="936128" y="2332674"/>
                  </a:lnTo>
                  <a:lnTo>
                    <a:pt x="930418" y="2333309"/>
                  </a:lnTo>
                  <a:lnTo>
                    <a:pt x="925025" y="2334578"/>
                  </a:lnTo>
                  <a:lnTo>
                    <a:pt x="919315" y="2334896"/>
                  </a:lnTo>
                  <a:lnTo>
                    <a:pt x="913605" y="2335213"/>
                  </a:lnTo>
                  <a:lnTo>
                    <a:pt x="907577" y="2335213"/>
                  </a:lnTo>
                  <a:lnTo>
                    <a:pt x="901550" y="2334896"/>
                  </a:lnTo>
                  <a:lnTo>
                    <a:pt x="895523" y="2333943"/>
                  </a:lnTo>
                  <a:lnTo>
                    <a:pt x="889813" y="2333309"/>
                  </a:lnTo>
                  <a:lnTo>
                    <a:pt x="883786" y="2332356"/>
                  </a:lnTo>
                  <a:lnTo>
                    <a:pt x="878076" y="2330769"/>
                  </a:lnTo>
                  <a:lnTo>
                    <a:pt x="872683" y="2328864"/>
                  </a:lnTo>
                  <a:lnTo>
                    <a:pt x="867290" y="2326642"/>
                  </a:lnTo>
                  <a:lnTo>
                    <a:pt x="862214" y="2324420"/>
                  </a:lnTo>
                  <a:lnTo>
                    <a:pt x="857456" y="2321881"/>
                  </a:lnTo>
                  <a:lnTo>
                    <a:pt x="852698" y="2319341"/>
                  </a:lnTo>
                  <a:lnTo>
                    <a:pt x="848257" y="2316167"/>
                  </a:lnTo>
                  <a:lnTo>
                    <a:pt x="843815" y="2312992"/>
                  </a:lnTo>
                  <a:lnTo>
                    <a:pt x="839692" y="2309183"/>
                  </a:lnTo>
                  <a:lnTo>
                    <a:pt x="835568" y="2305373"/>
                  </a:lnTo>
                  <a:lnTo>
                    <a:pt x="831761" y="2301882"/>
                  </a:lnTo>
                  <a:lnTo>
                    <a:pt x="827954" y="2297755"/>
                  </a:lnTo>
                  <a:lnTo>
                    <a:pt x="824782" y="2293311"/>
                  </a:lnTo>
                  <a:lnTo>
                    <a:pt x="821293" y="2288866"/>
                  </a:lnTo>
                  <a:lnTo>
                    <a:pt x="818755" y="2283787"/>
                  </a:lnTo>
                  <a:lnTo>
                    <a:pt x="815900" y="2279026"/>
                  </a:lnTo>
                  <a:lnTo>
                    <a:pt x="813362" y="2274264"/>
                  </a:lnTo>
                  <a:lnTo>
                    <a:pt x="811141" y="2269185"/>
                  </a:lnTo>
                  <a:lnTo>
                    <a:pt x="809238" y="2263471"/>
                  </a:lnTo>
                  <a:lnTo>
                    <a:pt x="807335" y="2258392"/>
                  </a:lnTo>
                  <a:lnTo>
                    <a:pt x="805749" y="2252678"/>
                  </a:lnTo>
                  <a:lnTo>
                    <a:pt x="804162" y="2246646"/>
                  </a:lnTo>
                  <a:lnTo>
                    <a:pt x="803211" y="2241250"/>
                  </a:lnTo>
                  <a:lnTo>
                    <a:pt x="802576" y="2234901"/>
                  </a:lnTo>
                  <a:lnTo>
                    <a:pt x="801942" y="2228869"/>
                  </a:lnTo>
                  <a:lnTo>
                    <a:pt x="801625" y="2222838"/>
                  </a:lnTo>
                  <a:lnTo>
                    <a:pt x="801625" y="2216807"/>
                  </a:lnTo>
                  <a:lnTo>
                    <a:pt x="801942" y="2210458"/>
                  </a:lnTo>
                  <a:lnTo>
                    <a:pt x="802576" y="2204109"/>
                  </a:lnTo>
                  <a:lnTo>
                    <a:pt x="803211" y="2197443"/>
                  </a:lnTo>
                  <a:lnTo>
                    <a:pt x="833981" y="1990152"/>
                  </a:lnTo>
                  <a:lnTo>
                    <a:pt x="855235" y="1846032"/>
                  </a:lnTo>
                  <a:lnTo>
                    <a:pt x="861897" y="1797146"/>
                  </a:lnTo>
                  <a:lnTo>
                    <a:pt x="863801" y="1783178"/>
                  </a:lnTo>
                  <a:lnTo>
                    <a:pt x="864435" y="1777147"/>
                  </a:lnTo>
                  <a:lnTo>
                    <a:pt x="861897" y="1774290"/>
                  </a:lnTo>
                  <a:lnTo>
                    <a:pt x="855553" y="1767623"/>
                  </a:lnTo>
                  <a:lnTo>
                    <a:pt x="833030" y="1744133"/>
                  </a:lnTo>
                  <a:lnTo>
                    <a:pt x="763558" y="1673343"/>
                  </a:lnTo>
                  <a:lnTo>
                    <a:pt x="687424" y="1595886"/>
                  </a:lnTo>
                  <a:lnTo>
                    <a:pt x="657288" y="1564777"/>
                  </a:lnTo>
                  <a:lnTo>
                    <a:pt x="637620" y="1543825"/>
                  </a:lnTo>
                  <a:lnTo>
                    <a:pt x="624931" y="1537159"/>
                  </a:lnTo>
                  <a:lnTo>
                    <a:pt x="612876" y="1530175"/>
                  </a:lnTo>
                  <a:lnTo>
                    <a:pt x="600822" y="1523192"/>
                  </a:lnTo>
                  <a:lnTo>
                    <a:pt x="589719" y="1516208"/>
                  </a:lnTo>
                  <a:lnTo>
                    <a:pt x="578933" y="1508907"/>
                  </a:lnTo>
                  <a:lnTo>
                    <a:pt x="569100" y="1501605"/>
                  </a:lnTo>
                  <a:lnTo>
                    <a:pt x="559266" y="1494622"/>
                  </a:lnTo>
                  <a:lnTo>
                    <a:pt x="550383" y="1487003"/>
                  </a:lnTo>
                  <a:lnTo>
                    <a:pt x="541818" y="1480019"/>
                  </a:lnTo>
                  <a:lnTo>
                    <a:pt x="533570" y="1472718"/>
                  </a:lnTo>
                  <a:lnTo>
                    <a:pt x="525957" y="1465099"/>
                  </a:lnTo>
                  <a:lnTo>
                    <a:pt x="518978" y="1458116"/>
                  </a:lnTo>
                  <a:lnTo>
                    <a:pt x="511682" y="1451132"/>
                  </a:lnTo>
                  <a:lnTo>
                    <a:pt x="505655" y="1444148"/>
                  </a:lnTo>
                  <a:lnTo>
                    <a:pt x="499945" y="1436847"/>
                  </a:lnTo>
                  <a:lnTo>
                    <a:pt x="494235" y="1430181"/>
                  </a:lnTo>
                  <a:lnTo>
                    <a:pt x="489159" y="1423514"/>
                  </a:lnTo>
                  <a:lnTo>
                    <a:pt x="484718" y="1416848"/>
                  </a:lnTo>
                  <a:lnTo>
                    <a:pt x="480277" y="1410499"/>
                  </a:lnTo>
                  <a:lnTo>
                    <a:pt x="476470" y="1404150"/>
                  </a:lnTo>
                  <a:lnTo>
                    <a:pt x="473298" y="1397801"/>
                  </a:lnTo>
                  <a:lnTo>
                    <a:pt x="469808" y="1392405"/>
                  </a:lnTo>
                  <a:lnTo>
                    <a:pt x="464733" y="1381294"/>
                  </a:lnTo>
                  <a:lnTo>
                    <a:pt x="460926" y="1371453"/>
                  </a:lnTo>
                  <a:lnTo>
                    <a:pt x="458706" y="1362565"/>
                  </a:lnTo>
                  <a:lnTo>
                    <a:pt x="457754" y="1359073"/>
                  </a:lnTo>
                  <a:lnTo>
                    <a:pt x="457119" y="1355264"/>
                  </a:lnTo>
                  <a:lnTo>
                    <a:pt x="457119" y="1352089"/>
                  </a:lnTo>
                  <a:lnTo>
                    <a:pt x="457119" y="1349550"/>
                  </a:lnTo>
                  <a:lnTo>
                    <a:pt x="456802" y="1347010"/>
                  </a:lnTo>
                  <a:lnTo>
                    <a:pt x="456168" y="1344788"/>
                  </a:lnTo>
                  <a:lnTo>
                    <a:pt x="454264" y="1342566"/>
                  </a:lnTo>
                  <a:lnTo>
                    <a:pt x="452361" y="1340344"/>
                  </a:lnTo>
                  <a:lnTo>
                    <a:pt x="449823" y="1338439"/>
                  </a:lnTo>
                  <a:lnTo>
                    <a:pt x="446968" y="1336217"/>
                  </a:lnTo>
                  <a:lnTo>
                    <a:pt x="440624" y="1332408"/>
                  </a:lnTo>
                  <a:lnTo>
                    <a:pt x="434279" y="1328598"/>
                  </a:lnTo>
                  <a:lnTo>
                    <a:pt x="431107" y="1326376"/>
                  </a:lnTo>
                  <a:lnTo>
                    <a:pt x="428887" y="1324472"/>
                  </a:lnTo>
                  <a:lnTo>
                    <a:pt x="426666" y="1322250"/>
                  </a:lnTo>
                  <a:lnTo>
                    <a:pt x="425397" y="1319393"/>
                  </a:lnTo>
                  <a:lnTo>
                    <a:pt x="424128" y="1317170"/>
                  </a:lnTo>
                  <a:lnTo>
                    <a:pt x="424128" y="1314631"/>
                  </a:lnTo>
                  <a:lnTo>
                    <a:pt x="425714" y="1302568"/>
                  </a:lnTo>
                  <a:lnTo>
                    <a:pt x="427618" y="1289553"/>
                  </a:lnTo>
                  <a:lnTo>
                    <a:pt x="429521" y="1275268"/>
                  </a:lnTo>
                  <a:lnTo>
                    <a:pt x="432059" y="1260983"/>
                  </a:lnTo>
                  <a:lnTo>
                    <a:pt x="438086" y="1229873"/>
                  </a:lnTo>
                  <a:lnTo>
                    <a:pt x="445382" y="1196542"/>
                  </a:lnTo>
                  <a:lnTo>
                    <a:pt x="453313" y="1161623"/>
                  </a:lnTo>
                  <a:lnTo>
                    <a:pt x="462195" y="1125117"/>
                  </a:lnTo>
                  <a:lnTo>
                    <a:pt x="471712" y="1087658"/>
                  </a:lnTo>
                  <a:lnTo>
                    <a:pt x="481229" y="1049883"/>
                  </a:lnTo>
                  <a:lnTo>
                    <a:pt x="501531" y="974014"/>
                  </a:lnTo>
                  <a:lnTo>
                    <a:pt x="521199" y="901001"/>
                  </a:lnTo>
                  <a:lnTo>
                    <a:pt x="538963" y="833386"/>
                  </a:lnTo>
                  <a:lnTo>
                    <a:pt x="546577" y="803228"/>
                  </a:lnTo>
                  <a:lnTo>
                    <a:pt x="553238" y="775293"/>
                  </a:lnTo>
                  <a:lnTo>
                    <a:pt x="622710" y="754659"/>
                  </a:lnTo>
                  <a:lnTo>
                    <a:pt x="591305" y="753072"/>
                  </a:lnTo>
                  <a:lnTo>
                    <a:pt x="520881" y="750215"/>
                  </a:lnTo>
                  <a:lnTo>
                    <a:pt x="482497" y="748628"/>
                  </a:lnTo>
                  <a:lnTo>
                    <a:pt x="448554" y="747358"/>
                  </a:lnTo>
                  <a:lnTo>
                    <a:pt x="423494" y="747041"/>
                  </a:lnTo>
                  <a:lnTo>
                    <a:pt x="415563" y="747358"/>
                  </a:lnTo>
                  <a:lnTo>
                    <a:pt x="411439" y="747993"/>
                  </a:lnTo>
                  <a:lnTo>
                    <a:pt x="409853" y="748628"/>
                  </a:lnTo>
                  <a:lnTo>
                    <a:pt x="406364" y="750850"/>
                  </a:lnTo>
                  <a:lnTo>
                    <a:pt x="396847" y="757516"/>
                  </a:lnTo>
                  <a:lnTo>
                    <a:pt x="382889" y="767992"/>
                  </a:lnTo>
                  <a:lnTo>
                    <a:pt x="366393" y="781007"/>
                  </a:lnTo>
                  <a:lnTo>
                    <a:pt x="325472" y="812752"/>
                  </a:lnTo>
                  <a:lnTo>
                    <a:pt x="279791" y="849258"/>
                  </a:lnTo>
                  <a:lnTo>
                    <a:pt x="195093" y="917826"/>
                  </a:lnTo>
                  <a:lnTo>
                    <a:pt x="154805" y="951158"/>
                  </a:lnTo>
                  <a:lnTo>
                    <a:pt x="154488" y="951475"/>
                  </a:lnTo>
                  <a:lnTo>
                    <a:pt x="150681" y="954332"/>
                  </a:lnTo>
                  <a:lnTo>
                    <a:pt x="146875" y="957506"/>
                  </a:lnTo>
                  <a:lnTo>
                    <a:pt x="143068" y="960046"/>
                  </a:lnTo>
                  <a:lnTo>
                    <a:pt x="139261" y="962586"/>
                  </a:lnTo>
                  <a:lnTo>
                    <a:pt x="135454" y="964808"/>
                  </a:lnTo>
                  <a:lnTo>
                    <a:pt x="131013" y="966712"/>
                  </a:lnTo>
                  <a:lnTo>
                    <a:pt x="126889" y="968617"/>
                  </a:lnTo>
                  <a:lnTo>
                    <a:pt x="122766" y="969887"/>
                  </a:lnTo>
                  <a:lnTo>
                    <a:pt x="113883" y="972426"/>
                  </a:lnTo>
                  <a:lnTo>
                    <a:pt x="105318" y="974014"/>
                  </a:lnTo>
                  <a:lnTo>
                    <a:pt x="96436" y="975283"/>
                  </a:lnTo>
                  <a:lnTo>
                    <a:pt x="87554" y="974966"/>
                  </a:lnTo>
                  <a:lnTo>
                    <a:pt x="78671" y="974014"/>
                  </a:lnTo>
                  <a:lnTo>
                    <a:pt x="70106" y="972109"/>
                  </a:lnTo>
                  <a:lnTo>
                    <a:pt x="61541" y="969569"/>
                  </a:lnTo>
                  <a:lnTo>
                    <a:pt x="52976" y="966395"/>
                  </a:lnTo>
                  <a:lnTo>
                    <a:pt x="48852" y="964490"/>
                  </a:lnTo>
                  <a:lnTo>
                    <a:pt x="45363" y="962268"/>
                  </a:lnTo>
                  <a:lnTo>
                    <a:pt x="41239" y="959729"/>
                  </a:lnTo>
                  <a:lnTo>
                    <a:pt x="37432" y="956872"/>
                  </a:lnTo>
                  <a:lnTo>
                    <a:pt x="33626" y="954015"/>
                  </a:lnTo>
                  <a:lnTo>
                    <a:pt x="30453" y="951158"/>
                  </a:lnTo>
                  <a:lnTo>
                    <a:pt x="26647" y="947666"/>
                  </a:lnTo>
                  <a:lnTo>
                    <a:pt x="23792" y="944491"/>
                  </a:lnTo>
                  <a:lnTo>
                    <a:pt x="20302" y="940682"/>
                  </a:lnTo>
                  <a:lnTo>
                    <a:pt x="17764" y="936873"/>
                  </a:lnTo>
                  <a:lnTo>
                    <a:pt x="14909" y="933063"/>
                  </a:lnTo>
                  <a:lnTo>
                    <a:pt x="12689" y="929254"/>
                  </a:lnTo>
                  <a:lnTo>
                    <a:pt x="10468" y="925127"/>
                  </a:lnTo>
                  <a:lnTo>
                    <a:pt x="8248" y="921000"/>
                  </a:lnTo>
                  <a:lnTo>
                    <a:pt x="6662" y="916874"/>
                  </a:lnTo>
                  <a:lnTo>
                    <a:pt x="4758" y="912429"/>
                  </a:lnTo>
                  <a:lnTo>
                    <a:pt x="2538" y="903858"/>
                  </a:lnTo>
                  <a:lnTo>
                    <a:pt x="634" y="894970"/>
                  </a:lnTo>
                  <a:lnTo>
                    <a:pt x="0" y="886399"/>
                  </a:lnTo>
                  <a:lnTo>
                    <a:pt x="0" y="877511"/>
                  </a:lnTo>
                  <a:lnTo>
                    <a:pt x="952" y="868622"/>
                  </a:lnTo>
                  <a:lnTo>
                    <a:pt x="2538" y="859734"/>
                  </a:lnTo>
                  <a:lnTo>
                    <a:pt x="5075" y="851163"/>
                  </a:lnTo>
                  <a:lnTo>
                    <a:pt x="8882" y="842909"/>
                  </a:lnTo>
                  <a:lnTo>
                    <a:pt x="10785" y="838782"/>
                  </a:lnTo>
                  <a:lnTo>
                    <a:pt x="13006" y="834656"/>
                  </a:lnTo>
                  <a:lnTo>
                    <a:pt x="15544" y="831164"/>
                  </a:lnTo>
                  <a:lnTo>
                    <a:pt x="18082" y="827354"/>
                  </a:lnTo>
                  <a:lnTo>
                    <a:pt x="20937" y="823545"/>
                  </a:lnTo>
                  <a:lnTo>
                    <a:pt x="24109" y="820053"/>
                  </a:lnTo>
                  <a:lnTo>
                    <a:pt x="27281" y="816561"/>
                  </a:lnTo>
                  <a:lnTo>
                    <a:pt x="30771" y="813069"/>
                  </a:lnTo>
                  <a:lnTo>
                    <a:pt x="80575" y="775611"/>
                  </a:lnTo>
                  <a:lnTo>
                    <a:pt x="189700" y="694028"/>
                  </a:lnTo>
                  <a:lnTo>
                    <a:pt x="248386" y="650220"/>
                  </a:lnTo>
                  <a:lnTo>
                    <a:pt x="300094" y="612127"/>
                  </a:lnTo>
                  <a:lnTo>
                    <a:pt x="321348" y="596572"/>
                  </a:lnTo>
                  <a:lnTo>
                    <a:pt x="337843" y="585144"/>
                  </a:lnTo>
                  <a:lnTo>
                    <a:pt x="349263" y="577208"/>
                  </a:lnTo>
                  <a:lnTo>
                    <a:pt x="352436" y="574986"/>
                  </a:lnTo>
                  <a:lnTo>
                    <a:pt x="354022" y="574351"/>
                  </a:lnTo>
                  <a:lnTo>
                    <a:pt x="460926" y="562606"/>
                  </a:lnTo>
                  <a:lnTo>
                    <a:pt x="554190" y="552448"/>
                  </a:lnTo>
                  <a:lnTo>
                    <a:pt x="595112" y="548003"/>
                  </a:lnTo>
                  <a:lnTo>
                    <a:pt x="631275" y="544512"/>
                  </a:lnTo>
                  <a:lnTo>
                    <a:pt x="663315" y="541655"/>
                  </a:lnTo>
                  <a:lnTo>
                    <a:pt x="690596" y="539750"/>
                  </a:lnTo>
                  <a:close/>
                  <a:moveTo>
                    <a:pt x="912333" y="0"/>
                  </a:moveTo>
                  <a:lnTo>
                    <a:pt x="923772" y="0"/>
                  </a:lnTo>
                  <a:lnTo>
                    <a:pt x="935529" y="0"/>
                  </a:lnTo>
                  <a:lnTo>
                    <a:pt x="943791" y="636"/>
                  </a:lnTo>
                  <a:lnTo>
                    <a:pt x="952052" y="1908"/>
                  </a:lnTo>
                  <a:lnTo>
                    <a:pt x="960632" y="3817"/>
                  </a:lnTo>
                  <a:lnTo>
                    <a:pt x="969211" y="5407"/>
                  </a:lnTo>
                  <a:lnTo>
                    <a:pt x="977473" y="8270"/>
                  </a:lnTo>
                  <a:lnTo>
                    <a:pt x="986052" y="11451"/>
                  </a:lnTo>
                  <a:lnTo>
                    <a:pt x="993996" y="14949"/>
                  </a:lnTo>
                  <a:lnTo>
                    <a:pt x="1001940" y="19084"/>
                  </a:lnTo>
                  <a:lnTo>
                    <a:pt x="1010202" y="22901"/>
                  </a:lnTo>
                  <a:lnTo>
                    <a:pt x="1017828" y="27990"/>
                  </a:lnTo>
                  <a:lnTo>
                    <a:pt x="1025454" y="33080"/>
                  </a:lnTo>
                  <a:lnTo>
                    <a:pt x="1032762" y="39123"/>
                  </a:lnTo>
                  <a:lnTo>
                    <a:pt x="1039753" y="44848"/>
                  </a:lnTo>
                  <a:lnTo>
                    <a:pt x="1047061" y="51210"/>
                  </a:lnTo>
                  <a:lnTo>
                    <a:pt x="1053734" y="57889"/>
                  </a:lnTo>
                  <a:lnTo>
                    <a:pt x="1060407" y="65523"/>
                  </a:lnTo>
                  <a:lnTo>
                    <a:pt x="1066127" y="72839"/>
                  </a:lnTo>
                  <a:lnTo>
                    <a:pt x="1072164" y="80791"/>
                  </a:lnTo>
                  <a:lnTo>
                    <a:pt x="1077884" y="89061"/>
                  </a:lnTo>
                  <a:lnTo>
                    <a:pt x="1082968" y="97331"/>
                  </a:lnTo>
                  <a:lnTo>
                    <a:pt x="1087734" y="106555"/>
                  </a:lnTo>
                  <a:lnTo>
                    <a:pt x="1092183" y="115779"/>
                  </a:lnTo>
                  <a:lnTo>
                    <a:pt x="1096313" y="125003"/>
                  </a:lnTo>
                  <a:lnTo>
                    <a:pt x="1100127" y="134546"/>
                  </a:lnTo>
                  <a:lnTo>
                    <a:pt x="1103304" y="145042"/>
                  </a:lnTo>
                  <a:lnTo>
                    <a:pt x="1106164" y="155220"/>
                  </a:lnTo>
                  <a:lnTo>
                    <a:pt x="1108706" y="166035"/>
                  </a:lnTo>
                  <a:lnTo>
                    <a:pt x="1110612" y="176849"/>
                  </a:lnTo>
                  <a:lnTo>
                    <a:pt x="1111566" y="187982"/>
                  </a:lnTo>
                  <a:lnTo>
                    <a:pt x="1112519" y="199433"/>
                  </a:lnTo>
                  <a:lnTo>
                    <a:pt x="1112837" y="210883"/>
                  </a:lnTo>
                  <a:lnTo>
                    <a:pt x="1112519" y="222970"/>
                  </a:lnTo>
                  <a:lnTo>
                    <a:pt x="1110930" y="247144"/>
                  </a:lnTo>
                  <a:lnTo>
                    <a:pt x="1109024" y="271636"/>
                  </a:lnTo>
                  <a:lnTo>
                    <a:pt x="1106164" y="296764"/>
                  </a:lnTo>
                  <a:lnTo>
                    <a:pt x="1104575" y="308851"/>
                  </a:lnTo>
                  <a:lnTo>
                    <a:pt x="1102351" y="321574"/>
                  </a:lnTo>
                  <a:lnTo>
                    <a:pt x="1100444" y="333978"/>
                  </a:lnTo>
                  <a:lnTo>
                    <a:pt x="1097902" y="345747"/>
                  </a:lnTo>
                  <a:lnTo>
                    <a:pt x="1095360" y="358152"/>
                  </a:lnTo>
                  <a:lnTo>
                    <a:pt x="1092183" y="369921"/>
                  </a:lnTo>
                  <a:lnTo>
                    <a:pt x="1089323" y="381372"/>
                  </a:lnTo>
                  <a:lnTo>
                    <a:pt x="1085510" y="393140"/>
                  </a:lnTo>
                  <a:lnTo>
                    <a:pt x="1082014" y="404273"/>
                  </a:lnTo>
                  <a:lnTo>
                    <a:pt x="1077884" y="415406"/>
                  </a:lnTo>
                  <a:lnTo>
                    <a:pt x="1073753" y="425902"/>
                  </a:lnTo>
                  <a:lnTo>
                    <a:pt x="1068986" y="436080"/>
                  </a:lnTo>
                  <a:lnTo>
                    <a:pt x="1063585" y="445941"/>
                  </a:lnTo>
                  <a:lnTo>
                    <a:pt x="1058501" y="455483"/>
                  </a:lnTo>
                  <a:lnTo>
                    <a:pt x="1052463" y="464389"/>
                  </a:lnTo>
                  <a:lnTo>
                    <a:pt x="1046108" y="472977"/>
                  </a:lnTo>
                  <a:lnTo>
                    <a:pt x="1039753" y="481247"/>
                  </a:lnTo>
                  <a:lnTo>
                    <a:pt x="1032762" y="488563"/>
                  </a:lnTo>
                  <a:lnTo>
                    <a:pt x="1025454" y="495242"/>
                  </a:lnTo>
                  <a:lnTo>
                    <a:pt x="1017510" y="501922"/>
                  </a:lnTo>
                  <a:lnTo>
                    <a:pt x="1009248" y="507647"/>
                  </a:lnTo>
                  <a:lnTo>
                    <a:pt x="1000351" y="512736"/>
                  </a:lnTo>
                  <a:lnTo>
                    <a:pt x="991454" y="516871"/>
                  </a:lnTo>
                  <a:lnTo>
                    <a:pt x="981921" y="520688"/>
                  </a:lnTo>
                  <a:lnTo>
                    <a:pt x="971435" y="523551"/>
                  </a:lnTo>
                  <a:lnTo>
                    <a:pt x="960949" y="525778"/>
                  </a:lnTo>
                  <a:lnTo>
                    <a:pt x="953005" y="526732"/>
                  </a:lnTo>
                  <a:lnTo>
                    <a:pt x="944426" y="527050"/>
                  </a:lnTo>
                  <a:lnTo>
                    <a:pt x="935847" y="526414"/>
                  </a:lnTo>
                  <a:lnTo>
                    <a:pt x="926314" y="525141"/>
                  </a:lnTo>
                  <a:lnTo>
                    <a:pt x="917099" y="523233"/>
                  </a:lnTo>
                  <a:lnTo>
                    <a:pt x="907884" y="520688"/>
                  </a:lnTo>
                  <a:lnTo>
                    <a:pt x="898669" y="517190"/>
                  </a:lnTo>
                  <a:lnTo>
                    <a:pt x="888819" y="513373"/>
                  </a:lnTo>
                  <a:lnTo>
                    <a:pt x="879286" y="508283"/>
                  </a:lnTo>
                  <a:lnTo>
                    <a:pt x="869118" y="503194"/>
                  </a:lnTo>
                  <a:lnTo>
                    <a:pt x="859585" y="496833"/>
                  </a:lnTo>
                  <a:lnTo>
                    <a:pt x="849735" y="490153"/>
                  </a:lnTo>
                  <a:lnTo>
                    <a:pt x="840202" y="482837"/>
                  </a:lnTo>
                  <a:lnTo>
                    <a:pt x="830987" y="474886"/>
                  </a:lnTo>
                  <a:lnTo>
                    <a:pt x="821454" y="465979"/>
                  </a:lnTo>
                  <a:lnTo>
                    <a:pt x="812239" y="456755"/>
                  </a:lnTo>
                  <a:lnTo>
                    <a:pt x="803342" y="446577"/>
                  </a:lnTo>
                  <a:lnTo>
                    <a:pt x="794445" y="435762"/>
                  </a:lnTo>
                  <a:lnTo>
                    <a:pt x="786183" y="424630"/>
                  </a:lnTo>
                  <a:lnTo>
                    <a:pt x="778240" y="412225"/>
                  </a:lnTo>
                  <a:lnTo>
                    <a:pt x="770296" y="400138"/>
                  </a:lnTo>
                  <a:lnTo>
                    <a:pt x="762987" y="386779"/>
                  </a:lnTo>
                  <a:lnTo>
                    <a:pt x="756314" y="372784"/>
                  </a:lnTo>
                  <a:lnTo>
                    <a:pt x="749324" y="358470"/>
                  </a:lnTo>
                  <a:lnTo>
                    <a:pt x="743604" y="343203"/>
                  </a:lnTo>
                  <a:lnTo>
                    <a:pt x="738202" y="327617"/>
                  </a:lnTo>
                  <a:lnTo>
                    <a:pt x="733436" y="311077"/>
                  </a:lnTo>
                  <a:lnTo>
                    <a:pt x="728987" y="294219"/>
                  </a:lnTo>
                  <a:lnTo>
                    <a:pt x="725810" y="276725"/>
                  </a:lnTo>
                  <a:lnTo>
                    <a:pt x="722632" y="258595"/>
                  </a:lnTo>
                  <a:lnTo>
                    <a:pt x="720408" y="240146"/>
                  </a:lnTo>
                  <a:lnTo>
                    <a:pt x="719137" y="221062"/>
                  </a:lnTo>
                  <a:lnTo>
                    <a:pt x="719772" y="209293"/>
                  </a:lnTo>
                  <a:lnTo>
                    <a:pt x="721361" y="197206"/>
                  </a:lnTo>
                  <a:lnTo>
                    <a:pt x="722632" y="185756"/>
                  </a:lnTo>
                  <a:lnTo>
                    <a:pt x="724856" y="174623"/>
                  </a:lnTo>
                  <a:lnTo>
                    <a:pt x="727399" y="163490"/>
                  </a:lnTo>
                  <a:lnTo>
                    <a:pt x="730576" y="152676"/>
                  </a:lnTo>
                  <a:lnTo>
                    <a:pt x="734389" y="142179"/>
                  </a:lnTo>
                  <a:lnTo>
                    <a:pt x="737884" y="131683"/>
                  </a:lnTo>
                  <a:lnTo>
                    <a:pt x="742333" y="121823"/>
                  </a:lnTo>
                  <a:lnTo>
                    <a:pt x="746782" y="111962"/>
                  </a:lnTo>
                  <a:lnTo>
                    <a:pt x="752184" y="102420"/>
                  </a:lnTo>
                  <a:lnTo>
                    <a:pt x="757268" y="93514"/>
                  </a:lnTo>
                  <a:lnTo>
                    <a:pt x="763305" y="84290"/>
                  </a:lnTo>
                  <a:lnTo>
                    <a:pt x="769660" y="76338"/>
                  </a:lnTo>
                  <a:lnTo>
                    <a:pt x="776015" y="68068"/>
                  </a:lnTo>
                  <a:lnTo>
                    <a:pt x="783006" y="60116"/>
                  </a:lnTo>
                  <a:lnTo>
                    <a:pt x="790314" y="53118"/>
                  </a:lnTo>
                  <a:lnTo>
                    <a:pt x="797940" y="46121"/>
                  </a:lnTo>
                  <a:lnTo>
                    <a:pt x="805567" y="39759"/>
                  </a:lnTo>
                  <a:lnTo>
                    <a:pt x="813828" y="33398"/>
                  </a:lnTo>
                  <a:lnTo>
                    <a:pt x="822725" y="27990"/>
                  </a:lnTo>
                  <a:lnTo>
                    <a:pt x="831305" y="22901"/>
                  </a:lnTo>
                  <a:lnTo>
                    <a:pt x="840520" y="18130"/>
                  </a:lnTo>
                  <a:lnTo>
                    <a:pt x="849735" y="13995"/>
                  </a:lnTo>
                  <a:lnTo>
                    <a:pt x="859903" y="10496"/>
                  </a:lnTo>
                  <a:lnTo>
                    <a:pt x="870071" y="7316"/>
                  </a:lnTo>
                  <a:lnTo>
                    <a:pt x="879922" y="4771"/>
                  </a:lnTo>
                  <a:lnTo>
                    <a:pt x="890725" y="2544"/>
                  </a:lnTo>
                  <a:lnTo>
                    <a:pt x="901529" y="954"/>
                  </a:lnTo>
                  <a:lnTo>
                    <a:pt x="912333" y="0"/>
                  </a:lnTo>
                  <a:close/>
                </a:path>
              </a:pathLst>
            </a:custGeom>
            <a:solidFill>
              <a:sysClr val="window" lastClr="FFFFFF"/>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defTabSz="909994">
                <a:defRPr/>
              </a:pPr>
              <a:endParaRPr lang="zh-CN" altLang="en-US" sz="1795">
                <a:solidFill>
                  <a:srgbClr val="FFFFFF"/>
                </a:solidFill>
                <a:latin typeface="微软雅黑" panose="020B0503020204020204" pitchFamily="34" charset="-122"/>
                <a:ea typeface="微软雅黑" panose="020B0503020204020204" pitchFamily="34" charset="-122"/>
              </a:endParaRPr>
            </a:p>
          </p:txBody>
        </p:sp>
      </p:grpSp>
      <p:sp>
        <p:nvSpPr>
          <p:cNvPr id="33" name="TextBox 8"/>
          <p:cNvSpPr txBox="1"/>
          <p:nvPr/>
        </p:nvSpPr>
        <p:spPr>
          <a:xfrm>
            <a:off x="588680" y="215449"/>
            <a:ext cx="3619526" cy="332399"/>
          </a:xfrm>
          <a:prstGeom prst="rect">
            <a:avLst/>
          </a:prstGeom>
          <a:noFill/>
        </p:spPr>
        <p:txBody>
          <a:bodyPr wrap="square" lIns="0" tIns="0" rIns="0" bIns="0" rtlCol="0" anchor="ctr">
            <a:spAutoFit/>
          </a:bodyPr>
          <a:lstStyle>
            <a:defPPr>
              <a:defRPr lang="zh-CN"/>
            </a:defPPr>
            <a:lvl1pPr>
              <a:lnSpc>
                <a:spcPct val="90000"/>
              </a:lnSpc>
              <a:spcBef>
                <a:spcPct val="0"/>
              </a:spcBef>
              <a:defRPr sz="2400">
                <a:latin typeface="微软雅黑" panose="020B0503020204020204" pitchFamily="34" charset="-122"/>
                <a:ea typeface="微软雅黑" panose="020B0503020204020204" pitchFamily="34" charset="-122"/>
                <a:cs typeface="+mj-cs"/>
              </a:defRPr>
            </a:lvl1pPr>
          </a:lstStyle>
          <a:p>
            <a:r>
              <a:rPr lang="zh-CN" altLang="en-US" dirty="0">
                <a:sym typeface="Arial" panose="020B0604020202020204" pitchFamily="34" charset="0"/>
              </a:rPr>
              <a:t>平台建设和运营</a:t>
            </a:r>
          </a:p>
        </p:txBody>
      </p:sp>
      <p:sp>
        <p:nvSpPr>
          <p:cNvPr id="34" name="椭圆 33">
            <a:extLst>
              <a:ext uri="{FF2B5EF4-FFF2-40B4-BE49-F238E27FC236}">
                <a16:creationId xmlns:a16="http://schemas.microsoft.com/office/drawing/2014/main" xmlns="" id="{EB1BDE79-73F4-4548-B584-1EE10D899B62}"/>
              </a:ext>
            </a:extLst>
          </p:cNvPr>
          <p:cNvSpPr/>
          <p:nvPr/>
        </p:nvSpPr>
        <p:spPr>
          <a:xfrm>
            <a:off x="1106748" y="1890036"/>
            <a:ext cx="2749156" cy="2750521"/>
          </a:xfrm>
          <a:prstGeom prst="ellipse">
            <a:avLst/>
          </a:prstGeom>
          <a:blipFill dpi="0" rotWithShape="1">
            <a:blip r:embed="rId3"/>
            <a:srcRect/>
            <a:tile tx="0" ty="0" sx="100000" sy="100000" flip="none" algn="tl"/>
          </a:blipFill>
          <a:ln>
            <a:noFill/>
          </a:ln>
          <a:effectLst>
            <a:outerShdw blurRad="127000" dist="127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just">
              <a:lnSpc>
                <a:spcPct val="120000"/>
              </a:lnSpc>
            </a:pPr>
            <a:endParaRPr lang="zh-CN" altLang="en-US" sz="900" dirty="0">
              <a:solidFill>
                <a:schemeClr val="lt1"/>
              </a:solidFill>
              <a:latin typeface="Arial" panose="020B0604020202020204" pitchFamily="34" charset="0"/>
              <a:ea typeface="微软雅黑" panose="020B0503020204020204" pitchFamily="34" charset="-122"/>
              <a:cs typeface="+mn-ea"/>
            </a:endParaRPr>
          </a:p>
        </p:txBody>
      </p:sp>
      <p:sp>
        <p:nvSpPr>
          <p:cNvPr id="36" name="MH_SubTitle_1">
            <a:extLst>
              <a:ext uri="{FF2B5EF4-FFF2-40B4-BE49-F238E27FC236}">
                <a16:creationId xmlns:a16="http://schemas.microsoft.com/office/drawing/2014/main" xmlns="" id="{FA44B3A5-A203-5240-A77B-668776700DBA}"/>
              </a:ext>
            </a:extLst>
          </p:cNvPr>
          <p:cNvSpPr>
            <a:spLocks noChangeArrowheads="1"/>
          </p:cNvSpPr>
          <p:nvPr/>
        </p:nvSpPr>
        <p:spPr bwMode="auto">
          <a:xfrm flipH="1">
            <a:off x="1862153" y="4847125"/>
            <a:ext cx="1415772" cy="461665"/>
          </a:xfrm>
          <a:prstGeom prst="rect">
            <a:avLst/>
          </a:prstGeom>
          <a:noFill/>
        </p:spPr>
        <p:txBody>
          <a:bodyPr wrap="none" rtlCol="0">
            <a:spAutoFit/>
          </a:bodyPr>
          <a:lstStyle/>
          <a:p>
            <a:pPr defTabSz="909994">
              <a:defRPr/>
            </a:pPr>
            <a:r>
              <a:rPr lang="zh-CN" altLang="en-US" sz="2400" b="1" kern="0" dirty="0">
                <a:solidFill>
                  <a:schemeClr val="bg1">
                    <a:lumMod val="65000"/>
                  </a:schemeClr>
                </a:solidFill>
                <a:latin typeface="微软雅黑" panose="020B0503020204020204" pitchFamily="34" charset="-122"/>
                <a:ea typeface="微软雅黑" panose="020B0503020204020204" pitchFamily="34" charset="-122"/>
              </a:rPr>
              <a:t>平台建设</a:t>
            </a:r>
          </a:p>
        </p:txBody>
      </p:sp>
    </p:spTree>
    <p:extLst>
      <p:ext uri="{BB962C8B-B14F-4D97-AF65-F5344CB8AC3E}">
        <p14:creationId xmlns:p14="http://schemas.microsoft.com/office/powerpoint/2010/main" val="241489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矩形 146"/>
          <p:cNvSpPr/>
          <p:nvPr/>
        </p:nvSpPr>
        <p:spPr bwMode="auto">
          <a:xfrm>
            <a:off x="0" y="827328"/>
            <a:ext cx="12192000" cy="1165039"/>
          </a:xfrm>
          <a:prstGeom prst="rect">
            <a:avLst/>
          </a:prstGeom>
          <a:solidFill>
            <a:srgbClr val="44546A">
              <a:alpha val="9000"/>
            </a:srgbClr>
          </a:solidFill>
          <a:ln>
            <a:noFill/>
          </a:ln>
        </p:spPr>
        <p:style>
          <a:lnRef idx="2">
            <a:schemeClr val="dk1"/>
          </a:lnRef>
          <a:fillRef idx="1">
            <a:schemeClr val="lt1"/>
          </a:fillRef>
          <a:effectRef idx="0">
            <a:schemeClr val="dk1"/>
          </a:effectRef>
          <a:fontRef idx="minor">
            <a:schemeClr val="dk1"/>
          </a:fontRef>
        </p:style>
        <p:txBody>
          <a:bodyPr vert="horz" wrap="square" lIns="91416" tIns="45708" rIns="91416" bIns="45708" numCol="1" rtlCol="0" anchor="t" anchorCtr="0" compatLnSpc="1"/>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2485"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 name="TextBox 8"/>
          <p:cNvSpPr txBox="1"/>
          <p:nvPr/>
        </p:nvSpPr>
        <p:spPr>
          <a:xfrm>
            <a:off x="648640" y="245431"/>
            <a:ext cx="2922789" cy="332399"/>
          </a:xfrm>
          <a:prstGeom prst="rect">
            <a:avLst/>
          </a:prstGeom>
          <a:noFill/>
        </p:spPr>
        <p:txBody>
          <a:bodyPr wrap="square" lIns="0" tIns="0" rIns="0" bIns="0" rtlCol="0" anchor="ctr">
            <a:spAutoFit/>
          </a:bodyPr>
          <a:lstStyle/>
          <a:p>
            <a:pPr>
              <a:lnSpc>
                <a:spcPct val="90000"/>
              </a:lnSpc>
              <a:spcBef>
                <a:spcPct val="0"/>
              </a:spcBef>
            </a:pPr>
            <a:r>
              <a:rPr lang="zh-CN" altLang="en-US" sz="2400" dirty="0" smtClean="0">
                <a:latin typeface="微软雅黑" panose="020B0503020204020204" pitchFamily="34" charset="-122"/>
                <a:ea typeface="微软雅黑" panose="020B0503020204020204" pitchFamily="34" charset="-122"/>
                <a:cs typeface="+mj-cs"/>
                <a:sym typeface="Arial" panose="020B0604020202020204" pitchFamily="34" charset="0"/>
              </a:rPr>
              <a:t>大事记</a:t>
            </a:r>
            <a:endParaRPr lang="zh-CN" altLang="en-US" sz="2400" dirty="0">
              <a:latin typeface="微软雅黑" panose="020B0503020204020204" pitchFamily="34" charset="-122"/>
              <a:ea typeface="微软雅黑" panose="020B0503020204020204" pitchFamily="34" charset="-122"/>
              <a:cs typeface="+mj-cs"/>
              <a:sym typeface="Arial" panose="020B0604020202020204" pitchFamily="34" charset="0"/>
            </a:endParaRPr>
          </a:p>
        </p:txBody>
      </p:sp>
      <p:sp>
        <p:nvSpPr>
          <p:cNvPr id="5" name="矩形 4"/>
          <p:cNvSpPr/>
          <p:nvPr/>
        </p:nvSpPr>
        <p:spPr>
          <a:xfrm>
            <a:off x="-33847" y="3774121"/>
            <a:ext cx="12208933" cy="89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2343" tIns="46172" rIns="92343" bIns="46172" rtlCol="0" anchor="ctr"/>
          <a:lstStyle/>
          <a:p>
            <a:pPr algn="ctr"/>
            <a:endParaRPr lang="zh-CN" altLang="en-US"/>
          </a:p>
        </p:txBody>
      </p:sp>
      <p:sp>
        <p:nvSpPr>
          <p:cNvPr id="85" name="文本框 84"/>
          <p:cNvSpPr txBox="1"/>
          <p:nvPr/>
        </p:nvSpPr>
        <p:spPr>
          <a:xfrm>
            <a:off x="54428" y="922362"/>
            <a:ext cx="12083144" cy="1061829"/>
          </a:xfrm>
          <a:prstGeom prst="rect">
            <a:avLst/>
          </a:prstGeom>
          <a:noFill/>
        </p:spPr>
        <p:txBody>
          <a:bodyPr wrap="square" rtlCol="0">
            <a:spAutoFit/>
          </a:bodyPr>
          <a:lstStyle/>
          <a:p>
            <a:pPr indent="457200">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党中央、国务院高度关注中小企业融资难融资贵问题。苏州金融综合服务平台模式获得国务院和银保监会高度肯定，沈阳市委市政府也把引进苏州模式这项工作列为政府工作报告中重点事项</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rPr>
              <a:t>2019</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年</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7</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月，</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张雷</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书记到</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振兴银行视察</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，要求</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平台建设既要体现“沈阳速度” ，也要突出“沈阳质量” </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，平台</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要结合沈阳实际，为中小微企业融资提供便利。</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71" name="组合 70"/>
          <p:cNvGrpSpPr/>
          <p:nvPr/>
        </p:nvGrpSpPr>
        <p:grpSpPr>
          <a:xfrm>
            <a:off x="5706912" y="3400478"/>
            <a:ext cx="2186707" cy="2441260"/>
            <a:chOff x="6025699" y="3784724"/>
            <a:chExt cx="2186707" cy="2441260"/>
          </a:xfrm>
        </p:grpSpPr>
        <p:grpSp>
          <p:nvGrpSpPr>
            <p:cNvPr id="80" name="组合 79"/>
            <p:cNvGrpSpPr/>
            <p:nvPr/>
          </p:nvGrpSpPr>
          <p:grpSpPr>
            <a:xfrm>
              <a:off x="6258848" y="3784724"/>
              <a:ext cx="1720411" cy="2441260"/>
              <a:chOff x="5401086" y="3537439"/>
              <a:chExt cx="1720411" cy="2441260"/>
            </a:xfrm>
          </p:grpSpPr>
          <p:grpSp>
            <p:nvGrpSpPr>
              <p:cNvPr id="35" name="组合 34"/>
              <p:cNvGrpSpPr/>
              <p:nvPr/>
            </p:nvGrpSpPr>
            <p:grpSpPr>
              <a:xfrm>
                <a:off x="5827997" y="3537439"/>
                <a:ext cx="766847" cy="747733"/>
                <a:chOff x="7486713" y="3942381"/>
                <a:chExt cx="1018558" cy="1018926"/>
              </a:xfrm>
            </p:grpSpPr>
            <p:grpSp>
              <p:nvGrpSpPr>
                <p:cNvPr id="36" name="组合 35"/>
                <p:cNvGrpSpPr/>
                <p:nvPr/>
              </p:nvGrpSpPr>
              <p:grpSpPr>
                <a:xfrm>
                  <a:off x="7486713" y="3942381"/>
                  <a:ext cx="1018558" cy="1018926"/>
                  <a:chOff x="4345444" y="2542859"/>
                  <a:chExt cx="1810550" cy="1811205"/>
                </a:xfrm>
              </p:grpSpPr>
              <p:grpSp>
                <p:nvGrpSpPr>
                  <p:cNvPr id="38" name="组合 37"/>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40" name="同心圆 39"/>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41" name="椭圆 40"/>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39" name="椭圆 38"/>
                  <p:cNvSpPr/>
                  <p:nvPr/>
                </p:nvSpPr>
                <p:spPr>
                  <a:xfrm>
                    <a:off x="4565570" y="2763062"/>
                    <a:ext cx="1370298" cy="1370793"/>
                  </a:xfrm>
                  <a:prstGeom prst="ellipse">
                    <a:avLst/>
                  </a:prstGeom>
                  <a:solidFill>
                    <a:srgbClr val="B8352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37" name="TextBox 125"/>
                <p:cNvSpPr txBox="1"/>
                <p:nvPr/>
              </p:nvSpPr>
              <p:spPr>
                <a:xfrm>
                  <a:off x="7656159" y="4229792"/>
                  <a:ext cx="721024" cy="441793"/>
                </a:xfrm>
                <a:prstGeom prst="rect">
                  <a:avLst/>
                </a:prstGeom>
                <a:noFill/>
              </p:spPr>
              <p:txBody>
                <a:bodyPr wrap="square" lIns="138192" tIns="69096" rIns="138192" bIns="69096" rtlCol="0">
                  <a:spAutoFit/>
                </a:bodyPr>
                <a:lstStyle/>
                <a:p>
                  <a:r>
                    <a:rPr lang="en-US" altLang="zh-CN" sz="1200" dirty="0" smtClean="0">
                      <a:solidFill>
                        <a:schemeClr val="bg1"/>
                      </a:solidFill>
                      <a:latin typeface="微软雅黑" panose="020B0503020204020204" pitchFamily="34" charset="-122"/>
                      <a:ea typeface="微软雅黑" panose="020B0503020204020204" pitchFamily="34" charset="-122"/>
                    </a:rPr>
                    <a:t>6</a:t>
                  </a:r>
                  <a:r>
                    <a:rPr lang="zh-CN" altLang="en-US" sz="1200" dirty="0" smtClean="0">
                      <a:solidFill>
                        <a:schemeClr val="bg1"/>
                      </a:solidFill>
                      <a:latin typeface="微软雅黑" panose="020B0503020204020204" pitchFamily="34" charset="-122"/>
                      <a:ea typeface="微软雅黑" panose="020B0503020204020204" pitchFamily="34" charset="-122"/>
                    </a:rPr>
                    <a:t>月</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66" name="组合 65"/>
              <p:cNvGrpSpPr/>
              <p:nvPr/>
            </p:nvGrpSpPr>
            <p:grpSpPr>
              <a:xfrm>
                <a:off x="5401086" y="4374017"/>
                <a:ext cx="1720411" cy="1604682"/>
                <a:chOff x="963325" y="3114183"/>
                <a:chExt cx="1086707" cy="1131948"/>
              </a:xfrm>
            </p:grpSpPr>
            <p:sp>
              <p:nvSpPr>
                <p:cNvPr id="67" name="TextBox 155"/>
                <p:cNvSpPr txBox="1"/>
                <p:nvPr/>
              </p:nvSpPr>
              <p:spPr>
                <a:xfrm>
                  <a:off x="963325" y="3771398"/>
                  <a:ext cx="1086707" cy="474733"/>
                </a:xfrm>
                <a:prstGeom prst="rect">
                  <a:avLst/>
                </a:prstGeom>
                <a:noFill/>
              </p:spPr>
              <p:txBody>
                <a:bodyPr wrap="square" lIns="91431" tIns="45715" rIns="91431" bIns="45715" rtlCol="0">
                  <a:spAutoFit/>
                </a:bodyPr>
                <a:lstStyle/>
                <a:p>
                  <a:pPr algn="just">
                    <a:lnSpc>
                      <a:spcPct val="130000"/>
                    </a:lnSpc>
                  </a:pPr>
                  <a:r>
                    <a:rPr lang="zh-CN" altLang="en-US" sz="1000" dirty="0">
                      <a:solidFill>
                        <a:schemeClr val="bg2">
                          <a:lumMod val="50000"/>
                        </a:schemeClr>
                      </a:solidFill>
                      <a:latin typeface="微软雅黑" panose="020B0503020204020204" pitchFamily="34" charset="-122"/>
                      <a:ea typeface="微软雅黑" panose="020B0503020204020204" pitchFamily="34" charset="-122"/>
                    </a:rPr>
                    <a:t>沈阳综合金融服务平台完成软件调试、硬件部署，实现上线试运行</a:t>
                  </a:r>
                </a:p>
              </p:txBody>
            </p:sp>
            <p:cxnSp>
              <p:nvCxnSpPr>
                <p:cNvPr id="69" name="直接连接符 157"/>
                <p:cNvCxnSpPr/>
                <p:nvPr/>
              </p:nvCxnSpPr>
              <p:spPr>
                <a:xfrm flipV="1">
                  <a:off x="1475177" y="3114183"/>
                  <a:ext cx="0" cy="216024"/>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grpSp>
        </p:grpSp>
        <p:sp>
          <p:nvSpPr>
            <p:cNvPr id="94" name="TextBox 148">
              <a:extLst>
                <a:ext uri="{FF2B5EF4-FFF2-40B4-BE49-F238E27FC236}">
                  <a16:creationId xmlns:a16="http://schemas.microsoft.com/office/drawing/2014/main" xmlns="" id="{C871D470-B08E-754E-85E0-CD135B60FFE7}"/>
                </a:ext>
              </a:extLst>
            </p:cNvPr>
            <p:cNvSpPr txBox="1"/>
            <p:nvPr/>
          </p:nvSpPr>
          <p:spPr>
            <a:xfrm>
              <a:off x="6025699" y="5101999"/>
              <a:ext cx="2186707" cy="347799"/>
            </a:xfrm>
            <a:prstGeom prst="rect">
              <a:avLst/>
            </a:prstGeom>
            <a:noFill/>
          </p:spPr>
          <p:txBody>
            <a:bodyPr wrap="square" lIns="91431" tIns="0" rIns="91431" bIns="0" rtlCol="0" anchor="t">
              <a:spAutoFit/>
            </a:bodyPr>
            <a:lstStyle/>
            <a:p>
              <a:pPr algn="ctr">
                <a:lnSpc>
                  <a:spcPct val="150000"/>
                </a:lnSpc>
              </a:pPr>
              <a:r>
                <a:rPr lang="zh-CN" altLang="en-US" b="1" dirty="0">
                  <a:solidFill>
                    <a:schemeClr val="tx2">
                      <a:lumMod val="75000"/>
                    </a:schemeClr>
                  </a:solidFill>
                  <a:latin typeface="微软雅黑" panose="020B0503020204020204" pitchFamily="34" charset="-122"/>
                  <a:ea typeface="微软雅黑" panose="020B0503020204020204" pitchFamily="34" charset="-122"/>
                </a:rPr>
                <a:t>上线试运行</a:t>
              </a:r>
            </a:p>
          </p:txBody>
        </p:sp>
      </p:grpSp>
      <p:grpSp>
        <p:nvGrpSpPr>
          <p:cNvPr id="60" name="组合 59"/>
          <p:cNvGrpSpPr/>
          <p:nvPr/>
        </p:nvGrpSpPr>
        <p:grpSpPr>
          <a:xfrm>
            <a:off x="7133819" y="2100788"/>
            <a:ext cx="2186707" cy="2170711"/>
            <a:chOff x="7539839" y="2489549"/>
            <a:chExt cx="2186707" cy="2170711"/>
          </a:xfrm>
        </p:grpSpPr>
        <p:grpSp>
          <p:nvGrpSpPr>
            <p:cNvPr id="83" name="组合 82"/>
            <p:cNvGrpSpPr/>
            <p:nvPr/>
          </p:nvGrpSpPr>
          <p:grpSpPr>
            <a:xfrm>
              <a:off x="7539839" y="2489549"/>
              <a:ext cx="1993629" cy="2170711"/>
              <a:chOff x="6347922" y="2238483"/>
              <a:chExt cx="1993629" cy="2170711"/>
            </a:xfrm>
          </p:grpSpPr>
          <p:grpSp>
            <p:nvGrpSpPr>
              <p:cNvPr id="42" name="组合 41"/>
              <p:cNvGrpSpPr/>
              <p:nvPr/>
            </p:nvGrpSpPr>
            <p:grpSpPr>
              <a:xfrm>
                <a:off x="6857564" y="3413422"/>
                <a:ext cx="1021225" cy="995772"/>
                <a:chOff x="8854229" y="3773382"/>
                <a:chExt cx="1356434" cy="1356924"/>
              </a:xfrm>
            </p:grpSpPr>
            <p:grpSp>
              <p:nvGrpSpPr>
                <p:cNvPr id="43" name="组合 42"/>
                <p:cNvGrpSpPr/>
                <p:nvPr/>
              </p:nvGrpSpPr>
              <p:grpSpPr>
                <a:xfrm>
                  <a:off x="8854229" y="3773382"/>
                  <a:ext cx="1356434" cy="1356924"/>
                  <a:chOff x="4345444" y="2542859"/>
                  <a:chExt cx="1810550" cy="1811205"/>
                </a:xfrm>
              </p:grpSpPr>
              <p:grpSp>
                <p:nvGrpSpPr>
                  <p:cNvPr id="45" name="组合 44"/>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47" name="同心圆 46"/>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48" name="椭圆 47"/>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46" name="椭圆 45"/>
                  <p:cNvSpPr/>
                  <p:nvPr/>
                </p:nvSpPr>
                <p:spPr>
                  <a:xfrm>
                    <a:off x="4565570" y="2763062"/>
                    <a:ext cx="1370298" cy="1370793"/>
                  </a:xfrm>
                  <a:prstGeom prst="ellipse">
                    <a:avLst/>
                  </a:prstGeom>
                  <a:solidFill>
                    <a:srgbClr val="0059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44" name="TextBox 132"/>
                <p:cNvSpPr txBox="1"/>
                <p:nvPr/>
              </p:nvSpPr>
              <p:spPr>
                <a:xfrm>
                  <a:off x="9137077" y="4231269"/>
                  <a:ext cx="1015120" cy="483733"/>
                </a:xfrm>
                <a:prstGeom prst="rect">
                  <a:avLst/>
                </a:prstGeom>
                <a:noFill/>
              </p:spPr>
              <p:txBody>
                <a:bodyPr wrap="square" lIns="138192" tIns="69096" rIns="138192" bIns="69096" rtlCol="0">
                  <a:spAutoFit/>
                </a:bodyPr>
                <a:lstStyle/>
                <a:p>
                  <a:r>
                    <a:rPr lang="en-US" altLang="zh-CN" sz="1400" dirty="0" smtClean="0">
                      <a:solidFill>
                        <a:schemeClr val="bg1"/>
                      </a:solidFill>
                      <a:latin typeface="微软雅黑" panose="020B0503020204020204" pitchFamily="34" charset="-122"/>
                      <a:ea typeface="微软雅黑" panose="020B0503020204020204" pitchFamily="34" charset="-122"/>
                    </a:rPr>
                    <a:t>7</a:t>
                  </a:r>
                  <a:r>
                    <a:rPr lang="zh-CN" altLang="en-US" sz="1400" dirty="0" smtClean="0">
                      <a:solidFill>
                        <a:schemeClr val="bg1"/>
                      </a:solidFill>
                      <a:latin typeface="微软雅黑" panose="020B0503020204020204" pitchFamily="34" charset="-122"/>
                      <a:ea typeface="微软雅黑" panose="020B0503020204020204" pitchFamily="34" charset="-122"/>
                    </a:rPr>
                    <a:t>月</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86" name="组合 85"/>
              <p:cNvGrpSpPr/>
              <p:nvPr/>
            </p:nvGrpSpPr>
            <p:grpSpPr>
              <a:xfrm>
                <a:off x="6347922" y="2238483"/>
                <a:ext cx="1993629" cy="1128055"/>
                <a:chOff x="821250" y="-663783"/>
                <a:chExt cx="1270735" cy="946852"/>
              </a:xfrm>
            </p:grpSpPr>
            <p:sp>
              <p:nvSpPr>
                <p:cNvPr id="87" name="TextBox 175"/>
                <p:cNvSpPr txBox="1"/>
                <p:nvPr/>
              </p:nvSpPr>
              <p:spPr>
                <a:xfrm>
                  <a:off x="821250" y="-663783"/>
                  <a:ext cx="1270735" cy="442179"/>
                </a:xfrm>
                <a:prstGeom prst="rect">
                  <a:avLst/>
                </a:prstGeom>
                <a:noFill/>
              </p:spPr>
              <p:txBody>
                <a:bodyPr wrap="square" lIns="91431" tIns="45715" rIns="91431" bIns="45715" rtlCol="0">
                  <a:spAutoFit/>
                </a:bodyPr>
                <a:lstStyle/>
                <a:p>
                  <a:pPr algn="just">
                    <a:lnSpc>
                      <a:spcPct val="150000"/>
                    </a:lnSpc>
                  </a:pPr>
                  <a:r>
                    <a:rPr lang="zh-CN" altLang="en-US" sz="1000" dirty="0" smtClean="0">
                      <a:solidFill>
                        <a:schemeClr val="bg2">
                          <a:lumMod val="50000"/>
                        </a:schemeClr>
                      </a:solidFill>
                      <a:latin typeface="微软雅黑" panose="020B0503020204020204" pitchFamily="34" charset="-122"/>
                      <a:ea typeface="微软雅黑" panose="020B0503020204020204" pitchFamily="34" charset="-122"/>
                    </a:rPr>
                    <a:t>在市</a:t>
                  </a:r>
                  <a:r>
                    <a:rPr lang="zh-CN" altLang="en-US" sz="1000" dirty="0">
                      <a:solidFill>
                        <a:schemeClr val="bg2">
                          <a:lumMod val="50000"/>
                        </a:schemeClr>
                      </a:solidFill>
                      <a:latin typeface="微软雅黑" panose="020B0503020204020204" pitchFamily="34" charset="-122"/>
                      <a:ea typeface="微软雅黑" panose="020B0503020204020204" pitchFamily="34" charset="-122"/>
                    </a:rPr>
                    <a:t>金融</a:t>
                  </a:r>
                  <a:r>
                    <a:rPr lang="zh-CN" altLang="en-US" sz="1000" dirty="0" smtClean="0">
                      <a:solidFill>
                        <a:schemeClr val="bg2">
                          <a:lumMod val="50000"/>
                        </a:schemeClr>
                      </a:solidFill>
                      <a:latin typeface="微软雅黑" panose="020B0503020204020204" pitchFamily="34" charset="-122"/>
                      <a:ea typeface="微软雅黑" panose="020B0503020204020204" pitchFamily="34" charset="-122"/>
                    </a:rPr>
                    <a:t>局指导下，首批</a:t>
                  </a:r>
                  <a:r>
                    <a:rPr lang="zh-CN" altLang="en-US" sz="1000" dirty="0">
                      <a:solidFill>
                        <a:schemeClr val="bg2">
                          <a:lumMod val="50000"/>
                        </a:schemeClr>
                      </a:solidFill>
                      <a:latin typeface="微软雅黑" panose="020B0503020204020204" pitchFamily="34" charset="-122"/>
                      <a:ea typeface="微软雅黑" panose="020B0503020204020204" pitchFamily="34" charset="-122"/>
                    </a:rPr>
                    <a:t>合作金融</a:t>
                  </a:r>
                  <a:r>
                    <a:rPr lang="zh-CN" altLang="en-US" sz="1000" dirty="0" smtClean="0">
                      <a:solidFill>
                        <a:schemeClr val="bg2">
                          <a:lumMod val="50000"/>
                        </a:schemeClr>
                      </a:solidFill>
                      <a:latin typeface="微软雅黑" panose="020B0503020204020204" pitchFamily="34" charset="-122"/>
                      <a:ea typeface="微软雅黑" panose="020B0503020204020204" pitchFamily="34" charset="-122"/>
                    </a:rPr>
                    <a:t>机构</a:t>
                  </a:r>
                  <a:r>
                    <a:rPr lang="zh-CN" altLang="en-US" sz="1000" dirty="0">
                      <a:solidFill>
                        <a:schemeClr val="bg2">
                          <a:lumMod val="50000"/>
                        </a:schemeClr>
                      </a:solidFill>
                      <a:latin typeface="微软雅黑" panose="020B0503020204020204" pitchFamily="34" charset="-122"/>
                      <a:ea typeface="微软雅黑" panose="020B0503020204020204" pitchFamily="34" charset="-122"/>
                    </a:rPr>
                    <a:t>入驻平台</a:t>
                  </a:r>
                </a:p>
              </p:txBody>
            </p:sp>
            <p:cxnSp>
              <p:nvCxnSpPr>
                <p:cNvPr id="89" name="直接连接符 177"/>
                <p:cNvCxnSpPr/>
                <p:nvPr/>
              </p:nvCxnSpPr>
              <p:spPr>
                <a:xfrm>
                  <a:off x="1470043" y="82577"/>
                  <a:ext cx="0" cy="200492"/>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grpSp>
        </p:grpSp>
        <p:sp>
          <p:nvSpPr>
            <p:cNvPr id="95" name="TextBox 148">
              <a:extLst>
                <a:ext uri="{FF2B5EF4-FFF2-40B4-BE49-F238E27FC236}">
                  <a16:creationId xmlns:a16="http://schemas.microsoft.com/office/drawing/2014/main" xmlns="" id="{C871D470-B08E-754E-85E0-CD135B60FFE7}"/>
                </a:ext>
              </a:extLst>
            </p:cNvPr>
            <p:cNvSpPr txBox="1"/>
            <p:nvPr/>
          </p:nvSpPr>
          <p:spPr>
            <a:xfrm>
              <a:off x="7539839" y="2939967"/>
              <a:ext cx="2186707" cy="366575"/>
            </a:xfrm>
            <a:prstGeom prst="rect">
              <a:avLst/>
            </a:prstGeom>
            <a:noFill/>
          </p:spPr>
          <p:txBody>
            <a:bodyPr wrap="square" lIns="91431" tIns="0" rIns="91431" bIns="0" rtlCol="0" anchor="t">
              <a:spAutoFit/>
            </a:bodyPr>
            <a:lstStyle/>
            <a:p>
              <a:pPr algn="ctr">
                <a:lnSpc>
                  <a:spcPct val="150000"/>
                </a:lnSpc>
              </a:pPr>
              <a:r>
                <a:rPr lang="zh-CN" altLang="en-US" b="1" dirty="0" smtClean="0">
                  <a:solidFill>
                    <a:schemeClr val="tx2">
                      <a:lumMod val="75000"/>
                    </a:schemeClr>
                  </a:solidFill>
                  <a:latin typeface="微软雅黑" panose="020B0503020204020204" pitchFamily="34" charset="-122"/>
                  <a:ea typeface="微软雅黑" panose="020B0503020204020204" pitchFamily="34" charset="-122"/>
                </a:rPr>
                <a:t>金融机构入驻</a:t>
              </a:r>
              <a:endParaRPr lang="zh-CN" altLang="en-US" b="1" dirty="0">
                <a:solidFill>
                  <a:schemeClr val="tx2">
                    <a:lumMod val="7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8642083" y="3275727"/>
            <a:ext cx="2186707" cy="2380270"/>
            <a:chOff x="9103178" y="3680393"/>
            <a:chExt cx="2186707" cy="2380270"/>
          </a:xfrm>
        </p:grpSpPr>
        <p:grpSp>
          <p:nvGrpSpPr>
            <p:cNvPr id="90" name="组合 89"/>
            <p:cNvGrpSpPr/>
            <p:nvPr/>
          </p:nvGrpSpPr>
          <p:grpSpPr>
            <a:xfrm>
              <a:off x="9506315" y="3680393"/>
              <a:ext cx="1530459" cy="2380270"/>
              <a:chOff x="8057438" y="3437275"/>
              <a:chExt cx="1530459" cy="2380270"/>
            </a:xfrm>
          </p:grpSpPr>
          <p:grpSp>
            <p:nvGrpSpPr>
              <p:cNvPr id="49" name="组合 48"/>
              <p:cNvGrpSpPr/>
              <p:nvPr/>
            </p:nvGrpSpPr>
            <p:grpSpPr>
              <a:xfrm>
                <a:off x="8164680" y="3437275"/>
                <a:ext cx="984646" cy="960105"/>
                <a:chOff x="10559621" y="3529102"/>
                <a:chExt cx="1844816" cy="1845484"/>
              </a:xfrm>
            </p:grpSpPr>
            <p:grpSp>
              <p:nvGrpSpPr>
                <p:cNvPr id="50" name="组合 49"/>
                <p:cNvGrpSpPr/>
                <p:nvPr/>
              </p:nvGrpSpPr>
              <p:grpSpPr>
                <a:xfrm>
                  <a:off x="10559621" y="3529102"/>
                  <a:ext cx="1844816" cy="1845484"/>
                  <a:chOff x="4345444" y="2542859"/>
                  <a:chExt cx="1810548" cy="1811205"/>
                </a:xfrm>
              </p:grpSpPr>
              <p:grpSp>
                <p:nvGrpSpPr>
                  <p:cNvPr id="52" name="组合 51"/>
                  <p:cNvGrpSpPr/>
                  <p:nvPr/>
                </p:nvGrpSpPr>
                <p:grpSpPr>
                  <a:xfrm>
                    <a:off x="4345444" y="2542859"/>
                    <a:ext cx="1810548" cy="1811205"/>
                    <a:chOff x="1463339" y="1072758"/>
                    <a:chExt cx="1546056" cy="1546058"/>
                  </a:xfrm>
                  <a:effectLst>
                    <a:outerShdw blurRad="330200" dist="215900" dir="6900000" sx="91000" sy="91000" algn="t" rotWithShape="0">
                      <a:prstClr val="black">
                        <a:alpha val="49000"/>
                      </a:prstClr>
                    </a:outerShdw>
                  </a:effectLst>
                </p:grpSpPr>
                <p:sp>
                  <p:nvSpPr>
                    <p:cNvPr id="54" name="同心圆 53"/>
                    <p:cNvSpPr/>
                    <p:nvPr/>
                  </p:nvSpPr>
                  <p:spPr>
                    <a:xfrm>
                      <a:off x="1463339" y="1072758"/>
                      <a:ext cx="1546056"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55" name="椭圆 54"/>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53" name="椭圆 52"/>
                  <p:cNvSpPr/>
                  <p:nvPr/>
                </p:nvSpPr>
                <p:spPr>
                  <a:xfrm>
                    <a:off x="4565570" y="2763062"/>
                    <a:ext cx="1370297" cy="1370793"/>
                  </a:xfrm>
                  <a:prstGeom prst="ellipse">
                    <a:avLst/>
                  </a:prstGeom>
                  <a:solidFill>
                    <a:srgbClr val="B8352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51" name="TextBox 139"/>
                <p:cNvSpPr txBox="1"/>
                <p:nvPr/>
              </p:nvSpPr>
              <p:spPr>
                <a:xfrm>
                  <a:off x="10966485" y="4097409"/>
                  <a:ext cx="1342681" cy="682341"/>
                </a:xfrm>
                <a:prstGeom prst="rect">
                  <a:avLst/>
                </a:prstGeom>
                <a:noFill/>
              </p:spPr>
              <p:txBody>
                <a:bodyPr wrap="square" lIns="138192" tIns="69096" rIns="138192" bIns="69096" rtlCol="0">
                  <a:spAutoFit/>
                </a:bodyPr>
                <a:lstStyle/>
                <a:p>
                  <a:r>
                    <a:rPr lang="en-US" altLang="zh-CN" sz="1400" dirty="0">
                      <a:solidFill>
                        <a:schemeClr val="bg1"/>
                      </a:solidFill>
                      <a:latin typeface="微软雅黑" panose="020B0503020204020204" pitchFamily="34" charset="-122"/>
                      <a:ea typeface="微软雅黑" panose="020B0503020204020204" pitchFamily="34" charset="-122"/>
                    </a:rPr>
                    <a:t>9</a:t>
                  </a:r>
                  <a:r>
                    <a:rPr lang="zh-CN" altLang="en-US" sz="1400" dirty="0" smtClean="0">
                      <a:solidFill>
                        <a:schemeClr val="bg1"/>
                      </a:solidFill>
                      <a:latin typeface="微软雅黑" panose="020B0503020204020204" pitchFamily="34" charset="-122"/>
                      <a:ea typeface="微软雅黑" panose="020B0503020204020204" pitchFamily="34" charset="-122"/>
                    </a:rPr>
                    <a:t>月</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sp>
            <p:nvSpPr>
              <p:cNvPr id="72" name="TextBox 160"/>
              <p:cNvSpPr txBox="1"/>
              <p:nvPr/>
            </p:nvSpPr>
            <p:spPr>
              <a:xfrm>
                <a:off x="8057438" y="5344605"/>
                <a:ext cx="1530459" cy="472940"/>
              </a:xfrm>
              <a:prstGeom prst="rect">
                <a:avLst/>
              </a:prstGeom>
              <a:noFill/>
            </p:spPr>
            <p:txBody>
              <a:bodyPr wrap="square" lIns="91431" tIns="45715" rIns="91431" bIns="45715" rtlCol="0">
                <a:spAutoFit/>
              </a:bodyPr>
              <a:lstStyle/>
              <a:p>
                <a:pPr algn="just">
                  <a:lnSpc>
                    <a:spcPct val="130000"/>
                  </a:lnSpc>
                </a:pPr>
                <a:r>
                  <a:rPr lang="zh-CN" altLang="en-US" sz="1000" dirty="0" smtClean="0">
                    <a:solidFill>
                      <a:schemeClr val="bg2">
                        <a:lumMod val="50000"/>
                      </a:schemeClr>
                    </a:solidFill>
                    <a:latin typeface="微软雅黑" panose="020B0503020204020204" pitchFamily="34" charset="-122"/>
                    <a:ea typeface="微软雅黑" panose="020B0503020204020204" pitchFamily="34" charset="-122"/>
                  </a:rPr>
                  <a:t>沈阳综合金融服务平台正式</a:t>
                </a:r>
                <a:r>
                  <a:rPr lang="zh-CN" altLang="en-US" sz="1000" dirty="0">
                    <a:solidFill>
                      <a:schemeClr val="bg2">
                        <a:lumMod val="50000"/>
                      </a:schemeClr>
                    </a:solidFill>
                    <a:latin typeface="微软雅黑" panose="020B0503020204020204" pitchFamily="34" charset="-122"/>
                    <a:ea typeface="微软雅黑" panose="020B0503020204020204" pitchFamily="34" charset="-122"/>
                  </a:rPr>
                  <a:t>上线</a:t>
                </a:r>
              </a:p>
            </p:txBody>
          </p:sp>
        </p:grpSp>
        <p:sp>
          <p:nvSpPr>
            <p:cNvPr id="96" name="TextBox 148">
              <a:extLst>
                <a:ext uri="{FF2B5EF4-FFF2-40B4-BE49-F238E27FC236}">
                  <a16:creationId xmlns:a16="http://schemas.microsoft.com/office/drawing/2014/main" xmlns="" id="{C871D470-B08E-754E-85E0-CD135B60FFE7}"/>
                </a:ext>
              </a:extLst>
            </p:cNvPr>
            <p:cNvSpPr txBox="1"/>
            <p:nvPr/>
          </p:nvSpPr>
          <p:spPr>
            <a:xfrm>
              <a:off x="9103178" y="5181496"/>
              <a:ext cx="2186707" cy="366575"/>
            </a:xfrm>
            <a:prstGeom prst="rect">
              <a:avLst/>
            </a:prstGeom>
            <a:noFill/>
          </p:spPr>
          <p:txBody>
            <a:bodyPr wrap="square" lIns="91431" tIns="0" rIns="91431" bIns="0" rtlCol="0" anchor="t">
              <a:spAutoFit/>
            </a:bodyPr>
            <a:lstStyle/>
            <a:p>
              <a:pPr algn="ctr">
                <a:lnSpc>
                  <a:spcPct val="150000"/>
                </a:lnSpc>
              </a:pPr>
              <a:r>
                <a:rPr lang="zh-CN" altLang="en-US" b="1" dirty="0" smtClean="0">
                  <a:solidFill>
                    <a:schemeClr val="tx2">
                      <a:lumMod val="75000"/>
                    </a:schemeClr>
                  </a:solidFill>
                  <a:latin typeface="微软雅黑" panose="020B0503020204020204" pitchFamily="34" charset="-122"/>
                  <a:ea typeface="微软雅黑" panose="020B0503020204020204" pitchFamily="34" charset="-122"/>
                </a:rPr>
                <a:t>正式上线</a:t>
              </a:r>
              <a:endParaRPr lang="zh-CN" altLang="en-US" b="1" dirty="0">
                <a:solidFill>
                  <a:schemeClr val="tx2">
                    <a:lumMod val="75000"/>
                  </a:schemeClr>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3031312" y="3307226"/>
            <a:ext cx="2186707" cy="2580133"/>
            <a:chOff x="3345725" y="3646236"/>
            <a:chExt cx="2186707" cy="2580133"/>
          </a:xfrm>
        </p:grpSpPr>
        <p:grpSp>
          <p:nvGrpSpPr>
            <p:cNvPr id="65" name="组合 64"/>
            <p:cNvGrpSpPr/>
            <p:nvPr/>
          </p:nvGrpSpPr>
          <p:grpSpPr>
            <a:xfrm>
              <a:off x="3476447" y="3646236"/>
              <a:ext cx="1774183" cy="2580133"/>
              <a:chOff x="3139694" y="3427048"/>
              <a:chExt cx="1774183" cy="2580133"/>
            </a:xfrm>
          </p:grpSpPr>
          <p:grpSp>
            <p:nvGrpSpPr>
              <p:cNvPr id="21" name="组合 20"/>
              <p:cNvGrpSpPr/>
              <p:nvPr/>
            </p:nvGrpSpPr>
            <p:grpSpPr>
              <a:xfrm>
                <a:off x="3542435" y="3427048"/>
                <a:ext cx="993273" cy="968515"/>
                <a:chOff x="4450933" y="3791953"/>
                <a:chExt cx="1319306" cy="1319782"/>
              </a:xfrm>
            </p:grpSpPr>
            <p:grpSp>
              <p:nvGrpSpPr>
                <p:cNvPr id="22" name="组合 21"/>
                <p:cNvGrpSpPr/>
                <p:nvPr/>
              </p:nvGrpSpPr>
              <p:grpSpPr>
                <a:xfrm>
                  <a:off x="4450933" y="3791953"/>
                  <a:ext cx="1319306" cy="1319782"/>
                  <a:chOff x="4345444" y="2542859"/>
                  <a:chExt cx="1810550" cy="1811205"/>
                </a:xfrm>
              </p:grpSpPr>
              <p:grpSp>
                <p:nvGrpSpPr>
                  <p:cNvPr id="24" name="组合 23"/>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26" name="同心圆 25"/>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27" name="椭圆 26"/>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25" name="椭圆 24"/>
                  <p:cNvSpPr/>
                  <p:nvPr/>
                </p:nvSpPr>
                <p:spPr>
                  <a:xfrm>
                    <a:off x="4565570" y="2763062"/>
                    <a:ext cx="1370298" cy="1370793"/>
                  </a:xfrm>
                  <a:prstGeom prst="ellipse">
                    <a:avLst/>
                  </a:prstGeom>
                  <a:solidFill>
                    <a:srgbClr val="B8352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23" name="TextBox 111"/>
                <p:cNvSpPr txBox="1"/>
                <p:nvPr/>
              </p:nvSpPr>
              <p:spPr>
                <a:xfrm>
                  <a:off x="4728474" y="4234746"/>
                  <a:ext cx="850203" cy="483733"/>
                </a:xfrm>
                <a:prstGeom prst="rect">
                  <a:avLst/>
                </a:prstGeom>
                <a:noFill/>
              </p:spPr>
              <p:txBody>
                <a:bodyPr wrap="square" lIns="138192" tIns="69096" rIns="138192" bIns="69096" rtlCol="0">
                  <a:spAutoFit/>
                </a:bodyPr>
                <a:lstStyle/>
                <a:p>
                  <a:r>
                    <a:rPr lang="en-US" altLang="zh-CN" sz="1400" dirty="0" smtClean="0">
                      <a:solidFill>
                        <a:schemeClr val="bg1"/>
                      </a:solidFill>
                      <a:latin typeface="微软雅黑" panose="020B0503020204020204" pitchFamily="34" charset="-122"/>
                      <a:ea typeface="微软雅黑" panose="020B0503020204020204" pitchFamily="34" charset="-122"/>
                    </a:rPr>
                    <a:t>2</a:t>
                  </a:r>
                  <a:r>
                    <a:rPr lang="zh-CN" altLang="en-US" sz="1400" dirty="0" smtClean="0">
                      <a:solidFill>
                        <a:schemeClr val="bg1"/>
                      </a:solidFill>
                      <a:latin typeface="微软雅黑" panose="020B0503020204020204" pitchFamily="34" charset="-122"/>
                      <a:ea typeface="微软雅黑" panose="020B0503020204020204" pitchFamily="34" charset="-122"/>
                    </a:rPr>
                    <a:t>月</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61" name="组合 60"/>
              <p:cNvGrpSpPr/>
              <p:nvPr/>
            </p:nvGrpSpPr>
            <p:grpSpPr>
              <a:xfrm>
                <a:off x="3139694" y="4491339"/>
                <a:ext cx="1774183" cy="1515842"/>
                <a:chOff x="919805" y="3267069"/>
                <a:chExt cx="1166203" cy="1164228"/>
              </a:xfrm>
            </p:grpSpPr>
            <p:sp>
              <p:nvSpPr>
                <p:cNvPr id="62" name="TextBox 150"/>
                <p:cNvSpPr txBox="1"/>
                <p:nvPr/>
              </p:nvSpPr>
              <p:spPr>
                <a:xfrm>
                  <a:off x="919805" y="3899439"/>
                  <a:ext cx="1166203" cy="531858"/>
                </a:xfrm>
                <a:prstGeom prst="rect">
                  <a:avLst/>
                </a:prstGeom>
                <a:noFill/>
              </p:spPr>
              <p:txBody>
                <a:bodyPr wrap="square" lIns="91431" tIns="45715" rIns="91431" bIns="45715" rtlCol="0">
                  <a:spAutoFit/>
                </a:bodyPr>
                <a:lstStyle/>
                <a:p>
                  <a:pPr algn="just">
                    <a:lnSpc>
                      <a:spcPct val="130000"/>
                    </a:lnSpc>
                  </a:pPr>
                  <a:r>
                    <a:rPr lang="zh-CN" altLang="en-US" sz="1000" dirty="0">
                      <a:solidFill>
                        <a:schemeClr val="bg2">
                          <a:lumMod val="50000"/>
                        </a:schemeClr>
                      </a:solidFill>
                      <a:latin typeface="微软雅黑" panose="020B0503020204020204" pitchFamily="34" charset="-122"/>
                      <a:ea typeface="微软雅黑" panose="020B0503020204020204" pitchFamily="34" charset="-122"/>
                    </a:rPr>
                    <a:t>起草</a:t>
                  </a:r>
                  <a:r>
                    <a:rPr lang="en-US" altLang="zh-CN" sz="1000" dirty="0">
                      <a:solidFill>
                        <a:schemeClr val="bg2">
                          <a:lumMod val="50000"/>
                        </a:schemeClr>
                      </a:solidFill>
                      <a:latin typeface="微软雅黑" panose="020B0503020204020204" pitchFamily="34" charset="-122"/>
                      <a:ea typeface="微软雅黑" panose="020B0503020204020204" pitchFamily="34" charset="-122"/>
                    </a:rPr>
                    <a:t>《</a:t>
                  </a:r>
                  <a:r>
                    <a:rPr lang="zh-CN" altLang="en-US" sz="1000" dirty="0">
                      <a:solidFill>
                        <a:schemeClr val="bg2">
                          <a:lumMod val="50000"/>
                        </a:schemeClr>
                      </a:solidFill>
                      <a:latin typeface="微软雅黑" panose="020B0503020204020204" pitchFamily="34" charset="-122"/>
                      <a:ea typeface="微软雅黑" panose="020B0503020204020204" pitchFamily="34" charset="-122"/>
                    </a:rPr>
                    <a:t>两个平台项目建设方案（草）</a:t>
                  </a:r>
                  <a:r>
                    <a:rPr lang="en-US" altLang="zh-CN" sz="1000" dirty="0">
                      <a:solidFill>
                        <a:schemeClr val="bg2">
                          <a:lumMod val="50000"/>
                        </a:schemeClr>
                      </a:solidFill>
                      <a:latin typeface="微软雅黑" panose="020B0503020204020204" pitchFamily="34" charset="-122"/>
                      <a:ea typeface="微软雅黑" panose="020B0503020204020204" pitchFamily="34" charset="-122"/>
                    </a:rPr>
                    <a:t>》</a:t>
                  </a:r>
                  <a:r>
                    <a:rPr lang="zh-CN" altLang="en-US" sz="1000" dirty="0">
                      <a:solidFill>
                        <a:schemeClr val="bg2">
                          <a:lumMod val="50000"/>
                        </a:schemeClr>
                      </a:solidFill>
                      <a:latin typeface="微软雅黑" panose="020B0503020204020204" pitchFamily="34" charset="-122"/>
                      <a:ea typeface="微软雅黑" panose="020B0503020204020204" pitchFamily="34" charset="-122"/>
                    </a:rPr>
                    <a:t>，初步确定项目建设的时间表和路线图</a:t>
                  </a:r>
                </a:p>
              </p:txBody>
            </p:sp>
            <p:cxnSp>
              <p:nvCxnSpPr>
                <p:cNvPr id="64" name="直接连接符 152"/>
                <p:cNvCxnSpPr/>
                <p:nvPr/>
              </p:nvCxnSpPr>
              <p:spPr>
                <a:xfrm flipV="1">
                  <a:off x="1502907" y="3267069"/>
                  <a:ext cx="0" cy="216024"/>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grpSp>
        </p:grpSp>
        <p:sp>
          <p:nvSpPr>
            <p:cNvPr id="98" name="TextBox 148">
              <a:extLst>
                <a:ext uri="{FF2B5EF4-FFF2-40B4-BE49-F238E27FC236}">
                  <a16:creationId xmlns:a16="http://schemas.microsoft.com/office/drawing/2014/main" xmlns="" id="{C871D470-B08E-754E-85E0-CD135B60FFE7}"/>
                </a:ext>
              </a:extLst>
            </p:cNvPr>
            <p:cNvSpPr txBox="1"/>
            <p:nvPr/>
          </p:nvSpPr>
          <p:spPr>
            <a:xfrm>
              <a:off x="3345725" y="5046642"/>
              <a:ext cx="2186707" cy="366575"/>
            </a:xfrm>
            <a:prstGeom prst="rect">
              <a:avLst/>
            </a:prstGeom>
            <a:noFill/>
          </p:spPr>
          <p:txBody>
            <a:bodyPr wrap="square" lIns="91431" tIns="0" rIns="91431" bIns="0" rtlCol="0" anchor="t">
              <a:spAutoFit/>
            </a:bodyPr>
            <a:lstStyle/>
            <a:p>
              <a:pPr algn="ctr">
                <a:lnSpc>
                  <a:spcPct val="150000"/>
                </a:lnSpc>
              </a:pPr>
              <a:r>
                <a:rPr lang="zh-CN" altLang="en-US" b="1" dirty="0" smtClean="0">
                  <a:solidFill>
                    <a:schemeClr val="tx2">
                      <a:lumMod val="75000"/>
                    </a:schemeClr>
                  </a:solidFill>
                  <a:latin typeface="微软雅黑" panose="020B0503020204020204" pitchFamily="34" charset="-122"/>
                  <a:ea typeface="微软雅黑" panose="020B0503020204020204" pitchFamily="34" charset="-122"/>
                </a:rPr>
                <a:t>起草建设方案</a:t>
              </a:r>
              <a:endParaRPr lang="zh-CN" altLang="en-US" b="1" dirty="0">
                <a:solidFill>
                  <a:schemeClr val="tx2">
                    <a:lumMod val="75000"/>
                  </a:schemeClr>
                </a:solidFill>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1694072" y="2127905"/>
            <a:ext cx="2288513" cy="2030060"/>
            <a:chOff x="1675957" y="2496305"/>
            <a:chExt cx="2288513" cy="2030060"/>
          </a:xfrm>
        </p:grpSpPr>
        <p:grpSp>
          <p:nvGrpSpPr>
            <p:cNvPr id="63" name="组合 62"/>
            <p:cNvGrpSpPr/>
            <p:nvPr/>
          </p:nvGrpSpPr>
          <p:grpSpPr>
            <a:xfrm>
              <a:off x="1750300" y="2496305"/>
              <a:ext cx="2214170" cy="2030060"/>
              <a:chOff x="1911684" y="2242779"/>
              <a:chExt cx="2214170" cy="2030060"/>
            </a:xfrm>
          </p:grpSpPr>
          <p:grpSp>
            <p:nvGrpSpPr>
              <p:cNvPr id="14" name="组合 13"/>
              <p:cNvGrpSpPr/>
              <p:nvPr/>
            </p:nvGrpSpPr>
            <p:grpSpPr>
              <a:xfrm>
                <a:off x="2443410" y="3549777"/>
                <a:ext cx="925931" cy="723062"/>
                <a:chOff x="2991165" y="3959191"/>
                <a:chExt cx="1229859" cy="985306"/>
              </a:xfrm>
            </p:grpSpPr>
            <p:grpSp>
              <p:nvGrpSpPr>
                <p:cNvPr id="15" name="组合 14"/>
                <p:cNvGrpSpPr/>
                <p:nvPr/>
              </p:nvGrpSpPr>
              <p:grpSpPr>
                <a:xfrm>
                  <a:off x="3117025" y="3959191"/>
                  <a:ext cx="984950" cy="985306"/>
                  <a:chOff x="4345444" y="2542859"/>
                  <a:chExt cx="1810550" cy="1811205"/>
                </a:xfrm>
              </p:grpSpPr>
              <p:grpSp>
                <p:nvGrpSpPr>
                  <p:cNvPr id="17" name="组合 16"/>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9" name="同心圆 18"/>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20" name="椭圆 19"/>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8" name="椭圆 17"/>
                  <p:cNvSpPr/>
                  <p:nvPr/>
                </p:nvSpPr>
                <p:spPr>
                  <a:xfrm>
                    <a:off x="4565570" y="2763062"/>
                    <a:ext cx="1370298" cy="1370793"/>
                  </a:xfrm>
                  <a:prstGeom prst="ellipse">
                    <a:avLst/>
                  </a:prstGeom>
                  <a:solidFill>
                    <a:srgbClr val="0059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6" name="TextBox 104"/>
                <p:cNvSpPr txBox="1"/>
                <p:nvPr/>
              </p:nvSpPr>
              <p:spPr>
                <a:xfrm>
                  <a:off x="2991165" y="4186126"/>
                  <a:ext cx="1229859" cy="693434"/>
                </a:xfrm>
                <a:prstGeom prst="rect">
                  <a:avLst/>
                </a:prstGeom>
                <a:noFill/>
              </p:spPr>
              <p:txBody>
                <a:bodyPr wrap="square" lIns="138192" tIns="69096" rIns="138192" bIns="69096" rtlCol="0">
                  <a:spAutoFit/>
                </a:bodyPr>
                <a:lstStyle/>
                <a:p>
                  <a:pPr algn="ctr"/>
                  <a:r>
                    <a:rPr lang="en-US" altLang="zh-CN" sz="1200" dirty="0" smtClean="0">
                      <a:solidFill>
                        <a:schemeClr val="bg1"/>
                      </a:solidFill>
                      <a:latin typeface="微软雅黑" panose="020B0503020204020204" pitchFamily="34" charset="-122"/>
                      <a:ea typeface="微软雅黑" panose="020B0503020204020204" pitchFamily="34" charset="-122"/>
                    </a:rPr>
                    <a:t>2019</a:t>
                  </a:r>
                  <a:r>
                    <a:rPr lang="zh-CN" altLang="en-US" sz="1200" dirty="0" smtClean="0">
                      <a:solidFill>
                        <a:schemeClr val="bg1"/>
                      </a:solidFill>
                      <a:latin typeface="微软雅黑" panose="020B0503020204020204" pitchFamily="34" charset="-122"/>
                      <a:ea typeface="微软雅黑" panose="020B0503020204020204" pitchFamily="34" charset="-122"/>
                    </a:rPr>
                    <a:t>年</a:t>
                  </a:r>
                  <a:endParaRPr lang="en-US" altLang="zh-CN" sz="1200" dirty="0">
                    <a:solidFill>
                      <a:schemeClr val="bg1"/>
                    </a:solidFill>
                    <a:latin typeface="微软雅黑" panose="020B0503020204020204" pitchFamily="34" charset="-122"/>
                    <a:ea typeface="微软雅黑" panose="020B0503020204020204" pitchFamily="34" charset="-122"/>
                  </a:endParaRPr>
                </a:p>
                <a:p>
                  <a:pPr algn="ctr"/>
                  <a:r>
                    <a:rPr lang="en-US" altLang="zh-CN" sz="1200" dirty="0" smtClean="0">
                      <a:solidFill>
                        <a:schemeClr val="bg1"/>
                      </a:solidFill>
                      <a:latin typeface="微软雅黑" panose="020B0503020204020204" pitchFamily="34" charset="-122"/>
                      <a:ea typeface="微软雅黑" panose="020B0503020204020204" pitchFamily="34" charset="-122"/>
                    </a:rPr>
                    <a:t>1</a:t>
                  </a:r>
                  <a:r>
                    <a:rPr lang="zh-CN" altLang="en-US" sz="1200" dirty="0" smtClean="0">
                      <a:solidFill>
                        <a:schemeClr val="bg1"/>
                      </a:solidFill>
                      <a:latin typeface="微软雅黑" panose="020B0503020204020204" pitchFamily="34" charset="-122"/>
                      <a:ea typeface="微软雅黑" panose="020B0503020204020204" pitchFamily="34" charset="-122"/>
                    </a:rPr>
                    <a:t>月</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76" name="组合 75"/>
              <p:cNvGrpSpPr/>
              <p:nvPr/>
            </p:nvGrpSpPr>
            <p:grpSpPr>
              <a:xfrm>
                <a:off x="1911684" y="2242779"/>
                <a:ext cx="2214170" cy="1230601"/>
                <a:chOff x="850566" y="-608889"/>
                <a:chExt cx="1411307" cy="1032921"/>
              </a:xfrm>
            </p:grpSpPr>
            <p:sp>
              <p:nvSpPr>
                <p:cNvPr id="77" name="TextBox 165"/>
                <p:cNvSpPr txBox="1"/>
                <p:nvPr/>
              </p:nvSpPr>
              <p:spPr>
                <a:xfrm>
                  <a:off x="850566" y="-608889"/>
                  <a:ext cx="1411307" cy="413329"/>
                </a:xfrm>
                <a:prstGeom prst="rect">
                  <a:avLst/>
                </a:prstGeom>
                <a:noFill/>
              </p:spPr>
              <p:txBody>
                <a:bodyPr wrap="square" lIns="91431" tIns="45715" rIns="91431" bIns="45715" rtlCol="0">
                  <a:spAutoFit/>
                </a:bodyPr>
                <a:lstStyle/>
                <a:p>
                  <a:pPr algn="just">
                    <a:lnSpc>
                      <a:spcPct val="130000"/>
                    </a:lnSpc>
                  </a:pPr>
                  <a:r>
                    <a:rPr lang="zh-CN" altLang="en-US" sz="1000" dirty="0">
                      <a:solidFill>
                        <a:schemeClr val="bg2">
                          <a:lumMod val="50000"/>
                        </a:schemeClr>
                      </a:solidFill>
                      <a:latin typeface="微软雅黑" panose="020B0503020204020204" pitchFamily="34" charset="-122"/>
                      <a:ea typeface="微软雅黑" panose="020B0503020204020204" pitchFamily="34" charset="-122"/>
                    </a:rPr>
                    <a:t>袁市长赴苏州调研两个平台</a:t>
                  </a:r>
                  <a:r>
                    <a:rPr lang="zh-CN" altLang="en-US" sz="1000" dirty="0" smtClean="0">
                      <a:solidFill>
                        <a:schemeClr val="bg2">
                          <a:lumMod val="50000"/>
                        </a:schemeClr>
                      </a:solidFill>
                      <a:latin typeface="微软雅黑" panose="020B0503020204020204" pitchFamily="34" charset="-122"/>
                      <a:ea typeface="微软雅黑" panose="020B0503020204020204" pitchFamily="34" charset="-122"/>
                    </a:rPr>
                    <a:t>，并</a:t>
                  </a:r>
                  <a:r>
                    <a:rPr lang="zh-CN" altLang="en-US" sz="1000" dirty="0">
                      <a:solidFill>
                        <a:schemeClr val="bg2">
                          <a:lumMod val="50000"/>
                        </a:schemeClr>
                      </a:solidFill>
                      <a:latin typeface="微软雅黑" panose="020B0503020204020204" pitchFamily="34" charset="-122"/>
                      <a:ea typeface="微软雅黑" panose="020B0503020204020204" pitchFamily="34" charset="-122"/>
                    </a:rPr>
                    <a:t>责成市金融局为牵头部门主导推进</a:t>
                  </a:r>
                </a:p>
              </p:txBody>
            </p:sp>
            <p:cxnSp>
              <p:nvCxnSpPr>
                <p:cNvPr id="79" name="直接连接符 167"/>
                <p:cNvCxnSpPr/>
                <p:nvPr/>
              </p:nvCxnSpPr>
              <p:spPr>
                <a:xfrm>
                  <a:off x="1502787" y="223540"/>
                  <a:ext cx="0" cy="200492"/>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grpSp>
        </p:grpSp>
        <p:sp>
          <p:nvSpPr>
            <p:cNvPr id="99" name="TextBox 148">
              <a:extLst>
                <a:ext uri="{FF2B5EF4-FFF2-40B4-BE49-F238E27FC236}">
                  <a16:creationId xmlns:a16="http://schemas.microsoft.com/office/drawing/2014/main" xmlns="" id="{C871D470-B08E-754E-85E0-CD135B60FFE7}"/>
                </a:ext>
              </a:extLst>
            </p:cNvPr>
            <p:cNvSpPr txBox="1"/>
            <p:nvPr/>
          </p:nvSpPr>
          <p:spPr>
            <a:xfrm>
              <a:off x="1675957" y="2948725"/>
              <a:ext cx="2186707" cy="366575"/>
            </a:xfrm>
            <a:prstGeom prst="rect">
              <a:avLst/>
            </a:prstGeom>
            <a:noFill/>
          </p:spPr>
          <p:txBody>
            <a:bodyPr wrap="square" lIns="91431" tIns="0" rIns="91431" bIns="0" rtlCol="0" anchor="t">
              <a:spAutoFit/>
            </a:bodyPr>
            <a:lstStyle/>
            <a:p>
              <a:pPr algn="ctr">
                <a:lnSpc>
                  <a:spcPct val="150000"/>
                </a:lnSpc>
              </a:pPr>
              <a:r>
                <a:rPr lang="zh-CN" altLang="en-US" b="1" dirty="0" smtClean="0">
                  <a:solidFill>
                    <a:schemeClr val="tx2">
                      <a:lumMod val="75000"/>
                    </a:schemeClr>
                  </a:solidFill>
                  <a:latin typeface="微软雅黑" panose="020B0503020204020204" pitchFamily="34" charset="-122"/>
                  <a:ea typeface="微软雅黑" panose="020B0503020204020204" pitchFamily="34" charset="-122"/>
                </a:rPr>
                <a:t>赴苏调研</a:t>
              </a:r>
              <a:endParaRPr lang="zh-CN" altLang="en-US" b="1" dirty="0">
                <a:solidFill>
                  <a:schemeClr val="tx2">
                    <a:lumMod val="75000"/>
                  </a:schemeClr>
                </a:solidFill>
                <a:latin typeface="微软雅黑" panose="020B0503020204020204" pitchFamily="34" charset="-122"/>
                <a:ea typeface="微软雅黑" panose="020B0503020204020204" pitchFamily="34" charset="-122"/>
              </a:endParaRPr>
            </a:p>
          </p:txBody>
        </p:sp>
      </p:grpSp>
      <p:grpSp>
        <p:nvGrpSpPr>
          <p:cNvPr id="58" name="组合 57"/>
          <p:cNvGrpSpPr/>
          <p:nvPr/>
        </p:nvGrpSpPr>
        <p:grpSpPr>
          <a:xfrm>
            <a:off x="4395806" y="2100788"/>
            <a:ext cx="2186707" cy="2057914"/>
            <a:chOff x="4667667" y="2461311"/>
            <a:chExt cx="2186707" cy="2057914"/>
          </a:xfrm>
        </p:grpSpPr>
        <p:grpSp>
          <p:nvGrpSpPr>
            <p:cNvPr id="78" name="组合 77"/>
            <p:cNvGrpSpPr/>
            <p:nvPr/>
          </p:nvGrpSpPr>
          <p:grpSpPr>
            <a:xfrm>
              <a:off x="4846794" y="2461311"/>
              <a:ext cx="1966537" cy="2057914"/>
              <a:chOff x="4248208" y="2227257"/>
              <a:chExt cx="1966537" cy="2057914"/>
            </a:xfrm>
          </p:grpSpPr>
          <p:grpSp>
            <p:nvGrpSpPr>
              <p:cNvPr id="28" name="组合 27"/>
              <p:cNvGrpSpPr/>
              <p:nvPr/>
            </p:nvGrpSpPr>
            <p:grpSpPr>
              <a:xfrm>
                <a:off x="4798427" y="3537438"/>
                <a:ext cx="766846" cy="747733"/>
                <a:chOff x="6119197" y="3942381"/>
                <a:chExt cx="1018558" cy="1018926"/>
              </a:xfrm>
            </p:grpSpPr>
            <p:grpSp>
              <p:nvGrpSpPr>
                <p:cNvPr id="29" name="组合 28"/>
                <p:cNvGrpSpPr/>
                <p:nvPr/>
              </p:nvGrpSpPr>
              <p:grpSpPr>
                <a:xfrm>
                  <a:off x="6119197" y="3942381"/>
                  <a:ext cx="1018558" cy="1018926"/>
                  <a:chOff x="4345444" y="2542859"/>
                  <a:chExt cx="1810550" cy="1811205"/>
                </a:xfrm>
              </p:grpSpPr>
              <p:grpSp>
                <p:nvGrpSpPr>
                  <p:cNvPr id="31" name="组合 30"/>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33" name="同心圆 32"/>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34" name="椭圆 33"/>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32" name="椭圆 31"/>
                  <p:cNvSpPr/>
                  <p:nvPr/>
                </p:nvSpPr>
                <p:spPr>
                  <a:xfrm>
                    <a:off x="4565570" y="2763062"/>
                    <a:ext cx="1370298" cy="1370793"/>
                  </a:xfrm>
                  <a:prstGeom prst="ellipse">
                    <a:avLst/>
                  </a:prstGeom>
                  <a:solidFill>
                    <a:srgbClr val="0059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30" name="TextBox 118"/>
                <p:cNvSpPr txBox="1"/>
                <p:nvPr/>
              </p:nvSpPr>
              <p:spPr>
                <a:xfrm>
                  <a:off x="6242547" y="4235714"/>
                  <a:ext cx="816304" cy="483733"/>
                </a:xfrm>
                <a:prstGeom prst="rect">
                  <a:avLst/>
                </a:prstGeom>
                <a:noFill/>
              </p:spPr>
              <p:txBody>
                <a:bodyPr wrap="square" lIns="138192" tIns="69096" rIns="138192" bIns="69096" rtlCol="0">
                  <a:spAutoFit/>
                </a:bodyPr>
                <a:lstStyle/>
                <a:p>
                  <a:r>
                    <a:rPr lang="en-US" altLang="zh-CN" sz="1400" dirty="0">
                      <a:solidFill>
                        <a:schemeClr val="bg1"/>
                      </a:solidFill>
                      <a:latin typeface="微软雅黑" panose="020B0503020204020204" pitchFamily="34" charset="-122"/>
                      <a:ea typeface="微软雅黑" panose="020B0503020204020204" pitchFamily="34" charset="-122"/>
                    </a:rPr>
                    <a:t>4</a:t>
                  </a:r>
                  <a:r>
                    <a:rPr lang="zh-CN" altLang="en-US" sz="1400" dirty="0" smtClean="0">
                      <a:solidFill>
                        <a:schemeClr val="bg1"/>
                      </a:solidFill>
                      <a:latin typeface="微软雅黑" panose="020B0503020204020204" pitchFamily="34" charset="-122"/>
                      <a:ea typeface="微软雅黑" panose="020B0503020204020204" pitchFamily="34" charset="-122"/>
                    </a:rPr>
                    <a:t>月</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81" name="组合 80"/>
              <p:cNvGrpSpPr/>
              <p:nvPr/>
            </p:nvGrpSpPr>
            <p:grpSpPr>
              <a:xfrm>
                <a:off x="4248208" y="2227257"/>
                <a:ext cx="1966537" cy="1225119"/>
                <a:chOff x="909100" y="-621918"/>
                <a:chExt cx="1253467" cy="1028320"/>
              </a:xfrm>
            </p:grpSpPr>
            <p:sp>
              <p:nvSpPr>
                <p:cNvPr id="82" name="TextBox 170"/>
                <p:cNvSpPr txBox="1"/>
                <p:nvPr/>
              </p:nvSpPr>
              <p:spPr>
                <a:xfrm>
                  <a:off x="909100" y="-621918"/>
                  <a:ext cx="1253467" cy="442177"/>
                </a:xfrm>
                <a:prstGeom prst="rect">
                  <a:avLst/>
                </a:prstGeom>
                <a:noFill/>
              </p:spPr>
              <p:txBody>
                <a:bodyPr wrap="square" lIns="91431" tIns="45715" rIns="91431" bIns="45715" rtlCol="0">
                  <a:spAutoFit/>
                </a:bodyPr>
                <a:lstStyle/>
                <a:p>
                  <a:pPr algn="just">
                    <a:lnSpc>
                      <a:spcPct val="150000"/>
                    </a:lnSpc>
                  </a:pPr>
                  <a:r>
                    <a:rPr lang="zh-CN" altLang="en-US" sz="1000" dirty="0">
                      <a:solidFill>
                        <a:schemeClr val="bg2">
                          <a:lumMod val="50000"/>
                        </a:schemeClr>
                      </a:solidFill>
                      <a:latin typeface="微软雅黑" panose="020B0503020204020204" pitchFamily="34" charset="-122"/>
                      <a:ea typeface="微软雅黑" panose="020B0503020204020204" pitchFamily="34" charset="-122"/>
                    </a:rPr>
                    <a:t>辽宁振兴银行正式启动沈阳综合金融服务平台软件系统建设工作</a:t>
                  </a:r>
                  <a:endParaRPr lang="en-US" altLang="zh-CN" sz="1000" dirty="0">
                    <a:solidFill>
                      <a:schemeClr val="bg2">
                        <a:lumMod val="50000"/>
                      </a:schemeClr>
                    </a:solidFill>
                    <a:latin typeface="微软雅黑" panose="020B0503020204020204" pitchFamily="34" charset="-122"/>
                    <a:ea typeface="微软雅黑" panose="020B0503020204020204" pitchFamily="34" charset="-122"/>
                  </a:endParaRPr>
                </a:p>
              </p:txBody>
            </p:sp>
            <p:cxnSp>
              <p:nvCxnSpPr>
                <p:cNvPr id="84" name="直接连接符 172"/>
                <p:cNvCxnSpPr/>
                <p:nvPr/>
              </p:nvCxnSpPr>
              <p:spPr>
                <a:xfrm>
                  <a:off x="1482037" y="205910"/>
                  <a:ext cx="0" cy="200492"/>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grpSp>
        </p:grpSp>
        <p:sp>
          <p:nvSpPr>
            <p:cNvPr id="100" name="TextBox 148">
              <a:extLst>
                <a:ext uri="{FF2B5EF4-FFF2-40B4-BE49-F238E27FC236}">
                  <a16:creationId xmlns:a16="http://schemas.microsoft.com/office/drawing/2014/main" xmlns="" id="{C871D470-B08E-754E-85E0-CD135B60FFE7}"/>
                </a:ext>
              </a:extLst>
            </p:cNvPr>
            <p:cNvSpPr txBox="1"/>
            <p:nvPr/>
          </p:nvSpPr>
          <p:spPr>
            <a:xfrm>
              <a:off x="4667667" y="2945207"/>
              <a:ext cx="2186707" cy="366575"/>
            </a:xfrm>
            <a:prstGeom prst="rect">
              <a:avLst/>
            </a:prstGeom>
            <a:noFill/>
          </p:spPr>
          <p:txBody>
            <a:bodyPr wrap="square" lIns="91431" tIns="0" rIns="91431" bIns="0" rtlCol="0" anchor="t">
              <a:spAutoFit/>
            </a:bodyPr>
            <a:lstStyle/>
            <a:p>
              <a:pPr algn="ctr">
                <a:lnSpc>
                  <a:spcPct val="150000"/>
                </a:lnSpc>
              </a:pPr>
              <a:r>
                <a:rPr lang="zh-CN" altLang="en-US" b="1" dirty="0" smtClean="0">
                  <a:solidFill>
                    <a:schemeClr val="tx2">
                      <a:lumMod val="75000"/>
                    </a:schemeClr>
                  </a:solidFill>
                  <a:latin typeface="微软雅黑" panose="020B0503020204020204" pitchFamily="34" charset="-122"/>
                  <a:ea typeface="微软雅黑" panose="020B0503020204020204" pitchFamily="34" charset="-122"/>
                </a:rPr>
                <a:t>启动建设</a:t>
              </a:r>
              <a:endParaRPr lang="zh-CN" altLang="en-US" b="1" dirty="0">
                <a:solidFill>
                  <a:schemeClr val="tx2">
                    <a:lumMod val="75000"/>
                  </a:schemeClr>
                </a:solidFill>
                <a:latin typeface="微软雅黑" panose="020B0503020204020204" pitchFamily="34" charset="-122"/>
                <a:ea typeface="微软雅黑" panose="020B0503020204020204" pitchFamily="34" charset="-122"/>
              </a:endParaRPr>
            </a:p>
          </p:txBody>
        </p:sp>
      </p:grpSp>
      <p:grpSp>
        <p:nvGrpSpPr>
          <p:cNvPr id="73" name="组合 72"/>
          <p:cNvGrpSpPr/>
          <p:nvPr/>
        </p:nvGrpSpPr>
        <p:grpSpPr>
          <a:xfrm>
            <a:off x="424797" y="3299718"/>
            <a:ext cx="2219068" cy="3324847"/>
            <a:chOff x="-48669" y="3646236"/>
            <a:chExt cx="2219068" cy="3324847"/>
          </a:xfrm>
        </p:grpSpPr>
        <p:grpSp>
          <p:nvGrpSpPr>
            <p:cNvPr id="2" name="组合 1"/>
            <p:cNvGrpSpPr/>
            <p:nvPr/>
          </p:nvGrpSpPr>
          <p:grpSpPr>
            <a:xfrm>
              <a:off x="69457" y="3646236"/>
              <a:ext cx="2100942" cy="3324847"/>
              <a:chOff x="810326" y="3421289"/>
              <a:chExt cx="2100942" cy="3324847"/>
            </a:xfrm>
          </p:grpSpPr>
          <p:grpSp>
            <p:nvGrpSpPr>
              <p:cNvPr id="6" name="组合 5"/>
              <p:cNvGrpSpPr/>
              <p:nvPr/>
            </p:nvGrpSpPr>
            <p:grpSpPr>
              <a:xfrm>
                <a:off x="1295662" y="3421289"/>
                <a:ext cx="979785" cy="955364"/>
                <a:chOff x="1466675" y="3784103"/>
                <a:chExt cx="1301392" cy="1301862"/>
              </a:xfrm>
            </p:grpSpPr>
            <p:grpSp>
              <p:nvGrpSpPr>
                <p:cNvPr id="7" name="组合 6"/>
                <p:cNvGrpSpPr/>
                <p:nvPr/>
              </p:nvGrpSpPr>
              <p:grpSpPr>
                <a:xfrm>
                  <a:off x="1466675" y="3784103"/>
                  <a:ext cx="1301392" cy="1301862"/>
                  <a:chOff x="4345444" y="2542859"/>
                  <a:chExt cx="1810550" cy="1811205"/>
                </a:xfrm>
              </p:grpSpPr>
              <p:grpSp>
                <p:nvGrpSpPr>
                  <p:cNvPr id="9" name="组合 8"/>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2" name="同心圆 11"/>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3" name="椭圆 12"/>
                    <p:cNvSpPr/>
                    <p:nvPr/>
                  </p:nvSpPr>
                  <p:spPr>
                    <a:xfrm>
                      <a:off x="1505123" y="1084908"/>
                      <a:ext cx="1504274" cy="1504274"/>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0" name="椭圆 9"/>
                  <p:cNvSpPr/>
                  <p:nvPr/>
                </p:nvSpPr>
                <p:spPr>
                  <a:xfrm>
                    <a:off x="4565570" y="2763062"/>
                    <a:ext cx="1370298" cy="1370793"/>
                  </a:xfrm>
                  <a:prstGeom prst="ellipse">
                    <a:avLst/>
                  </a:prstGeom>
                  <a:solidFill>
                    <a:srgbClr val="B8352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8" name="TextBox 97"/>
                <p:cNvSpPr txBox="1"/>
                <p:nvPr/>
              </p:nvSpPr>
              <p:spPr>
                <a:xfrm>
                  <a:off x="1538760" y="4090231"/>
                  <a:ext cx="1212414" cy="777316"/>
                </a:xfrm>
                <a:prstGeom prst="rect">
                  <a:avLst/>
                </a:prstGeom>
                <a:noFill/>
              </p:spPr>
              <p:txBody>
                <a:bodyPr wrap="square" lIns="138192" tIns="69096" rIns="138192" bIns="69096" rtlCol="0">
                  <a:spAutoFit/>
                </a:bodyPr>
                <a:lstStyle/>
                <a:p>
                  <a:pPr algn="ctr"/>
                  <a:r>
                    <a:rPr lang="en-US" altLang="zh-CN" sz="1400" dirty="0" smtClean="0">
                      <a:solidFill>
                        <a:schemeClr val="bg1"/>
                      </a:solidFill>
                      <a:latin typeface="微软雅黑" panose="020B0503020204020204" pitchFamily="34" charset="-122"/>
                      <a:ea typeface="微软雅黑" panose="020B0503020204020204" pitchFamily="34" charset="-122"/>
                    </a:rPr>
                    <a:t>2018</a:t>
                  </a:r>
                  <a:r>
                    <a:rPr lang="zh-CN" altLang="en-US" sz="1400" dirty="0" smtClean="0">
                      <a:solidFill>
                        <a:schemeClr val="bg1"/>
                      </a:solidFill>
                      <a:latin typeface="微软雅黑" panose="020B0503020204020204" pitchFamily="34" charset="-122"/>
                      <a:ea typeface="微软雅黑" panose="020B0503020204020204" pitchFamily="34" charset="-122"/>
                    </a:rPr>
                    <a:t>年</a:t>
                  </a:r>
                  <a:r>
                    <a:rPr lang="en-US" altLang="zh-CN" sz="1400" dirty="0" smtClean="0">
                      <a:solidFill>
                        <a:schemeClr val="bg1"/>
                      </a:solidFill>
                      <a:latin typeface="微软雅黑" panose="020B0503020204020204" pitchFamily="34" charset="-122"/>
                      <a:ea typeface="微软雅黑" panose="020B0503020204020204" pitchFamily="34" charset="-122"/>
                    </a:rPr>
                    <a:t>12</a:t>
                  </a:r>
                  <a:r>
                    <a:rPr lang="zh-CN" altLang="en-US" sz="1400" dirty="0" smtClean="0">
                      <a:solidFill>
                        <a:schemeClr val="bg1"/>
                      </a:solidFill>
                      <a:latin typeface="微软雅黑" panose="020B0503020204020204" pitchFamily="34" charset="-122"/>
                      <a:ea typeface="微软雅黑" panose="020B0503020204020204" pitchFamily="34" charset="-122"/>
                    </a:rPr>
                    <a:t>月</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56" name="组合 55"/>
              <p:cNvGrpSpPr/>
              <p:nvPr/>
            </p:nvGrpSpPr>
            <p:grpSpPr>
              <a:xfrm>
                <a:off x="810326" y="4520195"/>
                <a:ext cx="2100942" cy="2225941"/>
                <a:chOff x="713383" y="3372335"/>
                <a:chExt cx="1567542" cy="1923925"/>
              </a:xfrm>
            </p:grpSpPr>
            <p:sp>
              <p:nvSpPr>
                <p:cNvPr id="57" name="TextBox 145"/>
                <p:cNvSpPr txBox="1"/>
                <p:nvPr/>
              </p:nvSpPr>
              <p:spPr>
                <a:xfrm>
                  <a:off x="713383" y="4019386"/>
                  <a:ext cx="1567542" cy="1276874"/>
                </a:xfrm>
                <a:prstGeom prst="rect">
                  <a:avLst/>
                </a:prstGeom>
                <a:noFill/>
              </p:spPr>
              <p:txBody>
                <a:bodyPr wrap="square" lIns="91431" tIns="45715" rIns="91431" bIns="45715" rtlCol="0">
                  <a:spAutoFit/>
                </a:bodyPr>
                <a:lstStyle/>
                <a:p>
                  <a:pPr algn="just" hangingPunct="0">
                    <a:lnSpc>
                      <a:spcPct val="150000"/>
                    </a:lnSpc>
                  </a:pPr>
                  <a:r>
                    <a:rPr lang="zh-CN" altLang="en-US" sz="1000" dirty="0">
                      <a:solidFill>
                        <a:schemeClr val="bg2">
                          <a:lumMod val="50000"/>
                        </a:schemeClr>
                      </a:solidFill>
                      <a:latin typeface="微软雅黑" panose="020B0503020204020204" pitchFamily="34" charset="-122"/>
                      <a:ea typeface="微软雅黑" panose="020B0503020204020204" pitchFamily="34" charset="-122"/>
                    </a:rPr>
                    <a:t>张雷书记会见苏州银行董事长王兰凤、辽宁振兴银行董事长周林，听取苏州模式的成功经验后，市委下定决心并要求市政府将两个平台建设作为全市金融工作“</a:t>
                  </a:r>
                  <a:r>
                    <a:rPr lang="en-US" altLang="zh-CN" sz="1000" dirty="0">
                      <a:solidFill>
                        <a:schemeClr val="bg2">
                          <a:lumMod val="50000"/>
                        </a:schemeClr>
                      </a:solidFill>
                      <a:latin typeface="微软雅黑" panose="020B0503020204020204" pitchFamily="34" charset="-122"/>
                      <a:ea typeface="微软雅黑" panose="020B0503020204020204" pitchFamily="34" charset="-122"/>
                    </a:rPr>
                    <a:t>1</a:t>
                  </a:r>
                  <a:r>
                    <a:rPr lang="zh-CN" altLang="en-US" sz="1000" dirty="0">
                      <a:solidFill>
                        <a:schemeClr val="bg2">
                          <a:lumMod val="50000"/>
                        </a:schemeClr>
                      </a:solidFill>
                      <a:latin typeface="微软雅黑" panose="020B0503020204020204" pitchFamily="34" charset="-122"/>
                      <a:ea typeface="微软雅黑" panose="020B0503020204020204" pitchFamily="34" charset="-122"/>
                    </a:rPr>
                    <a:t>号工程”进行推进</a:t>
                  </a:r>
                </a:p>
              </p:txBody>
            </p:sp>
            <p:cxnSp>
              <p:nvCxnSpPr>
                <p:cNvPr id="59" name="直接连接符 147"/>
                <p:cNvCxnSpPr/>
                <p:nvPr/>
              </p:nvCxnSpPr>
              <p:spPr>
                <a:xfrm flipV="1">
                  <a:off x="1441015" y="3372335"/>
                  <a:ext cx="0" cy="216024"/>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grpSp>
        </p:grpSp>
        <p:sp>
          <p:nvSpPr>
            <p:cNvPr id="101" name="TextBox 148">
              <a:extLst>
                <a:ext uri="{FF2B5EF4-FFF2-40B4-BE49-F238E27FC236}">
                  <a16:creationId xmlns:a16="http://schemas.microsoft.com/office/drawing/2014/main" xmlns="" id="{C871D470-B08E-754E-85E0-CD135B60FFE7}"/>
                </a:ext>
              </a:extLst>
            </p:cNvPr>
            <p:cNvSpPr txBox="1"/>
            <p:nvPr/>
          </p:nvSpPr>
          <p:spPr>
            <a:xfrm>
              <a:off x="-48669" y="5050183"/>
              <a:ext cx="2186707" cy="366575"/>
            </a:xfrm>
            <a:prstGeom prst="rect">
              <a:avLst/>
            </a:prstGeom>
            <a:noFill/>
          </p:spPr>
          <p:txBody>
            <a:bodyPr wrap="square" lIns="91431" tIns="0" rIns="91431" bIns="0" rtlCol="0" anchor="t">
              <a:spAutoFit/>
            </a:bodyPr>
            <a:lstStyle/>
            <a:p>
              <a:pPr algn="ctr">
                <a:lnSpc>
                  <a:spcPct val="150000"/>
                </a:lnSpc>
              </a:pPr>
              <a:r>
                <a:rPr lang="zh-CN" altLang="en-US" b="1" dirty="0" smtClean="0">
                  <a:solidFill>
                    <a:schemeClr val="tx2">
                      <a:lumMod val="75000"/>
                    </a:schemeClr>
                  </a:solidFill>
                  <a:latin typeface="微软雅黑" panose="020B0503020204020204" pitchFamily="34" charset="-122"/>
                  <a:ea typeface="微软雅黑" panose="020B0503020204020204" pitchFamily="34" charset="-122"/>
                </a:rPr>
                <a:t>明确建设平台</a:t>
              </a:r>
              <a:endParaRPr lang="zh-CN" altLang="en-US" b="1" dirty="0">
                <a:solidFill>
                  <a:schemeClr val="tx2">
                    <a:lumMod val="7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9785557" y="2108602"/>
            <a:ext cx="2186707" cy="2051137"/>
            <a:chOff x="10327769" y="2490798"/>
            <a:chExt cx="2186707" cy="2051137"/>
          </a:xfrm>
        </p:grpSpPr>
        <p:grpSp>
          <p:nvGrpSpPr>
            <p:cNvPr id="122" name="组合 121"/>
            <p:cNvGrpSpPr/>
            <p:nvPr/>
          </p:nvGrpSpPr>
          <p:grpSpPr>
            <a:xfrm>
              <a:off x="10584899" y="2490798"/>
              <a:ext cx="1572206" cy="2051137"/>
              <a:chOff x="4311431" y="2234029"/>
              <a:chExt cx="1572206" cy="2051137"/>
            </a:xfrm>
          </p:grpSpPr>
          <p:grpSp>
            <p:nvGrpSpPr>
              <p:cNvPr id="123" name="组合 122"/>
              <p:cNvGrpSpPr/>
              <p:nvPr/>
            </p:nvGrpSpPr>
            <p:grpSpPr>
              <a:xfrm>
                <a:off x="4798433" y="3537434"/>
                <a:ext cx="766847" cy="747732"/>
                <a:chOff x="6119197" y="3942381"/>
                <a:chExt cx="1018558" cy="1018926"/>
              </a:xfrm>
            </p:grpSpPr>
            <p:grpSp>
              <p:nvGrpSpPr>
                <p:cNvPr id="128" name="组合 127"/>
                <p:cNvGrpSpPr/>
                <p:nvPr/>
              </p:nvGrpSpPr>
              <p:grpSpPr>
                <a:xfrm>
                  <a:off x="6119197" y="3942381"/>
                  <a:ext cx="1018558" cy="1018926"/>
                  <a:chOff x="4345444" y="2542859"/>
                  <a:chExt cx="1810550" cy="1811205"/>
                </a:xfrm>
              </p:grpSpPr>
              <p:grpSp>
                <p:nvGrpSpPr>
                  <p:cNvPr id="130" name="组合 129"/>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32" name="同心圆 131"/>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33" name="椭圆 132"/>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31" name="椭圆 130"/>
                  <p:cNvSpPr/>
                  <p:nvPr/>
                </p:nvSpPr>
                <p:spPr>
                  <a:xfrm>
                    <a:off x="4565570" y="2763062"/>
                    <a:ext cx="1370298" cy="1370793"/>
                  </a:xfrm>
                  <a:prstGeom prst="ellipse">
                    <a:avLst/>
                  </a:prstGeom>
                  <a:solidFill>
                    <a:srgbClr val="0059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29" name="TextBox 118"/>
                <p:cNvSpPr txBox="1"/>
                <p:nvPr/>
              </p:nvSpPr>
              <p:spPr>
                <a:xfrm>
                  <a:off x="6138916" y="4210975"/>
                  <a:ext cx="963376" cy="483734"/>
                </a:xfrm>
                <a:prstGeom prst="rect">
                  <a:avLst/>
                </a:prstGeom>
                <a:noFill/>
              </p:spPr>
              <p:txBody>
                <a:bodyPr wrap="square" lIns="138192" tIns="69096" rIns="138192" bIns="69096" rtlCol="0">
                  <a:spAutoFit/>
                </a:bodyPr>
                <a:lstStyle/>
                <a:p>
                  <a:pPr algn="ctr"/>
                  <a:r>
                    <a:rPr lang="en-US" altLang="zh-CN" sz="1400" dirty="0" smtClean="0">
                      <a:solidFill>
                        <a:schemeClr val="bg1"/>
                      </a:solidFill>
                      <a:latin typeface="微软雅黑" panose="020B0503020204020204" pitchFamily="34" charset="-122"/>
                      <a:ea typeface="微软雅黑" panose="020B0503020204020204" pitchFamily="34" charset="-122"/>
                    </a:rPr>
                    <a:t>11</a:t>
                  </a:r>
                  <a:r>
                    <a:rPr lang="zh-CN" altLang="en-US" sz="1400" dirty="0" smtClean="0">
                      <a:solidFill>
                        <a:schemeClr val="bg1"/>
                      </a:solidFill>
                      <a:latin typeface="微软雅黑" panose="020B0503020204020204" pitchFamily="34" charset="-122"/>
                      <a:ea typeface="微软雅黑" panose="020B0503020204020204" pitchFamily="34" charset="-122"/>
                    </a:rPr>
                    <a:t>月</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124" name="组合 123"/>
              <p:cNvGrpSpPr/>
              <p:nvPr/>
            </p:nvGrpSpPr>
            <p:grpSpPr>
              <a:xfrm>
                <a:off x="4311431" y="2234029"/>
                <a:ext cx="1572206" cy="1221177"/>
                <a:chOff x="949398" y="-616237"/>
                <a:chExt cx="1002121" cy="1025014"/>
              </a:xfrm>
            </p:grpSpPr>
            <p:sp>
              <p:nvSpPr>
                <p:cNvPr id="126" name="TextBox 170"/>
                <p:cNvSpPr txBox="1"/>
                <p:nvPr/>
              </p:nvSpPr>
              <p:spPr>
                <a:xfrm>
                  <a:off x="949398" y="-616237"/>
                  <a:ext cx="1002121" cy="396970"/>
                </a:xfrm>
                <a:prstGeom prst="rect">
                  <a:avLst/>
                </a:prstGeom>
                <a:noFill/>
              </p:spPr>
              <p:txBody>
                <a:bodyPr wrap="square" lIns="91431" tIns="45715" rIns="91431" bIns="45715" rtlCol="0">
                  <a:spAutoFit/>
                </a:bodyPr>
                <a:lstStyle/>
                <a:p>
                  <a:pPr algn="just">
                    <a:lnSpc>
                      <a:spcPct val="130000"/>
                    </a:lnSpc>
                  </a:pPr>
                  <a:r>
                    <a:rPr lang="zh-CN" altLang="en-US" sz="1000" dirty="0" smtClean="0">
                      <a:solidFill>
                        <a:schemeClr val="bg2">
                          <a:lumMod val="50000"/>
                        </a:schemeClr>
                      </a:solidFill>
                      <a:latin typeface="微软雅黑" panose="020B0503020204020204" pitchFamily="34" charset="-122"/>
                      <a:ea typeface="微软雅黑" panose="020B0503020204020204" pitchFamily="34" charset="-122"/>
                    </a:rPr>
                    <a:t>举办</a:t>
                  </a:r>
                  <a:r>
                    <a:rPr lang="en-US" altLang="zh-CN" sz="1000" dirty="0" smtClean="0">
                      <a:solidFill>
                        <a:schemeClr val="bg2">
                          <a:lumMod val="50000"/>
                        </a:schemeClr>
                      </a:solidFill>
                      <a:latin typeface="微软雅黑" panose="020B0503020204020204" pitchFamily="34" charset="-122"/>
                      <a:ea typeface="微软雅黑" panose="020B0503020204020204" pitchFamily="34" charset="-122"/>
                    </a:rPr>
                    <a:t>4</a:t>
                  </a:r>
                  <a:r>
                    <a:rPr lang="zh-CN" altLang="en-US" sz="1000" dirty="0" smtClean="0">
                      <a:solidFill>
                        <a:schemeClr val="bg2">
                          <a:lumMod val="50000"/>
                        </a:schemeClr>
                      </a:solidFill>
                      <a:latin typeface="微软雅黑" panose="020B0503020204020204" pitchFamily="34" charset="-122"/>
                      <a:ea typeface="微软雅黑" panose="020B0503020204020204" pitchFamily="34" charset="-122"/>
                    </a:rPr>
                    <a:t>场沈阳综合金融服务平台企业推广会</a:t>
                  </a:r>
                  <a:endParaRPr lang="zh-CN" altLang="en-US" sz="1000" dirty="0">
                    <a:solidFill>
                      <a:schemeClr val="bg2">
                        <a:lumMod val="50000"/>
                      </a:schemeClr>
                    </a:solidFill>
                    <a:latin typeface="微软雅黑" panose="020B0503020204020204" pitchFamily="34" charset="-122"/>
                    <a:ea typeface="微软雅黑" panose="020B0503020204020204" pitchFamily="34" charset="-122"/>
                  </a:endParaRPr>
                </a:p>
              </p:txBody>
            </p:sp>
            <p:cxnSp>
              <p:nvCxnSpPr>
                <p:cNvPr id="127" name="直接连接符 172"/>
                <p:cNvCxnSpPr/>
                <p:nvPr/>
              </p:nvCxnSpPr>
              <p:spPr>
                <a:xfrm>
                  <a:off x="1482531" y="208285"/>
                  <a:ext cx="0" cy="200492"/>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grpSp>
        </p:grpSp>
        <p:sp>
          <p:nvSpPr>
            <p:cNvPr id="97" name="TextBox 148">
              <a:extLst>
                <a:ext uri="{FF2B5EF4-FFF2-40B4-BE49-F238E27FC236}">
                  <a16:creationId xmlns:a16="http://schemas.microsoft.com/office/drawing/2014/main" xmlns="" id="{C871D470-B08E-754E-85E0-CD135B60FFE7}"/>
                </a:ext>
              </a:extLst>
            </p:cNvPr>
            <p:cNvSpPr txBox="1"/>
            <p:nvPr/>
          </p:nvSpPr>
          <p:spPr>
            <a:xfrm>
              <a:off x="10327769" y="2948725"/>
              <a:ext cx="2186707" cy="366575"/>
            </a:xfrm>
            <a:prstGeom prst="rect">
              <a:avLst/>
            </a:prstGeom>
            <a:noFill/>
          </p:spPr>
          <p:txBody>
            <a:bodyPr wrap="square" lIns="91431" tIns="0" rIns="91431" bIns="0" rtlCol="0" anchor="t">
              <a:spAutoFit/>
            </a:bodyPr>
            <a:lstStyle/>
            <a:p>
              <a:pPr algn="ctr">
                <a:lnSpc>
                  <a:spcPct val="150000"/>
                </a:lnSpc>
              </a:pPr>
              <a:r>
                <a:rPr lang="zh-CN" altLang="en-US" b="1" dirty="0" smtClean="0">
                  <a:solidFill>
                    <a:schemeClr val="tx2">
                      <a:lumMod val="75000"/>
                    </a:schemeClr>
                  </a:solidFill>
                  <a:latin typeface="微软雅黑" panose="020B0503020204020204" pitchFamily="34" charset="-122"/>
                  <a:ea typeface="微软雅黑" panose="020B0503020204020204" pitchFamily="34" charset="-122"/>
                </a:rPr>
                <a:t>企业培训会</a:t>
              </a:r>
              <a:endParaRPr lang="zh-CN" altLang="en-US" b="1" dirty="0">
                <a:solidFill>
                  <a:schemeClr val="tx2">
                    <a:lumMod val="75000"/>
                  </a:schemeClr>
                </a:solidFill>
                <a:latin typeface="微软雅黑" panose="020B0503020204020204" pitchFamily="34" charset="-122"/>
                <a:ea typeface="微软雅黑" panose="020B0503020204020204" pitchFamily="34" charset="-122"/>
              </a:endParaRPr>
            </a:p>
          </p:txBody>
        </p:sp>
      </p:grpSp>
      <p:cxnSp>
        <p:nvCxnSpPr>
          <p:cNvPr id="109" name="直接连接符 167"/>
          <p:cNvCxnSpPr/>
          <p:nvPr/>
        </p:nvCxnSpPr>
        <p:spPr>
          <a:xfrm flipV="1">
            <a:off x="9644785" y="4290161"/>
            <a:ext cx="0" cy="282198"/>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71647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8"/>
          <p:cNvSpPr txBox="1"/>
          <p:nvPr/>
        </p:nvSpPr>
        <p:spPr>
          <a:xfrm>
            <a:off x="648640" y="245431"/>
            <a:ext cx="2922789" cy="332399"/>
          </a:xfrm>
          <a:prstGeom prst="rect">
            <a:avLst/>
          </a:prstGeom>
          <a:noFill/>
        </p:spPr>
        <p:txBody>
          <a:bodyPr wrap="square" lIns="0" tIns="0" rIns="0" bIns="0" rtlCol="0" anchor="ctr">
            <a:spAutoFit/>
          </a:bodyPr>
          <a:lstStyle/>
          <a:p>
            <a:pPr>
              <a:lnSpc>
                <a:spcPct val="90000"/>
              </a:lnSpc>
              <a:spcBef>
                <a:spcPct val="0"/>
              </a:spcBef>
            </a:pPr>
            <a:r>
              <a:rPr lang="zh-CN" altLang="en-US" sz="2400" dirty="0" smtClean="0">
                <a:latin typeface="微软雅黑" panose="020B0503020204020204" pitchFamily="34" charset="-122"/>
                <a:ea typeface="微软雅黑" panose="020B0503020204020204" pitchFamily="34" charset="-122"/>
                <a:cs typeface="+mj-cs"/>
                <a:sym typeface="Arial" panose="020B0604020202020204" pitchFamily="34" charset="0"/>
              </a:rPr>
              <a:t>大事记</a:t>
            </a:r>
            <a:endParaRPr lang="zh-CN" altLang="en-US" sz="2400" dirty="0">
              <a:latin typeface="微软雅黑" panose="020B0503020204020204" pitchFamily="34" charset="-122"/>
              <a:ea typeface="微软雅黑" panose="020B0503020204020204" pitchFamily="34" charset="-122"/>
              <a:cs typeface="+mj-cs"/>
              <a:sym typeface="Arial" panose="020B0604020202020204" pitchFamily="34" charset="0"/>
            </a:endParaRPr>
          </a:p>
        </p:txBody>
      </p:sp>
      <p:sp>
        <p:nvSpPr>
          <p:cNvPr id="5" name="矩形 4"/>
          <p:cNvSpPr/>
          <p:nvPr/>
        </p:nvSpPr>
        <p:spPr>
          <a:xfrm>
            <a:off x="0" y="3313434"/>
            <a:ext cx="12192000" cy="7201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2343" tIns="46172" rIns="92343" bIns="46172" rtlCol="0" anchor="ctr"/>
          <a:lstStyle/>
          <a:p>
            <a:pPr algn="ctr"/>
            <a:endParaRPr lang="zh-CN" altLang="en-US"/>
          </a:p>
        </p:txBody>
      </p:sp>
      <p:grpSp>
        <p:nvGrpSpPr>
          <p:cNvPr id="3" name="组合 2"/>
          <p:cNvGrpSpPr/>
          <p:nvPr/>
        </p:nvGrpSpPr>
        <p:grpSpPr>
          <a:xfrm>
            <a:off x="1554905" y="1246500"/>
            <a:ext cx="2065347" cy="2597961"/>
            <a:chOff x="44687" y="2039654"/>
            <a:chExt cx="2065347" cy="2597961"/>
          </a:xfrm>
        </p:grpSpPr>
        <p:grpSp>
          <p:nvGrpSpPr>
            <p:cNvPr id="161" name="组合 160"/>
            <p:cNvGrpSpPr/>
            <p:nvPr/>
          </p:nvGrpSpPr>
          <p:grpSpPr>
            <a:xfrm>
              <a:off x="143624" y="2039654"/>
              <a:ext cx="1840750" cy="2597961"/>
              <a:chOff x="7811400" y="1799419"/>
              <a:chExt cx="1840750" cy="2597961"/>
            </a:xfrm>
          </p:grpSpPr>
          <p:grpSp>
            <p:nvGrpSpPr>
              <p:cNvPr id="162" name="组合 161"/>
              <p:cNvGrpSpPr/>
              <p:nvPr/>
            </p:nvGrpSpPr>
            <p:grpSpPr>
              <a:xfrm>
                <a:off x="8164680" y="3437275"/>
                <a:ext cx="984646" cy="960105"/>
                <a:chOff x="10559621" y="3529102"/>
                <a:chExt cx="1844816" cy="1845484"/>
              </a:xfrm>
            </p:grpSpPr>
            <p:grpSp>
              <p:nvGrpSpPr>
                <p:cNvPr id="166" name="组合 165"/>
                <p:cNvGrpSpPr/>
                <p:nvPr/>
              </p:nvGrpSpPr>
              <p:grpSpPr>
                <a:xfrm>
                  <a:off x="10559621" y="3529102"/>
                  <a:ext cx="1844816" cy="1845484"/>
                  <a:chOff x="4345444" y="2542859"/>
                  <a:chExt cx="1810548" cy="1811205"/>
                </a:xfrm>
              </p:grpSpPr>
              <p:grpSp>
                <p:nvGrpSpPr>
                  <p:cNvPr id="168" name="组合 167"/>
                  <p:cNvGrpSpPr/>
                  <p:nvPr/>
                </p:nvGrpSpPr>
                <p:grpSpPr>
                  <a:xfrm>
                    <a:off x="4345444" y="2542859"/>
                    <a:ext cx="1810548" cy="1811205"/>
                    <a:chOff x="1463339" y="1072758"/>
                    <a:chExt cx="1546056" cy="1546058"/>
                  </a:xfrm>
                  <a:effectLst>
                    <a:outerShdw blurRad="330200" dist="215900" dir="6900000" sx="91000" sy="91000" algn="t" rotWithShape="0">
                      <a:prstClr val="black">
                        <a:alpha val="49000"/>
                      </a:prstClr>
                    </a:outerShdw>
                  </a:effectLst>
                </p:grpSpPr>
                <p:sp>
                  <p:nvSpPr>
                    <p:cNvPr id="170" name="同心圆 169"/>
                    <p:cNvSpPr/>
                    <p:nvPr/>
                  </p:nvSpPr>
                  <p:spPr>
                    <a:xfrm>
                      <a:off x="1463339" y="1072758"/>
                      <a:ext cx="1546056"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71" name="椭圆 170"/>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69" name="椭圆 168"/>
                  <p:cNvSpPr/>
                  <p:nvPr/>
                </p:nvSpPr>
                <p:spPr>
                  <a:xfrm>
                    <a:off x="4565570" y="2763062"/>
                    <a:ext cx="1370296" cy="1370793"/>
                  </a:xfrm>
                  <a:prstGeom prst="ellipse">
                    <a:avLst/>
                  </a:prstGeom>
                  <a:solidFill>
                    <a:srgbClr val="B8352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67" name="TextBox 139"/>
                <p:cNvSpPr txBox="1"/>
                <p:nvPr/>
              </p:nvSpPr>
              <p:spPr>
                <a:xfrm>
                  <a:off x="10846851" y="4149828"/>
                  <a:ext cx="1342681" cy="682341"/>
                </a:xfrm>
                <a:prstGeom prst="rect">
                  <a:avLst/>
                </a:prstGeom>
                <a:noFill/>
              </p:spPr>
              <p:txBody>
                <a:bodyPr wrap="square" lIns="138192" tIns="69096" rIns="138192" bIns="69096" rtlCol="0">
                  <a:spAutoFit/>
                </a:bodyPr>
                <a:lstStyle/>
                <a:p>
                  <a:pPr algn="ctr"/>
                  <a:r>
                    <a:rPr lang="en-US" altLang="zh-CN" sz="1400" dirty="0" smtClean="0">
                      <a:solidFill>
                        <a:schemeClr val="bg1"/>
                      </a:solidFill>
                      <a:latin typeface="微软雅黑" panose="020B0503020204020204" pitchFamily="34" charset="-122"/>
                      <a:ea typeface="微软雅黑" panose="020B0503020204020204" pitchFamily="34" charset="-122"/>
                    </a:rPr>
                    <a:t>5</a:t>
                  </a:r>
                  <a:r>
                    <a:rPr lang="zh-CN" altLang="en-US" sz="1400" dirty="0" smtClean="0">
                      <a:solidFill>
                        <a:schemeClr val="bg1"/>
                      </a:solidFill>
                      <a:latin typeface="微软雅黑" panose="020B0503020204020204" pitchFamily="34" charset="-122"/>
                      <a:ea typeface="微软雅黑" panose="020B0503020204020204" pitchFamily="34" charset="-122"/>
                    </a:rPr>
                    <a:t>月</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sp>
            <p:nvSpPr>
              <p:cNvPr id="164" name="TextBox 160"/>
              <p:cNvSpPr txBox="1"/>
              <p:nvPr/>
            </p:nvSpPr>
            <p:spPr>
              <a:xfrm>
                <a:off x="7811400" y="1799419"/>
                <a:ext cx="1840750" cy="492432"/>
              </a:xfrm>
              <a:prstGeom prst="rect">
                <a:avLst/>
              </a:prstGeom>
              <a:noFill/>
            </p:spPr>
            <p:txBody>
              <a:bodyPr wrap="square" lIns="91431" tIns="45715" rIns="91431" bIns="45715" rtlCol="0">
                <a:spAutoFit/>
              </a:bodyPr>
              <a:lstStyle/>
              <a:p>
                <a:pPr algn="just">
                  <a:lnSpc>
                    <a:spcPct val="130000"/>
                  </a:lnSpc>
                </a:pPr>
                <a:r>
                  <a:rPr lang="zh-CN" altLang="en-US" sz="1000" dirty="0" smtClean="0">
                    <a:solidFill>
                      <a:schemeClr val="bg2">
                        <a:lumMod val="50000"/>
                      </a:schemeClr>
                    </a:solidFill>
                    <a:latin typeface="微软雅黑" panose="020B0503020204020204" pitchFamily="34" charset="-122"/>
                    <a:ea typeface="微软雅黑" panose="020B0503020204020204" pitchFamily="34" charset="-122"/>
                  </a:rPr>
                  <a:t>两</a:t>
                </a:r>
                <a:r>
                  <a:rPr lang="zh-CN" altLang="en-US" sz="1000" dirty="0">
                    <a:solidFill>
                      <a:schemeClr val="bg2">
                        <a:lumMod val="50000"/>
                      </a:schemeClr>
                    </a:solidFill>
                    <a:latin typeface="微软雅黑" panose="020B0503020204020204" pitchFamily="34" charset="-122"/>
                    <a:ea typeface="微软雅黑" panose="020B0503020204020204" pitchFamily="34" charset="-122"/>
                  </a:rPr>
                  <a:t>个平台直连网络及系统调试全部通过</a:t>
                </a:r>
                <a:r>
                  <a:rPr lang="zh-CN" altLang="en-US" sz="1000" dirty="0" smtClean="0">
                    <a:solidFill>
                      <a:schemeClr val="bg2">
                        <a:lumMod val="50000"/>
                      </a:schemeClr>
                    </a:solidFill>
                    <a:latin typeface="微软雅黑" panose="020B0503020204020204" pitchFamily="34" charset="-122"/>
                    <a:ea typeface="微软雅黑" panose="020B0503020204020204" pitchFamily="34" charset="-122"/>
                  </a:rPr>
                  <a:t>，正式</a:t>
                </a:r>
                <a:r>
                  <a:rPr lang="zh-CN" altLang="en-US" sz="1000" dirty="0">
                    <a:solidFill>
                      <a:schemeClr val="bg2">
                        <a:lumMod val="50000"/>
                      </a:schemeClr>
                    </a:solidFill>
                    <a:latin typeface="微软雅黑" panose="020B0503020204020204" pitchFamily="34" charset="-122"/>
                    <a:ea typeface="微软雅黑" panose="020B0503020204020204" pitchFamily="34" charset="-122"/>
                  </a:rPr>
                  <a:t>实现互联</a:t>
                </a:r>
                <a:r>
                  <a:rPr lang="zh-CN" altLang="en-US" sz="1000" dirty="0" smtClean="0">
                    <a:solidFill>
                      <a:schemeClr val="bg2">
                        <a:lumMod val="50000"/>
                      </a:schemeClr>
                    </a:solidFill>
                    <a:latin typeface="微软雅黑" panose="020B0503020204020204" pitchFamily="34" charset="-122"/>
                    <a:ea typeface="微软雅黑" panose="020B0503020204020204" pitchFamily="34" charset="-122"/>
                  </a:rPr>
                  <a:t>互通</a:t>
                </a:r>
                <a:endParaRPr lang="zh-CN" altLang="en-US" sz="1000" dirty="0">
                  <a:solidFill>
                    <a:schemeClr val="bg2">
                      <a:lumMod val="50000"/>
                    </a:schemeClr>
                  </a:solidFill>
                  <a:latin typeface="微软雅黑" panose="020B0503020204020204" pitchFamily="34" charset="-122"/>
                  <a:ea typeface="微软雅黑" panose="020B0503020204020204" pitchFamily="34" charset="-122"/>
                </a:endParaRPr>
              </a:p>
            </p:txBody>
          </p:sp>
        </p:grpSp>
        <p:sp>
          <p:nvSpPr>
            <p:cNvPr id="88" name="TextBox 163">
              <a:extLst>
                <a:ext uri="{FF2B5EF4-FFF2-40B4-BE49-F238E27FC236}">
                  <a16:creationId xmlns:a16="http://schemas.microsoft.com/office/drawing/2014/main" xmlns="" id="{40A345E4-5846-F249-9881-20DFF6F76068}"/>
                </a:ext>
              </a:extLst>
            </p:cNvPr>
            <p:cNvSpPr txBox="1"/>
            <p:nvPr/>
          </p:nvSpPr>
          <p:spPr>
            <a:xfrm>
              <a:off x="44687" y="2563337"/>
              <a:ext cx="2065347" cy="415498"/>
            </a:xfrm>
            <a:prstGeom prst="rect">
              <a:avLst/>
            </a:prstGeom>
            <a:noFill/>
          </p:spPr>
          <p:txBody>
            <a:bodyPr wrap="square" lIns="91431" tIns="0" rIns="91431" bIns="0" rtlCol="0" anchor="t">
              <a:spAutoFit/>
            </a:bodyPr>
            <a:lstStyle/>
            <a:p>
              <a:pPr algn="ctr">
                <a:lnSpc>
                  <a:spcPct val="150000"/>
                </a:lnSpc>
              </a:pPr>
              <a:r>
                <a:rPr lang="zh-CN" altLang="en-US" b="1" dirty="0">
                  <a:solidFill>
                    <a:schemeClr val="tx2">
                      <a:lumMod val="75000"/>
                    </a:schemeClr>
                  </a:solidFill>
                  <a:latin typeface="微软雅黑" panose="020B0503020204020204" pitchFamily="34" charset="-122"/>
                  <a:ea typeface="微软雅黑" panose="020B0503020204020204" pitchFamily="34" charset="-122"/>
                </a:rPr>
                <a:t>两</a:t>
              </a:r>
              <a:r>
                <a:rPr lang="zh-CN" altLang="en-US" b="1" dirty="0" smtClean="0">
                  <a:solidFill>
                    <a:schemeClr val="tx2">
                      <a:lumMod val="75000"/>
                    </a:schemeClr>
                  </a:solidFill>
                  <a:latin typeface="微软雅黑" panose="020B0503020204020204" pitchFamily="34" charset="-122"/>
                  <a:ea typeface="微软雅黑" panose="020B0503020204020204" pitchFamily="34" charset="-122"/>
                </a:rPr>
                <a:t>个平台互联互通</a:t>
              </a:r>
              <a:endParaRPr lang="zh-CN" altLang="en-US" b="1" dirty="0">
                <a:solidFill>
                  <a:schemeClr val="tx2">
                    <a:lumMod val="75000"/>
                  </a:schemeClr>
                </a:solidFill>
                <a:latin typeface="微软雅黑" panose="020B0503020204020204" pitchFamily="34" charset="-122"/>
                <a:ea typeface="微软雅黑" panose="020B0503020204020204" pitchFamily="34" charset="-122"/>
              </a:endParaRPr>
            </a:p>
          </p:txBody>
        </p:sp>
        <p:cxnSp>
          <p:nvCxnSpPr>
            <p:cNvPr id="111" name="直接连接符 167"/>
            <p:cNvCxnSpPr/>
            <p:nvPr/>
          </p:nvCxnSpPr>
          <p:spPr>
            <a:xfrm>
              <a:off x="989227" y="3209015"/>
              <a:ext cx="0" cy="360000"/>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grpSp>
      <p:grpSp>
        <p:nvGrpSpPr>
          <p:cNvPr id="47" name="组合 46"/>
          <p:cNvGrpSpPr/>
          <p:nvPr/>
        </p:nvGrpSpPr>
        <p:grpSpPr>
          <a:xfrm>
            <a:off x="8827770" y="1227763"/>
            <a:ext cx="2541845" cy="2493850"/>
            <a:chOff x="8893352" y="2008682"/>
            <a:chExt cx="2541845" cy="2493850"/>
          </a:xfrm>
        </p:grpSpPr>
        <p:grpSp>
          <p:nvGrpSpPr>
            <p:cNvPr id="80" name="组合 79"/>
            <p:cNvGrpSpPr/>
            <p:nvPr/>
          </p:nvGrpSpPr>
          <p:grpSpPr>
            <a:xfrm>
              <a:off x="8893352" y="2008682"/>
              <a:ext cx="2541845" cy="2493850"/>
              <a:chOff x="5192404" y="1791322"/>
              <a:chExt cx="2541845" cy="2493850"/>
            </a:xfrm>
          </p:grpSpPr>
          <p:grpSp>
            <p:nvGrpSpPr>
              <p:cNvPr id="35" name="组合 34"/>
              <p:cNvGrpSpPr/>
              <p:nvPr/>
            </p:nvGrpSpPr>
            <p:grpSpPr>
              <a:xfrm>
                <a:off x="5827997" y="3537439"/>
                <a:ext cx="766847" cy="747733"/>
                <a:chOff x="7486713" y="3942381"/>
                <a:chExt cx="1018558" cy="1018926"/>
              </a:xfrm>
            </p:grpSpPr>
            <p:grpSp>
              <p:nvGrpSpPr>
                <p:cNvPr id="36" name="组合 35"/>
                <p:cNvGrpSpPr/>
                <p:nvPr/>
              </p:nvGrpSpPr>
              <p:grpSpPr>
                <a:xfrm>
                  <a:off x="7486713" y="3942381"/>
                  <a:ext cx="1018558" cy="1018926"/>
                  <a:chOff x="4345444" y="2542859"/>
                  <a:chExt cx="1810550" cy="1811205"/>
                </a:xfrm>
              </p:grpSpPr>
              <p:grpSp>
                <p:nvGrpSpPr>
                  <p:cNvPr id="38" name="组合 37"/>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40" name="同心圆 39"/>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41" name="椭圆 40"/>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39" name="椭圆 38"/>
                  <p:cNvSpPr/>
                  <p:nvPr/>
                </p:nvSpPr>
                <p:spPr>
                  <a:xfrm>
                    <a:off x="4565570" y="2763062"/>
                    <a:ext cx="1370298" cy="1370793"/>
                  </a:xfrm>
                  <a:prstGeom prst="ellipse">
                    <a:avLst/>
                  </a:prstGeom>
                  <a:solidFill>
                    <a:srgbClr val="B8352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37" name="TextBox 125"/>
                <p:cNvSpPr txBox="1"/>
                <p:nvPr/>
              </p:nvSpPr>
              <p:spPr>
                <a:xfrm>
                  <a:off x="7593100" y="4268118"/>
                  <a:ext cx="842065" cy="441793"/>
                </a:xfrm>
                <a:prstGeom prst="rect">
                  <a:avLst/>
                </a:prstGeom>
                <a:noFill/>
              </p:spPr>
              <p:txBody>
                <a:bodyPr wrap="square" lIns="138192" tIns="69096" rIns="138192" bIns="69096" rtlCol="0">
                  <a:spAutoFit/>
                </a:bodyPr>
                <a:lstStyle/>
                <a:p>
                  <a:r>
                    <a:rPr lang="en-US" altLang="zh-CN" sz="1200" dirty="0" smtClean="0">
                      <a:solidFill>
                        <a:schemeClr val="bg1"/>
                      </a:solidFill>
                      <a:latin typeface="微软雅黑" panose="020B0503020204020204" pitchFamily="34" charset="-122"/>
                      <a:ea typeface="微软雅黑" panose="020B0503020204020204" pitchFamily="34" charset="-122"/>
                    </a:rPr>
                    <a:t>11</a:t>
                  </a:r>
                  <a:r>
                    <a:rPr lang="zh-CN" altLang="en-US" sz="1200" dirty="0" smtClean="0">
                      <a:solidFill>
                        <a:schemeClr val="bg1"/>
                      </a:solidFill>
                      <a:latin typeface="微软雅黑" panose="020B0503020204020204" pitchFamily="34" charset="-122"/>
                      <a:ea typeface="微软雅黑" panose="020B0503020204020204" pitchFamily="34" charset="-122"/>
                    </a:rPr>
                    <a:t>月</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sp>
            <p:nvSpPr>
              <p:cNvPr id="67" name="TextBox 155"/>
              <p:cNvSpPr txBox="1"/>
              <p:nvPr/>
            </p:nvSpPr>
            <p:spPr>
              <a:xfrm>
                <a:off x="5192404" y="1791322"/>
                <a:ext cx="2541845" cy="553988"/>
              </a:xfrm>
              <a:prstGeom prst="rect">
                <a:avLst/>
              </a:prstGeom>
              <a:noFill/>
            </p:spPr>
            <p:txBody>
              <a:bodyPr wrap="square" lIns="91431" tIns="45715" rIns="91431" bIns="45715" rtlCol="0">
                <a:spAutoFit/>
              </a:bodyPr>
              <a:lstStyle/>
              <a:p>
                <a:pPr algn="just">
                  <a:lnSpc>
                    <a:spcPct val="150000"/>
                  </a:lnSpc>
                </a:pPr>
                <a:r>
                  <a:rPr lang="zh-CN" altLang="en-US" sz="1000" dirty="0">
                    <a:solidFill>
                      <a:schemeClr val="bg2">
                        <a:lumMod val="50000"/>
                      </a:schemeClr>
                    </a:solidFill>
                    <a:latin typeface="微软雅黑" panose="020B0503020204020204" pitchFamily="34" charset="-122"/>
                    <a:ea typeface="微软雅黑" panose="020B0503020204020204" pitchFamily="34" charset="-122"/>
                  </a:rPr>
                  <a:t>全面与市营商局、辽股交、营商促进会、企业转型升级促进</a:t>
                </a:r>
                <a:r>
                  <a:rPr lang="zh-CN" altLang="en-US" sz="1000" dirty="0" smtClean="0">
                    <a:solidFill>
                      <a:schemeClr val="bg2">
                        <a:lumMod val="50000"/>
                      </a:schemeClr>
                    </a:solidFill>
                    <a:latin typeface="微软雅黑" panose="020B0503020204020204" pitchFamily="34" charset="-122"/>
                    <a:ea typeface="微软雅黑" panose="020B0503020204020204" pitchFamily="34" charset="-122"/>
                  </a:rPr>
                  <a:t>中心达成企业推广合作</a:t>
                </a:r>
                <a:endParaRPr lang="zh-CN" altLang="en-US" sz="1000" dirty="0">
                  <a:solidFill>
                    <a:schemeClr val="bg2">
                      <a:lumMod val="50000"/>
                    </a:schemeClr>
                  </a:solidFill>
                  <a:latin typeface="微软雅黑" panose="020B0503020204020204" pitchFamily="34" charset="-122"/>
                  <a:ea typeface="微软雅黑" panose="020B0503020204020204" pitchFamily="34" charset="-122"/>
                </a:endParaRPr>
              </a:p>
            </p:txBody>
          </p:sp>
        </p:grpSp>
        <p:sp>
          <p:nvSpPr>
            <p:cNvPr id="114" name="TextBox 163">
              <a:extLst>
                <a:ext uri="{FF2B5EF4-FFF2-40B4-BE49-F238E27FC236}">
                  <a16:creationId xmlns:a16="http://schemas.microsoft.com/office/drawing/2014/main" xmlns="" id="{40A345E4-5846-F249-9881-20DFF6F76068}"/>
                </a:ext>
              </a:extLst>
            </p:cNvPr>
            <p:cNvSpPr txBox="1"/>
            <p:nvPr/>
          </p:nvSpPr>
          <p:spPr>
            <a:xfrm>
              <a:off x="8893352" y="2570621"/>
              <a:ext cx="2065347" cy="366575"/>
            </a:xfrm>
            <a:prstGeom prst="rect">
              <a:avLst/>
            </a:prstGeom>
            <a:noFill/>
          </p:spPr>
          <p:txBody>
            <a:bodyPr wrap="square" lIns="91431" tIns="0" rIns="91431" bIns="0" rtlCol="0" anchor="t">
              <a:spAutoFit/>
            </a:bodyPr>
            <a:lstStyle/>
            <a:p>
              <a:pPr algn="ctr">
                <a:lnSpc>
                  <a:spcPct val="150000"/>
                </a:lnSpc>
              </a:pPr>
              <a:r>
                <a:rPr lang="zh-CN" altLang="en-US" b="1" dirty="0" smtClean="0">
                  <a:solidFill>
                    <a:schemeClr val="tx2">
                      <a:lumMod val="75000"/>
                    </a:schemeClr>
                  </a:solidFill>
                  <a:latin typeface="微软雅黑" panose="020B0503020204020204" pitchFamily="34" charset="-122"/>
                  <a:ea typeface="微软雅黑" panose="020B0503020204020204" pitchFamily="34" charset="-122"/>
                </a:rPr>
                <a:t>多方合作推广</a:t>
              </a:r>
              <a:endParaRPr lang="zh-CN" altLang="en-US" b="1" dirty="0">
                <a:solidFill>
                  <a:schemeClr val="tx2">
                    <a:lumMod val="75000"/>
                  </a:schemeClr>
                </a:solidFill>
                <a:latin typeface="微软雅黑" panose="020B0503020204020204" pitchFamily="34" charset="-122"/>
                <a:ea typeface="微软雅黑" panose="020B0503020204020204" pitchFamily="34" charset="-122"/>
              </a:endParaRPr>
            </a:p>
          </p:txBody>
        </p:sp>
        <p:cxnSp>
          <p:nvCxnSpPr>
            <p:cNvPr id="116" name="直接连接符 167"/>
            <p:cNvCxnSpPr/>
            <p:nvPr/>
          </p:nvCxnSpPr>
          <p:spPr>
            <a:xfrm>
              <a:off x="9882445" y="3259136"/>
              <a:ext cx="0" cy="408873"/>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grpSp>
      <p:grpSp>
        <p:nvGrpSpPr>
          <p:cNvPr id="50" name="组合 49"/>
          <p:cNvGrpSpPr/>
          <p:nvPr/>
        </p:nvGrpSpPr>
        <p:grpSpPr>
          <a:xfrm>
            <a:off x="7795096" y="2960044"/>
            <a:ext cx="2065347" cy="2799255"/>
            <a:chOff x="7659446" y="3754799"/>
            <a:chExt cx="2065347" cy="2799255"/>
          </a:xfrm>
        </p:grpSpPr>
        <p:grpSp>
          <p:nvGrpSpPr>
            <p:cNvPr id="46" name="组合 45"/>
            <p:cNvGrpSpPr/>
            <p:nvPr/>
          </p:nvGrpSpPr>
          <p:grpSpPr>
            <a:xfrm>
              <a:off x="7659446" y="3754799"/>
              <a:ext cx="2065347" cy="2799255"/>
              <a:chOff x="7659446" y="3754799"/>
              <a:chExt cx="2065347" cy="2799255"/>
            </a:xfrm>
          </p:grpSpPr>
          <p:grpSp>
            <p:nvGrpSpPr>
              <p:cNvPr id="78" name="组合 77"/>
              <p:cNvGrpSpPr/>
              <p:nvPr/>
            </p:nvGrpSpPr>
            <p:grpSpPr>
              <a:xfrm>
                <a:off x="7729127" y="3754799"/>
                <a:ext cx="1925984" cy="2799255"/>
                <a:chOff x="4323590" y="3537438"/>
                <a:chExt cx="1925984" cy="2799255"/>
              </a:xfrm>
            </p:grpSpPr>
            <p:grpSp>
              <p:nvGrpSpPr>
                <p:cNvPr id="28" name="组合 27"/>
                <p:cNvGrpSpPr/>
                <p:nvPr/>
              </p:nvGrpSpPr>
              <p:grpSpPr>
                <a:xfrm>
                  <a:off x="4798427" y="3537438"/>
                  <a:ext cx="766846" cy="747733"/>
                  <a:chOff x="6119197" y="3942381"/>
                  <a:chExt cx="1018558" cy="1018926"/>
                </a:xfrm>
              </p:grpSpPr>
              <p:grpSp>
                <p:nvGrpSpPr>
                  <p:cNvPr id="29" name="组合 28"/>
                  <p:cNvGrpSpPr/>
                  <p:nvPr/>
                </p:nvGrpSpPr>
                <p:grpSpPr>
                  <a:xfrm>
                    <a:off x="6119197" y="3942381"/>
                    <a:ext cx="1018558" cy="1018926"/>
                    <a:chOff x="4345444" y="2542859"/>
                    <a:chExt cx="1810550" cy="1811205"/>
                  </a:xfrm>
                </p:grpSpPr>
                <p:grpSp>
                  <p:nvGrpSpPr>
                    <p:cNvPr id="31" name="组合 30"/>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33" name="同心圆 32"/>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34" name="椭圆 33"/>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32" name="椭圆 31"/>
                    <p:cNvSpPr/>
                    <p:nvPr/>
                  </p:nvSpPr>
                  <p:spPr>
                    <a:xfrm>
                      <a:off x="4565570" y="2763062"/>
                      <a:ext cx="1370297" cy="1370792"/>
                    </a:xfrm>
                    <a:prstGeom prst="ellipse">
                      <a:avLst/>
                    </a:prstGeom>
                    <a:solidFill>
                      <a:srgbClr val="0059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30" name="TextBox 118"/>
                  <p:cNvSpPr txBox="1"/>
                  <p:nvPr/>
                </p:nvSpPr>
                <p:spPr>
                  <a:xfrm>
                    <a:off x="6177948" y="4238543"/>
                    <a:ext cx="892509" cy="483733"/>
                  </a:xfrm>
                  <a:prstGeom prst="rect">
                    <a:avLst/>
                  </a:prstGeom>
                  <a:noFill/>
                </p:spPr>
                <p:txBody>
                  <a:bodyPr wrap="square" lIns="138192" tIns="69096" rIns="138192" bIns="69096" rtlCol="0">
                    <a:spAutoFit/>
                  </a:bodyPr>
                  <a:lstStyle/>
                  <a:p>
                    <a:r>
                      <a:rPr lang="en-US" altLang="zh-CN" sz="1400" dirty="0" smtClean="0">
                        <a:solidFill>
                          <a:schemeClr val="bg1"/>
                        </a:solidFill>
                        <a:latin typeface="微软雅黑" panose="020B0503020204020204" pitchFamily="34" charset="-122"/>
                        <a:ea typeface="微软雅黑" panose="020B0503020204020204" pitchFamily="34" charset="-122"/>
                      </a:rPr>
                      <a:t>10</a:t>
                    </a:r>
                    <a:r>
                      <a:rPr lang="zh-CN" altLang="en-US" sz="1400" dirty="0" smtClean="0">
                        <a:solidFill>
                          <a:schemeClr val="bg1"/>
                        </a:solidFill>
                        <a:latin typeface="微软雅黑" panose="020B0503020204020204" pitchFamily="34" charset="-122"/>
                        <a:ea typeface="微软雅黑" panose="020B0503020204020204" pitchFamily="34" charset="-122"/>
                      </a:rPr>
                      <a:t>月</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sp>
              <p:nvSpPr>
                <p:cNvPr id="82" name="TextBox 170"/>
                <p:cNvSpPr txBox="1"/>
                <p:nvPr/>
              </p:nvSpPr>
              <p:spPr>
                <a:xfrm>
                  <a:off x="4323590" y="5463644"/>
                  <a:ext cx="1925984" cy="873049"/>
                </a:xfrm>
                <a:prstGeom prst="rect">
                  <a:avLst/>
                </a:prstGeom>
                <a:noFill/>
              </p:spPr>
              <p:txBody>
                <a:bodyPr wrap="square" lIns="91431" tIns="45715" rIns="91431" bIns="45715" rtlCol="0">
                  <a:spAutoFit/>
                </a:bodyPr>
                <a:lstStyle/>
                <a:p>
                  <a:pPr algn="just">
                    <a:lnSpc>
                      <a:spcPct val="130000"/>
                    </a:lnSpc>
                  </a:pPr>
                  <a:r>
                    <a:rPr lang="zh-CN" altLang="en-US" sz="1000" dirty="0">
                      <a:solidFill>
                        <a:schemeClr val="bg2">
                          <a:lumMod val="50000"/>
                        </a:schemeClr>
                      </a:solidFill>
                      <a:latin typeface="微软雅黑" panose="020B0503020204020204" pitchFamily="34" charset="-122"/>
                      <a:ea typeface="微软雅黑" panose="020B0503020204020204" pitchFamily="34" charset="-122"/>
                    </a:rPr>
                    <a:t>金融局针对</a:t>
                  </a:r>
                  <a:r>
                    <a:rPr lang="en-US" altLang="zh-CN" sz="1000" dirty="0">
                      <a:solidFill>
                        <a:schemeClr val="bg2">
                          <a:lumMod val="50000"/>
                        </a:schemeClr>
                      </a:solidFill>
                      <a:latin typeface="微软雅黑" panose="020B0503020204020204" pitchFamily="34" charset="-122"/>
                      <a:ea typeface="微软雅黑" panose="020B0503020204020204" pitchFamily="34" charset="-122"/>
                    </a:rPr>
                    <a:t>《</a:t>
                  </a:r>
                  <a:r>
                    <a:rPr lang="zh-CN" altLang="en-US" sz="1000" dirty="0">
                      <a:solidFill>
                        <a:schemeClr val="bg2">
                          <a:lumMod val="50000"/>
                        </a:schemeClr>
                      </a:solidFill>
                      <a:latin typeface="微软雅黑" panose="020B0503020204020204" pitchFamily="34" charset="-122"/>
                      <a:ea typeface="微软雅黑" panose="020B0503020204020204" pitchFamily="34" charset="-122"/>
                    </a:rPr>
                    <a:t>沈阳市信保基金管理暂行办法（讨论稿）</a:t>
                  </a:r>
                  <a:r>
                    <a:rPr lang="en-US" altLang="zh-CN" sz="1000" dirty="0">
                      <a:solidFill>
                        <a:schemeClr val="bg2">
                          <a:lumMod val="50000"/>
                        </a:schemeClr>
                      </a:solidFill>
                      <a:latin typeface="微软雅黑" panose="020B0503020204020204" pitchFamily="34" charset="-122"/>
                      <a:ea typeface="微软雅黑" panose="020B0503020204020204" pitchFamily="34" charset="-122"/>
                    </a:rPr>
                    <a:t>》</a:t>
                  </a:r>
                  <a:r>
                    <a:rPr lang="zh-CN" altLang="en-US" sz="1000" dirty="0">
                      <a:solidFill>
                        <a:schemeClr val="bg2">
                          <a:lumMod val="50000"/>
                        </a:schemeClr>
                      </a:solidFill>
                      <a:latin typeface="微软雅黑" panose="020B0503020204020204" pitchFamily="34" charset="-122"/>
                      <a:ea typeface="微软雅黑" panose="020B0503020204020204" pitchFamily="34" charset="-122"/>
                    </a:rPr>
                    <a:t>征求各金融机构意见</a:t>
                  </a:r>
                  <a:r>
                    <a:rPr lang="zh-CN" altLang="en-US" sz="1000" dirty="0" smtClean="0">
                      <a:solidFill>
                        <a:schemeClr val="bg2">
                          <a:lumMod val="50000"/>
                        </a:schemeClr>
                      </a:solidFill>
                      <a:latin typeface="微软雅黑" panose="020B0503020204020204" pitchFamily="34" charset="-122"/>
                      <a:ea typeface="微软雅黑" panose="020B0503020204020204" pitchFamily="34" charset="-122"/>
                    </a:rPr>
                    <a:t>，组织</a:t>
                  </a:r>
                  <a:r>
                    <a:rPr lang="zh-CN" altLang="en-US" sz="1000" dirty="0">
                      <a:solidFill>
                        <a:schemeClr val="bg2">
                          <a:lumMod val="50000"/>
                        </a:schemeClr>
                      </a:solidFill>
                      <a:latin typeface="微软雅黑" panose="020B0503020204020204" pitchFamily="34" charset="-122"/>
                      <a:ea typeface="微软雅黑" panose="020B0503020204020204" pitchFamily="34" charset="-122"/>
                    </a:rPr>
                    <a:t>召开“信保基金业务座谈会”</a:t>
                  </a:r>
                </a:p>
              </p:txBody>
            </p:sp>
          </p:grpSp>
          <p:sp>
            <p:nvSpPr>
              <p:cNvPr id="115" name="TextBox 163">
                <a:extLst>
                  <a:ext uri="{FF2B5EF4-FFF2-40B4-BE49-F238E27FC236}">
                    <a16:creationId xmlns:a16="http://schemas.microsoft.com/office/drawing/2014/main" xmlns="" id="{40A345E4-5846-F249-9881-20DFF6F76068}"/>
                  </a:ext>
                </a:extLst>
              </p:cNvPr>
              <p:cNvSpPr txBox="1"/>
              <p:nvPr/>
            </p:nvSpPr>
            <p:spPr>
              <a:xfrm>
                <a:off x="7659446" y="5223792"/>
                <a:ext cx="2065347" cy="415498"/>
              </a:xfrm>
              <a:prstGeom prst="rect">
                <a:avLst/>
              </a:prstGeom>
              <a:noFill/>
            </p:spPr>
            <p:txBody>
              <a:bodyPr wrap="square" lIns="91431" tIns="0" rIns="91431" bIns="0" rtlCol="0" anchor="t">
                <a:spAutoFit/>
              </a:bodyPr>
              <a:lstStyle/>
              <a:p>
                <a:pPr algn="ctr">
                  <a:lnSpc>
                    <a:spcPct val="150000"/>
                  </a:lnSpc>
                </a:pPr>
                <a:r>
                  <a:rPr lang="zh-CN" altLang="en-US" b="1" dirty="0" smtClean="0">
                    <a:solidFill>
                      <a:schemeClr val="tx2">
                        <a:lumMod val="75000"/>
                      </a:schemeClr>
                    </a:solidFill>
                    <a:latin typeface="微软雅黑" panose="020B0503020204020204" pitchFamily="34" charset="-122"/>
                    <a:ea typeface="微软雅黑" panose="020B0503020204020204" pitchFamily="34" charset="-122"/>
                  </a:rPr>
                  <a:t>信保基金征求意见</a:t>
                </a:r>
                <a:endParaRPr lang="zh-CN" altLang="en-US" b="1" dirty="0">
                  <a:solidFill>
                    <a:schemeClr val="tx2">
                      <a:lumMod val="75000"/>
                    </a:schemeClr>
                  </a:solidFill>
                  <a:latin typeface="微软雅黑" panose="020B0503020204020204" pitchFamily="34" charset="-122"/>
                  <a:ea typeface="微软雅黑" panose="020B0503020204020204" pitchFamily="34" charset="-122"/>
                </a:endParaRPr>
              </a:p>
            </p:txBody>
          </p:sp>
        </p:grpSp>
        <p:cxnSp>
          <p:nvCxnSpPr>
            <p:cNvPr id="130" name="直接连接符 152"/>
            <p:cNvCxnSpPr/>
            <p:nvPr/>
          </p:nvCxnSpPr>
          <p:spPr>
            <a:xfrm flipV="1">
              <a:off x="8584171" y="4681029"/>
              <a:ext cx="0" cy="281266"/>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grpSp>
      <p:grpSp>
        <p:nvGrpSpPr>
          <p:cNvPr id="49" name="组合 48"/>
          <p:cNvGrpSpPr/>
          <p:nvPr/>
        </p:nvGrpSpPr>
        <p:grpSpPr>
          <a:xfrm>
            <a:off x="10017308" y="2775861"/>
            <a:ext cx="2065347" cy="2585318"/>
            <a:chOff x="10264478" y="3516684"/>
            <a:chExt cx="2065347" cy="2585318"/>
          </a:xfrm>
        </p:grpSpPr>
        <p:grpSp>
          <p:nvGrpSpPr>
            <p:cNvPr id="48" name="组合 47"/>
            <p:cNvGrpSpPr/>
            <p:nvPr/>
          </p:nvGrpSpPr>
          <p:grpSpPr>
            <a:xfrm>
              <a:off x="10516731" y="3516684"/>
              <a:ext cx="1675269" cy="2585318"/>
              <a:chOff x="10423101" y="3637611"/>
              <a:chExt cx="1675269" cy="2585318"/>
            </a:xfrm>
          </p:grpSpPr>
          <p:grpSp>
            <p:nvGrpSpPr>
              <p:cNvPr id="94" name="组合 93"/>
              <p:cNvGrpSpPr/>
              <p:nvPr/>
            </p:nvGrpSpPr>
            <p:grpSpPr>
              <a:xfrm>
                <a:off x="10509069" y="3637611"/>
                <a:ext cx="1589301" cy="2065593"/>
                <a:chOff x="9253369" y="3235653"/>
                <a:chExt cx="2016705" cy="2494950"/>
              </a:xfrm>
            </p:grpSpPr>
            <p:grpSp>
              <p:nvGrpSpPr>
                <p:cNvPr id="95" name="组合 94"/>
                <p:cNvGrpSpPr/>
                <p:nvPr/>
              </p:nvGrpSpPr>
              <p:grpSpPr>
                <a:xfrm>
                  <a:off x="9538759" y="3235653"/>
                  <a:ext cx="1388915" cy="1354298"/>
                  <a:chOff x="10559621" y="3529102"/>
                  <a:chExt cx="1844816" cy="1845484"/>
                </a:xfrm>
              </p:grpSpPr>
              <p:grpSp>
                <p:nvGrpSpPr>
                  <p:cNvPr id="99" name="组合 98"/>
                  <p:cNvGrpSpPr/>
                  <p:nvPr/>
                </p:nvGrpSpPr>
                <p:grpSpPr>
                  <a:xfrm>
                    <a:off x="10559621" y="3529102"/>
                    <a:ext cx="1844816" cy="1845484"/>
                    <a:chOff x="4345444" y="2542859"/>
                    <a:chExt cx="1810548" cy="1811205"/>
                  </a:xfrm>
                </p:grpSpPr>
                <p:grpSp>
                  <p:nvGrpSpPr>
                    <p:cNvPr id="101" name="组合 100"/>
                    <p:cNvGrpSpPr/>
                    <p:nvPr/>
                  </p:nvGrpSpPr>
                  <p:grpSpPr>
                    <a:xfrm>
                      <a:off x="4345444" y="2542859"/>
                      <a:ext cx="1810548" cy="1811205"/>
                      <a:chOff x="1463339" y="1072758"/>
                      <a:chExt cx="1546056" cy="1546058"/>
                    </a:xfrm>
                    <a:effectLst>
                      <a:outerShdw blurRad="330200" dist="215900" dir="6900000" sx="91000" sy="91000" algn="t" rotWithShape="0">
                        <a:prstClr val="black">
                          <a:alpha val="49000"/>
                        </a:prstClr>
                      </a:outerShdw>
                    </a:effectLst>
                  </p:grpSpPr>
                  <p:sp>
                    <p:nvSpPr>
                      <p:cNvPr id="103" name="同心圆 102"/>
                      <p:cNvSpPr/>
                      <p:nvPr/>
                    </p:nvSpPr>
                    <p:spPr>
                      <a:xfrm>
                        <a:off x="1463339" y="1072758"/>
                        <a:ext cx="1546056"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04" name="椭圆 103"/>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02" name="椭圆 101"/>
                    <p:cNvSpPr/>
                    <p:nvPr/>
                  </p:nvSpPr>
                  <p:spPr>
                    <a:xfrm>
                      <a:off x="4565570" y="2763062"/>
                      <a:ext cx="1370297" cy="1370793"/>
                    </a:xfrm>
                    <a:prstGeom prst="ellipse">
                      <a:avLst/>
                    </a:prstGeom>
                    <a:solidFill>
                      <a:srgbClr val="0059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00" name="TextBox 139"/>
                  <p:cNvSpPr txBox="1"/>
                  <p:nvPr/>
                </p:nvSpPr>
                <p:spPr>
                  <a:xfrm>
                    <a:off x="10719461" y="4152911"/>
                    <a:ext cx="1460684" cy="584283"/>
                  </a:xfrm>
                  <a:prstGeom prst="rect">
                    <a:avLst/>
                  </a:prstGeom>
                  <a:noFill/>
                </p:spPr>
                <p:txBody>
                  <a:bodyPr wrap="square" lIns="138192" tIns="69096" rIns="138192" bIns="69096" rtlCol="0">
                    <a:spAutoFit/>
                  </a:bodyPr>
                  <a:lstStyle/>
                  <a:p>
                    <a:pPr algn="ctr"/>
                    <a:r>
                      <a:rPr lang="en-US" altLang="zh-CN" sz="1400" dirty="0" smtClean="0">
                        <a:solidFill>
                          <a:schemeClr val="bg1"/>
                        </a:solidFill>
                        <a:latin typeface="微软雅黑" panose="020B0503020204020204" pitchFamily="34" charset="-122"/>
                        <a:ea typeface="微软雅黑" panose="020B0503020204020204" pitchFamily="34" charset="-122"/>
                      </a:rPr>
                      <a:t>12</a:t>
                    </a:r>
                    <a:r>
                      <a:rPr lang="zh-CN" altLang="en-US" sz="1400" dirty="0" smtClean="0">
                        <a:solidFill>
                          <a:schemeClr val="bg1"/>
                        </a:solidFill>
                        <a:latin typeface="微软雅黑" panose="020B0503020204020204" pitchFamily="34" charset="-122"/>
                        <a:ea typeface="微软雅黑" panose="020B0503020204020204" pitchFamily="34" charset="-122"/>
                      </a:rPr>
                      <a:t>月</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sp>
              <p:nvSpPr>
                <p:cNvPr id="97" name="TextBox 160"/>
                <p:cNvSpPr txBox="1"/>
                <p:nvPr/>
              </p:nvSpPr>
              <p:spPr>
                <a:xfrm>
                  <a:off x="9253369" y="5422838"/>
                  <a:ext cx="2016705" cy="307765"/>
                </a:xfrm>
                <a:prstGeom prst="rect">
                  <a:avLst/>
                </a:prstGeom>
                <a:noFill/>
              </p:spPr>
              <p:txBody>
                <a:bodyPr wrap="square" lIns="91431" tIns="45715" rIns="91431" bIns="45715" rtlCol="0">
                  <a:spAutoFit/>
                </a:bodyPr>
                <a:lstStyle/>
                <a:p>
                  <a:pPr>
                    <a:lnSpc>
                      <a:spcPct val="130000"/>
                    </a:lnSpc>
                  </a:pPr>
                  <a:endParaRPr lang="zh-CN" altLang="en-US" sz="900" dirty="0">
                    <a:solidFill>
                      <a:schemeClr val="bg2">
                        <a:lumMod val="50000"/>
                      </a:schemeClr>
                    </a:solidFill>
                    <a:latin typeface="微软雅黑" panose="020B0503020204020204" pitchFamily="34" charset="-122"/>
                    <a:ea typeface="微软雅黑" panose="020B0503020204020204" pitchFamily="34" charset="-122"/>
                  </a:endParaRPr>
                </a:p>
              </p:txBody>
            </p:sp>
          </p:grpSp>
          <p:sp>
            <p:nvSpPr>
              <p:cNvPr id="105" name="TextBox 155"/>
              <p:cNvSpPr txBox="1"/>
              <p:nvPr/>
            </p:nvSpPr>
            <p:spPr>
              <a:xfrm>
                <a:off x="10423101" y="5749989"/>
                <a:ext cx="1541880" cy="472940"/>
              </a:xfrm>
              <a:prstGeom prst="rect">
                <a:avLst/>
              </a:prstGeom>
              <a:noFill/>
            </p:spPr>
            <p:txBody>
              <a:bodyPr wrap="square" lIns="91431" tIns="45715" rIns="91431" bIns="45715" rtlCol="0">
                <a:spAutoFit/>
              </a:bodyPr>
              <a:lstStyle/>
              <a:p>
                <a:pPr algn="just">
                  <a:lnSpc>
                    <a:spcPct val="130000"/>
                  </a:lnSpc>
                </a:pPr>
                <a:r>
                  <a:rPr lang="en-US" altLang="zh-CN" sz="1000" dirty="0">
                    <a:solidFill>
                      <a:schemeClr val="bg2">
                        <a:lumMod val="50000"/>
                      </a:schemeClr>
                    </a:solidFill>
                    <a:latin typeface="微软雅黑" panose="020B0503020204020204" pitchFamily="34" charset="-122"/>
                    <a:ea typeface="微软雅黑" panose="020B0503020204020204" pitchFamily="34" charset="-122"/>
                  </a:rPr>
                  <a:t>《</a:t>
                </a:r>
                <a:r>
                  <a:rPr lang="zh-CN" altLang="en-US" sz="1000" dirty="0">
                    <a:solidFill>
                      <a:schemeClr val="bg2">
                        <a:lumMod val="50000"/>
                      </a:schemeClr>
                    </a:solidFill>
                    <a:latin typeface="微软雅黑" panose="020B0503020204020204" pitchFamily="34" charset="-122"/>
                    <a:ea typeface="微软雅黑" panose="020B0503020204020204" pitchFamily="34" charset="-122"/>
                  </a:rPr>
                  <a:t>沈阳市信保基金管理暂行办法</a:t>
                </a:r>
                <a:r>
                  <a:rPr lang="en-US" altLang="zh-CN" sz="1000" dirty="0">
                    <a:solidFill>
                      <a:schemeClr val="bg2">
                        <a:lumMod val="50000"/>
                      </a:schemeClr>
                    </a:solidFill>
                    <a:latin typeface="微软雅黑" panose="020B0503020204020204" pitchFamily="34" charset="-122"/>
                    <a:ea typeface="微软雅黑" panose="020B0503020204020204" pitchFamily="34" charset="-122"/>
                  </a:rPr>
                  <a:t>》</a:t>
                </a:r>
                <a:r>
                  <a:rPr lang="zh-CN" altLang="en-US" sz="1000" dirty="0">
                    <a:solidFill>
                      <a:schemeClr val="bg2">
                        <a:lumMod val="50000"/>
                      </a:schemeClr>
                    </a:solidFill>
                    <a:latin typeface="微软雅黑" panose="020B0503020204020204" pitchFamily="34" charset="-122"/>
                    <a:ea typeface="微软雅黑" panose="020B0503020204020204" pitchFamily="34" charset="-122"/>
                  </a:rPr>
                  <a:t>正式发布</a:t>
                </a:r>
              </a:p>
            </p:txBody>
          </p:sp>
        </p:grpSp>
        <p:sp>
          <p:nvSpPr>
            <p:cNvPr id="113" name="TextBox 163">
              <a:extLst>
                <a:ext uri="{FF2B5EF4-FFF2-40B4-BE49-F238E27FC236}">
                  <a16:creationId xmlns:a16="http://schemas.microsoft.com/office/drawing/2014/main" xmlns="" id="{40A345E4-5846-F249-9881-20DFF6F76068}"/>
                </a:ext>
              </a:extLst>
            </p:cNvPr>
            <p:cNvSpPr txBox="1"/>
            <p:nvPr/>
          </p:nvSpPr>
          <p:spPr>
            <a:xfrm>
              <a:off x="10264478" y="5195514"/>
              <a:ext cx="2065347" cy="366575"/>
            </a:xfrm>
            <a:prstGeom prst="rect">
              <a:avLst/>
            </a:prstGeom>
            <a:noFill/>
          </p:spPr>
          <p:txBody>
            <a:bodyPr wrap="square" lIns="91431" tIns="0" rIns="91431" bIns="0" rtlCol="0" anchor="t">
              <a:spAutoFit/>
            </a:bodyPr>
            <a:lstStyle/>
            <a:p>
              <a:pPr algn="ctr">
                <a:lnSpc>
                  <a:spcPct val="150000"/>
                </a:lnSpc>
              </a:pPr>
              <a:r>
                <a:rPr lang="zh-CN" altLang="en-US" b="1" dirty="0" smtClean="0">
                  <a:solidFill>
                    <a:schemeClr val="tx2">
                      <a:lumMod val="75000"/>
                    </a:schemeClr>
                  </a:solidFill>
                  <a:latin typeface="微软雅黑" panose="020B0503020204020204" pitchFamily="34" charset="-122"/>
                  <a:ea typeface="微软雅黑" panose="020B0503020204020204" pitchFamily="34" charset="-122"/>
                </a:rPr>
                <a:t>信保基金发布</a:t>
              </a:r>
              <a:endParaRPr lang="zh-CN" altLang="en-US" b="1" dirty="0">
                <a:solidFill>
                  <a:schemeClr val="tx2">
                    <a:lumMod val="75000"/>
                  </a:schemeClr>
                </a:solidFill>
                <a:latin typeface="微软雅黑" panose="020B0503020204020204" pitchFamily="34" charset="-122"/>
                <a:ea typeface="微软雅黑" panose="020B0503020204020204" pitchFamily="34" charset="-122"/>
              </a:endParaRPr>
            </a:p>
          </p:txBody>
        </p:sp>
        <p:cxnSp>
          <p:nvCxnSpPr>
            <p:cNvPr id="131" name="直接连接符 157"/>
            <p:cNvCxnSpPr/>
            <p:nvPr/>
          </p:nvCxnSpPr>
          <p:spPr>
            <a:xfrm flipV="1">
              <a:off x="11374886" y="4773830"/>
              <a:ext cx="0" cy="306242"/>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grpSp>
      <p:grpSp>
        <p:nvGrpSpPr>
          <p:cNvPr id="51" name="组合 50"/>
          <p:cNvGrpSpPr/>
          <p:nvPr/>
        </p:nvGrpSpPr>
        <p:grpSpPr>
          <a:xfrm>
            <a:off x="4059974" y="1340568"/>
            <a:ext cx="1911864" cy="2446781"/>
            <a:chOff x="3294724" y="2161150"/>
            <a:chExt cx="1911864" cy="2446781"/>
          </a:xfrm>
        </p:grpSpPr>
        <p:grpSp>
          <p:nvGrpSpPr>
            <p:cNvPr id="43" name="组合 42"/>
            <p:cNvGrpSpPr/>
            <p:nvPr/>
          </p:nvGrpSpPr>
          <p:grpSpPr>
            <a:xfrm>
              <a:off x="3294724" y="2161150"/>
              <a:ext cx="1911864" cy="2446781"/>
              <a:chOff x="3521023" y="2163915"/>
              <a:chExt cx="1911864" cy="2446781"/>
            </a:xfrm>
          </p:grpSpPr>
          <p:grpSp>
            <p:nvGrpSpPr>
              <p:cNvPr id="2" name="组合 1"/>
              <p:cNvGrpSpPr/>
              <p:nvPr/>
            </p:nvGrpSpPr>
            <p:grpSpPr>
              <a:xfrm>
                <a:off x="3525256" y="2163915"/>
                <a:ext cx="1907631" cy="2446781"/>
                <a:chOff x="925920" y="1929872"/>
                <a:chExt cx="1907631" cy="2446781"/>
              </a:xfrm>
            </p:grpSpPr>
            <p:grpSp>
              <p:nvGrpSpPr>
                <p:cNvPr id="6" name="组合 5"/>
                <p:cNvGrpSpPr/>
                <p:nvPr/>
              </p:nvGrpSpPr>
              <p:grpSpPr>
                <a:xfrm>
                  <a:off x="1295662" y="3421289"/>
                  <a:ext cx="979785" cy="955364"/>
                  <a:chOff x="1466675" y="3784103"/>
                  <a:chExt cx="1301392" cy="1301862"/>
                </a:xfrm>
              </p:grpSpPr>
              <p:grpSp>
                <p:nvGrpSpPr>
                  <p:cNvPr id="7" name="组合 6"/>
                  <p:cNvGrpSpPr/>
                  <p:nvPr/>
                </p:nvGrpSpPr>
                <p:grpSpPr>
                  <a:xfrm>
                    <a:off x="1466675" y="3784103"/>
                    <a:ext cx="1301392" cy="1301862"/>
                    <a:chOff x="4345444" y="2542859"/>
                    <a:chExt cx="1810550" cy="1811205"/>
                  </a:xfrm>
                </p:grpSpPr>
                <p:grpSp>
                  <p:nvGrpSpPr>
                    <p:cNvPr id="9" name="组合 8"/>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2" name="同心圆 11"/>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3" name="椭圆 12"/>
                      <p:cNvSpPr/>
                      <p:nvPr/>
                    </p:nvSpPr>
                    <p:spPr>
                      <a:xfrm>
                        <a:off x="1505123" y="1084908"/>
                        <a:ext cx="1504274" cy="1504274"/>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0" name="椭圆 9"/>
                    <p:cNvSpPr/>
                    <p:nvPr/>
                  </p:nvSpPr>
                  <p:spPr>
                    <a:xfrm>
                      <a:off x="4565570" y="2763061"/>
                      <a:ext cx="1370298" cy="1370793"/>
                    </a:xfrm>
                    <a:prstGeom prst="ellipse">
                      <a:avLst/>
                    </a:prstGeom>
                    <a:solidFill>
                      <a:srgbClr val="B8352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8" name="TextBox 97"/>
                  <p:cNvSpPr txBox="1"/>
                  <p:nvPr/>
                </p:nvSpPr>
                <p:spPr>
                  <a:xfrm>
                    <a:off x="1524467" y="4226616"/>
                    <a:ext cx="1212414" cy="483733"/>
                  </a:xfrm>
                  <a:prstGeom prst="rect">
                    <a:avLst/>
                  </a:prstGeom>
                  <a:noFill/>
                </p:spPr>
                <p:txBody>
                  <a:bodyPr wrap="square" lIns="138192" tIns="69096" rIns="138192" bIns="69096" rtlCol="0">
                    <a:spAutoFit/>
                  </a:bodyPr>
                  <a:lstStyle/>
                  <a:p>
                    <a:pPr algn="ctr"/>
                    <a:r>
                      <a:rPr lang="en-US" altLang="zh-CN" sz="1400" dirty="0" smtClean="0">
                        <a:solidFill>
                          <a:schemeClr val="bg1"/>
                        </a:solidFill>
                        <a:latin typeface="微软雅黑" panose="020B0503020204020204" pitchFamily="34" charset="-122"/>
                        <a:ea typeface="微软雅黑" panose="020B0503020204020204" pitchFamily="34" charset="-122"/>
                      </a:rPr>
                      <a:t>6</a:t>
                    </a:r>
                    <a:r>
                      <a:rPr lang="zh-CN" altLang="en-US" sz="1400" dirty="0" smtClean="0">
                        <a:solidFill>
                          <a:schemeClr val="bg1"/>
                        </a:solidFill>
                        <a:latin typeface="微软雅黑" panose="020B0503020204020204" pitchFamily="34" charset="-122"/>
                        <a:ea typeface="微软雅黑" panose="020B0503020204020204" pitchFamily="34" charset="-122"/>
                      </a:rPr>
                      <a:t>月</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sp>
              <p:nvSpPr>
                <p:cNvPr id="57" name="TextBox 145"/>
                <p:cNvSpPr txBox="1"/>
                <p:nvPr/>
              </p:nvSpPr>
              <p:spPr>
                <a:xfrm>
                  <a:off x="925920" y="1929872"/>
                  <a:ext cx="1907631" cy="292378"/>
                </a:xfrm>
                <a:prstGeom prst="rect">
                  <a:avLst/>
                </a:prstGeom>
                <a:noFill/>
              </p:spPr>
              <p:txBody>
                <a:bodyPr wrap="square" lIns="91431" tIns="45715" rIns="91431" bIns="45715" rtlCol="0">
                  <a:spAutoFit/>
                </a:bodyPr>
                <a:lstStyle/>
                <a:p>
                  <a:pPr algn="just">
                    <a:lnSpc>
                      <a:spcPct val="130000"/>
                    </a:lnSpc>
                  </a:pPr>
                  <a:r>
                    <a:rPr lang="zh-CN" altLang="en-US" sz="1000" dirty="0" smtClean="0">
                      <a:solidFill>
                        <a:schemeClr val="bg2">
                          <a:lumMod val="50000"/>
                        </a:schemeClr>
                      </a:solidFill>
                      <a:latin typeface="微软雅黑" panose="020B0503020204020204" pitchFamily="34" charset="-122"/>
                      <a:ea typeface="微软雅黑" panose="020B0503020204020204" pitchFamily="34" charset="-122"/>
                    </a:rPr>
                    <a:t>与工业生产</a:t>
                  </a:r>
                  <a:r>
                    <a:rPr lang="zh-CN" altLang="en-US" sz="1000" dirty="0">
                      <a:solidFill>
                        <a:schemeClr val="bg2">
                          <a:lumMod val="50000"/>
                        </a:schemeClr>
                      </a:solidFill>
                      <a:latin typeface="微软雅黑" panose="020B0503020204020204" pitchFamily="34" charset="-122"/>
                      <a:ea typeface="微软雅黑" panose="020B0503020204020204" pitchFamily="34" charset="-122"/>
                    </a:rPr>
                    <a:t>要素平台完成互链</a:t>
                  </a:r>
                </a:p>
              </p:txBody>
            </p:sp>
          </p:grpSp>
          <p:sp>
            <p:nvSpPr>
              <p:cNvPr id="107" name="TextBox 163">
                <a:extLst>
                  <a:ext uri="{FF2B5EF4-FFF2-40B4-BE49-F238E27FC236}">
                    <a16:creationId xmlns:a16="http://schemas.microsoft.com/office/drawing/2014/main" xmlns="" id="{40A345E4-5846-F249-9881-20DFF6F76068}"/>
                  </a:ext>
                </a:extLst>
              </p:cNvPr>
              <p:cNvSpPr txBox="1"/>
              <p:nvPr/>
            </p:nvSpPr>
            <p:spPr>
              <a:xfrm>
                <a:off x="3521023" y="2591701"/>
                <a:ext cx="1788911" cy="415498"/>
              </a:xfrm>
              <a:prstGeom prst="rect">
                <a:avLst/>
              </a:prstGeom>
              <a:noFill/>
            </p:spPr>
            <p:txBody>
              <a:bodyPr wrap="square" lIns="91431" tIns="0" rIns="91431" bIns="0" rtlCol="0" anchor="t">
                <a:spAutoFit/>
              </a:bodyPr>
              <a:lstStyle/>
              <a:p>
                <a:pPr algn="ctr">
                  <a:lnSpc>
                    <a:spcPct val="150000"/>
                  </a:lnSpc>
                </a:pPr>
                <a:r>
                  <a:rPr lang="zh-CN" altLang="en-US" b="1" dirty="0">
                    <a:solidFill>
                      <a:schemeClr val="tx2">
                        <a:lumMod val="75000"/>
                      </a:schemeClr>
                    </a:solidFill>
                    <a:latin typeface="微软雅黑" panose="020B0503020204020204" pitchFamily="34" charset="-122"/>
                    <a:ea typeface="微软雅黑" panose="020B0503020204020204" pitchFamily="34" charset="-122"/>
                  </a:rPr>
                  <a:t>工信局</a:t>
                </a:r>
                <a:r>
                  <a:rPr lang="zh-CN" altLang="en-US" b="1" dirty="0" smtClean="0">
                    <a:solidFill>
                      <a:schemeClr val="tx2">
                        <a:lumMod val="75000"/>
                      </a:schemeClr>
                    </a:solidFill>
                    <a:latin typeface="微软雅黑" panose="020B0503020204020204" pitchFamily="34" charset="-122"/>
                    <a:ea typeface="微软雅黑" panose="020B0503020204020204" pitchFamily="34" charset="-122"/>
                  </a:rPr>
                  <a:t>合作落地</a:t>
                </a:r>
                <a:endParaRPr lang="zh-CN" altLang="en-US" b="1" dirty="0">
                  <a:solidFill>
                    <a:schemeClr val="tx2">
                      <a:lumMod val="75000"/>
                    </a:schemeClr>
                  </a:solidFill>
                  <a:latin typeface="微软雅黑" panose="020B0503020204020204" pitchFamily="34" charset="-122"/>
                  <a:ea typeface="微软雅黑" panose="020B0503020204020204" pitchFamily="34" charset="-122"/>
                </a:endParaRPr>
              </a:p>
            </p:txBody>
          </p:sp>
        </p:grpSp>
        <p:cxnSp>
          <p:nvCxnSpPr>
            <p:cNvPr id="132" name="直接连接符 167"/>
            <p:cNvCxnSpPr/>
            <p:nvPr/>
          </p:nvCxnSpPr>
          <p:spPr>
            <a:xfrm>
              <a:off x="4158591" y="3292974"/>
              <a:ext cx="0" cy="238862"/>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grpSp>
      <p:grpSp>
        <p:nvGrpSpPr>
          <p:cNvPr id="42" name="组合 41"/>
          <p:cNvGrpSpPr/>
          <p:nvPr/>
        </p:nvGrpSpPr>
        <p:grpSpPr>
          <a:xfrm>
            <a:off x="5180082" y="3040812"/>
            <a:ext cx="2065347" cy="2927484"/>
            <a:chOff x="4673466" y="3796987"/>
            <a:chExt cx="2065347" cy="2927484"/>
          </a:xfrm>
        </p:grpSpPr>
        <p:grpSp>
          <p:nvGrpSpPr>
            <p:cNvPr id="44" name="组合 43"/>
            <p:cNvGrpSpPr/>
            <p:nvPr/>
          </p:nvGrpSpPr>
          <p:grpSpPr>
            <a:xfrm>
              <a:off x="4673466" y="3796987"/>
              <a:ext cx="2065347" cy="2927484"/>
              <a:chOff x="4874783" y="3792302"/>
              <a:chExt cx="2065347" cy="2927484"/>
            </a:xfrm>
          </p:grpSpPr>
          <p:grpSp>
            <p:nvGrpSpPr>
              <p:cNvPr id="63" name="组合 62"/>
              <p:cNvGrpSpPr/>
              <p:nvPr/>
            </p:nvGrpSpPr>
            <p:grpSpPr>
              <a:xfrm>
                <a:off x="4947098" y="3792302"/>
                <a:ext cx="1951132" cy="2927484"/>
                <a:chOff x="2019105" y="3549777"/>
                <a:chExt cx="1951132" cy="2927484"/>
              </a:xfrm>
            </p:grpSpPr>
            <p:grpSp>
              <p:nvGrpSpPr>
                <p:cNvPr id="14" name="组合 13"/>
                <p:cNvGrpSpPr/>
                <p:nvPr/>
              </p:nvGrpSpPr>
              <p:grpSpPr>
                <a:xfrm>
                  <a:off x="2452531" y="3549777"/>
                  <a:ext cx="925931" cy="723062"/>
                  <a:chOff x="3003279" y="3959191"/>
                  <a:chExt cx="1229859" cy="985306"/>
                </a:xfrm>
              </p:grpSpPr>
              <p:grpSp>
                <p:nvGrpSpPr>
                  <p:cNvPr id="15" name="组合 14"/>
                  <p:cNvGrpSpPr/>
                  <p:nvPr/>
                </p:nvGrpSpPr>
                <p:grpSpPr>
                  <a:xfrm>
                    <a:off x="3117025" y="3959191"/>
                    <a:ext cx="984950" cy="985306"/>
                    <a:chOff x="4345444" y="2542859"/>
                    <a:chExt cx="1810550" cy="1811205"/>
                  </a:xfrm>
                </p:grpSpPr>
                <p:grpSp>
                  <p:nvGrpSpPr>
                    <p:cNvPr id="17" name="组合 16"/>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9" name="同心圆 18"/>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20" name="椭圆 19"/>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8" name="椭圆 17"/>
                    <p:cNvSpPr/>
                    <p:nvPr/>
                  </p:nvSpPr>
                  <p:spPr>
                    <a:xfrm>
                      <a:off x="4565570" y="2763062"/>
                      <a:ext cx="1370298" cy="1370793"/>
                    </a:xfrm>
                    <a:prstGeom prst="ellipse">
                      <a:avLst/>
                    </a:prstGeom>
                    <a:solidFill>
                      <a:srgbClr val="0059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6" name="TextBox 104"/>
                  <p:cNvSpPr txBox="1"/>
                  <p:nvPr/>
                </p:nvSpPr>
                <p:spPr>
                  <a:xfrm>
                    <a:off x="3003279" y="4223890"/>
                    <a:ext cx="1229859" cy="483733"/>
                  </a:xfrm>
                  <a:prstGeom prst="rect">
                    <a:avLst/>
                  </a:prstGeom>
                  <a:noFill/>
                </p:spPr>
                <p:txBody>
                  <a:bodyPr wrap="square" lIns="138192" tIns="69096" rIns="138192" bIns="69096" rtlCol="0">
                    <a:spAutoFit/>
                  </a:bodyPr>
                  <a:lstStyle/>
                  <a:p>
                    <a:pPr algn="ctr"/>
                    <a:r>
                      <a:rPr lang="en-US" altLang="zh-CN" sz="1400" dirty="0">
                        <a:solidFill>
                          <a:schemeClr val="bg1"/>
                        </a:solidFill>
                        <a:latin typeface="微软雅黑" panose="020B0503020204020204" pitchFamily="34" charset="-122"/>
                        <a:ea typeface="微软雅黑" panose="020B0503020204020204" pitchFamily="34" charset="-122"/>
                      </a:rPr>
                      <a:t>7</a:t>
                    </a:r>
                    <a:r>
                      <a:rPr lang="zh-CN" altLang="en-US" sz="1400" dirty="0" smtClean="0">
                        <a:solidFill>
                          <a:schemeClr val="bg1"/>
                        </a:solidFill>
                        <a:latin typeface="微软雅黑" panose="020B0503020204020204" pitchFamily="34" charset="-122"/>
                        <a:ea typeface="微软雅黑" panose="020B0503020204020204" pitchFamily="34" charset="-122"/>
                      </a:rPr>
                      <a:t>月</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sp>
              <p:nvSpPr>
                <p:cNvPr id="77" name="TextBox 165"/>
                <p:cNvSpPr txBox="1"/>
                <p:nvPr/>
              </p:nvSpPr>
              <p:spPr>
                <a:xfrm>
                  <a:off x="2019105" y="5384664"/>
                  <a:ext cx="1951132" cy="1092597"/>
                </a:xfrm>
                <a:prstGeom prst="rect">
                  <a:avLst/>
                </a:prstGeom>
                <a:noFill/>
              </p:spPr>
              <p:txBody>
                <a:bodyPr wrap="square" lIns="91431" tIns="45715" rIns="91431" bIns="45715" rtlCol="0">
                  <a:spAutoFit/>
                </a:bodyPr>
                <a:lstStyle/>
                <a:p>
                  <a:pPr algn="just">
                    <a:lnSpc>
                      <a:spcPct val="130000"/>
                    </a:lnSpc>
                  </a:pPr>
                  <a:r>
                    <a:rPr lang="zh-CN" altLang="en-US" sz="1000" dirty="0" smtClean="0">
                      <a:solidFill>
                        <a:schemeClr val="bg2">
                          <a:lumMod val="50000"/>
                        </a:schemeClr>
                      </a:solidFill>
                      <a:latin typeface="微软雅黑" panose="020B0503020204020204" pitchFamily="34" charset="-122"/>
                      <a:ea typeface="微软雅黑" panose="020B0503020204020204" pitchFamily="34" charset="-122"/>
                    </a:rPr>
                    <a:t>振兴银行依托两个平台研发</a:t>
                  </a:r>
                  <a:r>
                    <a:rPr lang="zh-CN" altLang="en-US" sz="1000" dirty="0">
                      <a:solidFill>
                        <a:schemeClr val="bg2">
                          <a:lumMod val="50000"/>
                        </a:schemeClr>
                      </a:solidFill>
                      <a:latin typeface="微软雅黑" panose="020B0503020204020204" pitchFamily="34" charset="-122"/>
                      <a:ea typeface="微软雅黑" panose="020B0503020204020204" pitchFamily="34" charset="-122"/>
                    </a:rPr>
                    <a:t>、结合企业征信报告作为审核依据的信用贷款产品 “征信数据贷”正式在综合金融服务平台发布上线</a:t>
                  </a:r>
                </a:p>
              </p:txBody>
            </p:sp>
          </p:grpSp>
          <p:sp>
            <p:nvSpPr>
              <p:cNvPr id="90" name="TextBox 163">
                <a:extLst>
                  <a:ext uri="{FF2B5EF4-FFF2-40B4-BE49-F238E27FC236}">
                    <a16:creationId xmlns:a16="http://schemas.microsoft.com/office/drawing/2014/main" xmlns="" id="{40A345E4-5846-F249-9881-20DFF6F76068}"/>
                  </a:ext>
                </a:extLst>
              </p:cNvPr>
              <p:cNvSpPr txBox="1"/>
              <p:nvPr/>
            </p:nvSpPr>
            <p:spPr>
              <a:xfrm>
                <a:off x="4874783" y="5176885"/>
                <a:ext cx="2065347" cy="415498"/>
              </a:xfrm>
              <a:prstGeom prst="rect">
                <a:avLst/>
              </a:prstGeom>
              <a:noFill/>
            </p:spPr>
            <p:txBody>
              <a:bodyPr wrap="square" lIns="91431" tIns="0" rIns="91431" bIns="0" rtlCol="0" anchor="t">
                <a:spAutoFit/>
              </a:bodyPr>
              <a:lstStyle/>
              <a:p>
                <a:pPr algn="ctr">
                  <a:lnSpc>
                    <a:spcPct val="150000"/>
                  </a:lnSpc>
                </a:pPr>
                <a:r>
                  <a:rPr lang="zh-CN" altLang="en-US" b="1" dirty="0" smtClean="0">
                    <a:solidFill>
                      <a:schemeClr val="tx2">
                        <a:lumMod val="75000"/>
                      </a:schemeClr>
                    </a:solidFill>
                    <a:latin typeface="微软雅黑" panose="020B0503020204020204" pitchFamily="34" charset="-122"/>
                    <a:ea typeface="微软雅黑" panose="020B0503020204020204" pitchFamily="34" charset="-122"/>
                  </a:rPr>
                  <a:t>征信数据贷发布</a:t>
                </a:r>
                <a:endParaRPr lang="zh-CN" altLang="en-US" b="1" dirty="0">
                  <a:solidFill>
                    <a:schemeClr val="tx2">
                      <a:lumMod val="75000"/>
                    </a:schemeClr>
                  </a:solidFill>
                  <a:latin typeface="微软雅黑" panose="020B0503020204020204" pitchFamily="34" charset="-122"/>
                  <a:ea typeface="微软雅黑" panose="020B0503020204020204" pitchFamily="34" charset="-122"/>
                </a:endParaRPr>
              </a:p>
            </p:txBody>
          </p:sp>
        </p:grpSp>
        <p:cxnSp>
          <p:nvCxnSpPr>
            <p:cNvPr id="133" name="直接连接符 147"/>
            <p:cNvCxnSpPr/>
            <p:nvPr/>
          </p:nvCxnSpPr>
          <p:spPr>
            <a:xfrm flipV="1">
              <a:off x="5658250" y="4773830"/>
              <a:ext cx="0" cy="249935"/>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grpSp>
      <p:grpSp>
        <p:nvGrpSpPr>
          <p:cNvPr id="4" name="组合 3"/>
          <p:cNvGrpSpPr/>
          <p:nvPr/>
        </p:nvGrpSpPr>
        <p:grpSpPr>
          <a:xfrm>
            <a:off x="6396650" y="1346385"/>
            <a:ext cx="2286815" cy="2479939"/>
            <a:chOff x="6149192" y="2132225"/>
            <a:chExt cx="2286815" cy="2479939"/>
          </a:xfrm>
        </p:grpSpPr>
        <p:grpSp>
          <p:nvGrpSpPr>
            <p:cNvPr id="45" name="组合 44"/>
            <p:cNvGrpSpPr/>
            <p:nvPr/>
          </p:nvGrpSpPr>
          <p:grpSpPr>
            <a:xfrm>
              <a:off x="6149192" y="2132225"/>
              <a:ext cx="2286815" cy="2479939"/>
              <a:chOff x="6149192" y="2132225"/>
              <a:chExt cx="2286815" cy="2479939"/>
            </a:xfrm>
          </p:grpSpPr>
          <p:grpSp>
            <p:nvGrpSpPr>
              <p:cNvPr id="65" name="组合 64"/>
              <p:cNvGrpSpPr/>
              <p:nvPr/>
            </p:nvGrpSpPr>
            <p:grpSpPr>
              <a:xfrm>
                <a:off x="6295528" y="2132225"/>
                <a:ext cx="1994141" cy="2479939"/>
                <a:chOff x="3122452" y="1915624"/>
                <a:chExt cx="1994141" cy="2479939"/>
              </a:xfrm>
            </p:grpSpPr>
            <p:grpSp>
              <p:nvGrpSpPr>
                <p:cNvPr id="21" name="组合 20"/>
                <p:cNvGrpSpPr/>
                <p:nvPr/>
              </p:nvGrpSpPr>
              <p:grpSpPr>
                <a:xfrm>
                  <a:off x="3542435" y="3427048"/>
                  <a:ext cx="993273" cy="968515"/>
                  <a:chOff x="4450933" y="3791953"/>
                  <a:chExt cx="1319306" cy="1319782"/>
                </a:xfrm>
              </p:grpSpPr>
              <p:grpSp>
                <p:nvGrpSpPr>
                  <p:cNvPr id="22" name="组合 21"/>
                  <p:cNvGrpSpPr/>
                  <p:nvPr/>
                </p:nvGrpSpPr>
                <p:grpSpPr>
                  <a:xfrm>
                    <a:off x="4450933" y="3791953"/>
                    <a:ext cx="1319306" cy="1319782"/>
                    <a:chOff x="4345444" y="2542859"/>
                    <a:chExt cx="1810550" cy="1811205"/>
                  </a:xfrm>
                </p:grpSpPr>
                <p:grpSp>
                  <p:nvGrpSpPr>
                    <p:cNvPr id="24" name="组合 23"/>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26" name="同心圆 25"/>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27" name="椭圆 26"/>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25" name="椭圆 24"/>
                    <p:cNvSpPr/>
                    <p:nvPr/>
                  </p:nvSpPr>
                  <p:spPr>
                    <a:xfrm>
                      <a:off x="4565570" y="2763062"/>
                      <a:ext cx="1370298" cy="1370793"/>
                    </a:xfrm>
                    <a:prstGeom prst="ellipse">
                      <a:avLst/>
                    </a:prstGeom>
                    <a:solidFill>
                      <a:srgbClr val="B8352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23" name="TextBox 111"/>
                  <p:cNvSpPr txBox="1"/>
                  <p:nvPr/>
                </p:nvSpPr>
                <p:spPr>
                  <a:xfrm>
                    <a:off x="4737137" y="4209575"/>
                    <a:ext cx="770494" cy="483733"/>
                  </a:xfrm>
                  <a:prstGeom prst="rect">
                    <a:avLst/>
                  </a:prstGeom>
                  <a:noFill/>
                </p:spPr>
                <p:txBody>
                  <a:bodyPr wrap="square" lIns="138192" tIns="69096" rIns="138192" bIns="69096" rtlCol="0">
                    <a:spAutoFit/>
                  </a:bodyPr>
                  <a:lstStyle/>
                  <a:p>
                    <a:r>
                      <a:rPr lang="en-US" altLang="zh-CN" sz="1400" dirty="0">
                        <a:solidFill>
                          <a:schemeClr val="bg1"/>
                        </a:solidFill>
                        <a:latin typeface="微软雅黑" panose="020B0503020204020204" pitchFamily="34" charset="-122"/>
                        <a:ea typeface="微软雅黑" panose="020B0503020204020204" pitchFamily="34" charset="-122"/>
                      </a:rPr>
                      <a:t>9</a:t>
                    </a:r>
                    <a:r>
                      <a:rPr lang="zh-CN" altLang="en-US" sz="1400" dirty="0" smtClean="0">
                        <a:solidFill>
                          <a:schemeClr val="bg1"/>
                        </a:solidFill>
                        <a:latin typeface="微软雅黑" panose="020B0503020204020204" pitchFamily="34" charset="-122"/>
                        <a:ea typeface="微软雅黑" panose="020B0503020204020204" pitchFamily="34" charset="-122"/>
                      </a:rPr>
                      <a:t>月</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sp>
              <p:nvSpPr>
                <p:cNvPr id="62" name="TextBox 150"/>
                <p:cNvSpPr txBox="1"/>
                <p:nvPr/>
              </p:nvSpPr>
              <p:spPr>
                <a:xfrm>
                  <a:off x="3122452" y="1915624"/>
                  <a:ext cx="1994141" cy="272885"/>
                </a:xfrm>
                <a:prstGeom prst="rect">
                  <a:avLst/>
                </a:prstGeom>
                <a:noFill/>
              </p:spPr>
              <p:txBody>
                <a:bodyPr wrap="square" lIns="91431" tIns="45715" rIns="91431" bIns="45715" rtlCol="0">
                  <a:spAutoFit/>
                </a:bodyPr>
                <a:lstStyle/>
                <a:p>
                  <a:pPr algn="just">
                    <a:lnSpc>
                      <a:spcPct val="130000"/>
                    </a:lnSpc>
                  </a:pPr>
                  <a:r>
                    <a:rPr lang="zh-CN" altLang="en-US" sz="1000" dirty="0">
                      <a:solidFill>
                        <a:schemeClr val="bg2">
                          <a:lumMod val="50000"/>
                        </a:schemeClr>
                      </a:solidFill>
                      <a:latin typeface="微软雅黑" panose="020B0503020204020204" pitchFamily="34" charset="-122"/>
                      <a:ea typeface="微软雅黑" panose="020B0503020204020204" pitchFamily="34" charset="-122"/>
                    </a:rPr>
                    <a:t>与东北科技大市场平台完成互链</a:t>
                  </a:r>
                </a:p>
              </p:txBody>
            </p:sp>
          </p:grpSp>
          <p:sp>
            <p:nvSpPr>
              <p:cNvPr id="112" name="TextBox 163">
                <a:extLst>
                  <a:ext uri="{FF2B5EF4-FFF2-40B4-BE49-F238E27FC236}">
                    <a16:creationId xmlns:a16="http://schemas.microsoft.com/office/drawing/2014/main" xmlns="" id="{40A345E4-5846-F249-9881-20DFF6F76068}"/>
                  </a:ext>
                </a:extLst>
              </p:cNvPr>
              <p:cNvSpPr txBox="1"/>
              <p:nvPr/>
            </p:nvSpPr>
            <p:spPr>
              <a:xfrm>
                <a:off x="6149192" y="2561285"/>
                <a:ext cx="2286815" cy="366575"/>
              </a:xfrm>
              <a:prstGeom prst="rect">
                <a:avLst/>
              </a:prstGeom>
              <a:noFill/>
            </p:spPr>
            <p:txBody>
              <a:bodyPr wrap="square" lIns="91431" tIns="0" rIns="91431" bIns="0" rtlCol="0" anchor="t">
                <a:spAutoFit/>
              </a:bodyPr>
              <a:lstStyle/>
              <a:p>
                <a:pPr algn="ctr">
                  <a:lnSpc>
                    <a:spcPct val="150000"/>
                  </a:lnSpc>
                </a:pPr>
                <a:r>
                  <a:rPr lang="zh-CN" altLang="en-US" b="1" dirty="0" smtClean="0">
                    <a:solidFill>
                      <a:schemeClr val="tx2">
                        <a:lumMod val="75000"/>
                      </a:schemeClr>
                    </a:solidFill>
                    <a:latin typeface="微软雅黑" panose="020B0503020204020204" pitchFamily="34" charset="-122"/>
                    <a:ea typeface="微软雅黑" panose="020B0503020204020204" pitchFamily="34" charset="-122"/>
                  </a:rPr>
                  <a:t>科技大市场合作落地</a:t>
                </a:r>
                <a:endParaRPr lang="zh-CN" altLang="en-US" b="1" dirty="0">
                  <a:solidFill>
                    <a:schemeClr val="tx2">
                      <a:lumMod val="75000"/>
                    </a:schemeClr>
                  </a:solidFill>
                  <a:latin typeface="微软雅黑" panose="020B0503020204020204" pitchFamily="34" charset="-122"/>
                  <a:ea typeface="微软雅黑" panose="020B0503020204020204" pitchFamily="34" charset="-122"/>
                </a:endParaRPr>
              </a:p>
            </p:txBody>
          </p:sp>
        </p:grpSp>
        <p:cxnSp>
          <p:nvCxnSpPr>
            <p:cNvPr id="134" name="直接连接符 172"/>
            <p:cNvCxnSpPr/>
            <p:nvPr/>
          </p:nvCxnSpPr>
          <p:spPr>
            <a:xfrm>
              <a:off x="7212147" y="3352993"/>
              <a:ext cx="0" cy="238861"/>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grpSp>
      <p:grpSp>
        <p:nvGrpSpPr>
          <p:cNvPr id="52" name="组合 51"/>
          <p:cNvGrpSpPr/>
          <p:nvPr/>
        </p:nvGrpSpPr>
        <p:grpSpPr>
          <a:xfrm>
            <a:off x="2711916" y="3002178"/>
            <a:ext cx="2065347" cy="2953550"/>
            <a:chOff x="1610040" y="3791232"/>
            <a:chExt cx="2065347" cy="2953550"/>
          </a:xfrm>
        </p:grpSpPr>
        <p:grpSp>
          <p:nvGrpSpPr>
            <p:cNvPr id="109" name="组合 108"/>
            <p:cNvGrpSpPr/>
            <p:nvPr/>
          </p:nvGrpSpPr>
          <p:grpSpPr>
            <a:xfrm>
              <a:off x="1610040" y="3791232"/>
              <a:ext cx="2065347" cy="2953550"/>
              <a:chOff x="4875479" y="3792302"/>
              <a:chExt cx="2065347" cy="2953550"/>
            </a:xfrm>
          </p:grpSpPr>
          <p:grpSp>
            <p:nvGrpSpPr>
              <p:cNvPr id="110" name="组合 109"/>
              <p:cNvGrpSpPr/>
              <p:nvPr/>
            </p:nvGrpSpPr>
            <p:grpSpPr>
              <a:xfrm>
                <a:off x="4983006" y="3792302"/>
                <a:ext cx="1951132" cy="2953550"/>
                <a:chOff x="2055013" y="3549777"/>
                <a:chExt cx="1951132" cy="2953550"/>
              </a:xfrm>
            </p:grpSpPr>
            <p:grpSp>
              <p:nvGrpSpPr>
                <p:cNvPr id="118" name="组合 117"/>
                <p:cNvGrpSpPr/>
                <p:nvPr/>
              </p:nvGrpSpPr>
              <p:grpSpPr>
                <a:xfrm>
                  <a:off x="2452531" y="3549777"/>
                  <a:ext cx="925931" cy="723062"/>
                  <a:chOff x="3003279" y="3959191"/>
                  <a:chExt cx="1229859" cy="985306"/>
                </a:xfrm>
              </p:grpSpPr>
              <p:grpSp>
                <p:nvGrpSpPr>
                  <p:cNvPr id="122" name="组合 121"/>
                  <p:cNvGrpSpPr/>
                  <p:nvPr/>
                </p:nvGrpSpPr>
                <p:grpSpPr>
                  <a:xfrm>
                    <a:off x="3117025" y="3959191"/>
                    <a:ext cx="984950" cy="985306"/>
                    <a:chOff x="4345444" y="2542859"/>
                    <a:chExt cx="1810550" cy="1811205"/>
                  </a:xfrm>
                </p:grpSpPr>
                <p:grpSp>
                  <p:nvGrpSpPr>
                    <p:cNvPr id="124" name="组合 123"/>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26" name="同心圆 125"/>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27" name="椭圆 126"/>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25" name="椭圆 124"/>
                    <p:cNvSpPr/>
                    <p:nvPr/>
                  </p:nvSpPr>
                  <p:spPr>
                    <a:xfrm>
                      <a:off x="4565570" y="2763062"/>
                      <a:ext cx="1370298" cy="1370793"/>
                    </a:xfrm>
                    <a:prstGeom prst="ellipse">
                      <a:avLst/>
                    </a:prstGeom>
                    <a:solidFill>
                      <a:srgbClr val="0059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23" name="TextBox 104"/>
                  <p:cNvSpPr txBox="1"/>
                  <p:nvPr/>
                </p:nvSpPr>
                <p:spPr>
                  <a:xfrm>
                    <a:off x="3003279" y="4223890"/>
                    <a:ext cx="1229859" cy="483733"/>
                  </a:xfrm>
                  <a:prstGeom prst="rect">
                    <a:avLst/>
                  </a:prstGeom>
                  <a:noFill/>
                </p:spPr>
                <p:txBody>
                  <a:bodyPr wrap="square" lIns="138192" tIns="69096" rIns="138192" bIns="69096" rtlCol="0">
                    <a:spAutoFit/>
                  </a:bodyPr>
                  <a:lstStyle/>
                  <a:p>
                    <a:pPr algn="ctr"/>
                    <a:r>
                      <a:rPr lang="en-US" altLang="zh-CN" sz="1400" dirty="0">
                        <a:solidFill>
                          <a:schemeClr val="bg1"/>
                        </a:solidFill>
                        <a:latin typeface="微软雅黑" panose="020B0503020204020204" pitchFamily="34" charset="-122"/>
                        <a:ea typeface="微软雅黑" panose="020B0503020204020204" pitchFamily="34" charset="-122"/>
                      </a:rPr>
                      <a:t>6</a:t>
                    </a:r>
                    <a:r>
                      <a:rPr lang="zh-CN" altLang="en-US" sz="1400" dirty="0" smtClean="0">
                        <a:solidFill>
                          <a:schemeClr val="bg1"/>
                        </a:solidFill>
                        <a:latin typeface="微软雅黑" panose="020B0503020204020204" pitchFamily="34" charset="-122"/>
                        <a:ea typeface="微软雅黑" panose="020B0503020204020204" pitchFamily="34" charset="-122"/>
                      </a:rPr>
                      <a:t>月</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sp>
              <p:nvSpPr>
                <p:cNvPr id="120" name="TextBox 165"/>
                <p:cNvSpPr txBox="1"/>
                <p:nvPr/>
              </p:nvSpPr>
              <p:spPr>
                <a:xfrm>
                  <a:off x="2055013" y="5430223"/>
                  <a:ext cx="1951132" cy="1073104"/>
                </a:xfrm>
                <a:prstGeom prst="rect">
                  <a:avLst/>
                </a:prstGeom>
                <a:noFill/>
              </p:spPr>
              <p:txBody>
                <a:bodyPr wrap="square" lIns="91431" tIns="45715" rIns="91431" bIns="45715" rtlCol="0">
                  <a:spAutoFit/>
                </a:bodyPr>
                <a:lstStyle/>
                <a:p>
                  <a:pPr algn="just">
                    <a:lnSpc>
                      <a:spcPct val="130000"/>
                    </a:lnSpc>
                  </a:pPr>
                  <a:r>
                    <a:rPr lang="zh-CN" altLang="en-US" sz="1000" dirty="0">
                      <a:solidFill>
                        <a:schemeClr val="bg2">
                          <a:lumMod val="50000"/>
                        </a:schemeClr>
                      </a:solidFill>
                      <a:latin typeface="微软雅黑" panose="020B0503020204020204" pitchFamily="34" charset="-122"/>
                      <a:ea typeface="微软雅黑" panose="020B0503020204020204" pitchFamily="34" charset="-122"/>
                    </a:rPr>
                    <a:t>为推动两个平台真正发挥作用，市金融局组织两个平台工作组赴苏州，针对两个平台应用推广等相关问题进行调研，学习苏州经验</a:t>
                  </a:r>
                </a:p>
              </p:txBody>
            </p:sp>
          </p:grpSp>
          <p:sp>
            <p:nvSpPr>
              <p:cNvPr id="117" name="TextBox 163">
                <a:extLst>
                  <a:ext uri="{FF2B5EF4-FFF2-40B4-BE49-F238E27FC236}">
                    <a16:creationId xmlns:a16="http://schemas.microsoft.com/office/drawing/2014/main" xmlns="" id="{40A345E4-5846-F249-9881-20DFF6F76068}"/>
                  </a:ext>
                </a:extLst>
              </p:cNvPr>
              <p:cNvSpPr txBox="1"/>
              <p:nvPr/>
            </p:nvSpPr>
            <p:spPr>
              <a:xfrm>
                <a:off x="4875479" y="5244815"/>
                <a:ext cx="2065347" cy="366575"/>
              </a:xfrm>
              <a:prstGeom prst="rect">
                <a:avLst/>
              </a:prstGeom>
              <a:noFill/>
            </p:spPr>
            <p:txBody>
              <a:bodyPr wrap="square" lIns="91431" tIns="0" rIns="91431" bIns="0" rtlCol="0" anchor="t">
                <a:spAutoFit/>
              </a:bodyPr>
              <a:lstStyle/>
              <a:p>
                <a:pPr algn="ctr">
                  <a:lnSpc>
                    <a:spcPct val="150000"/>
                  </a:lnSpc>
                </a:pPr>
                <a:r>
                  <a:rPr lang="zh-CN" altLang="en-US" b="1" dirty="0">
                    <a:solidFill>
                      <a:schemeClr val="tx2">
                        <a:lumMod val="75000"/>
                      </a:schemeClr>
                    </a:solidFill>
                    <a:latin typeface="微软雅黑" panose="020B0503020204020204" pitchFamily="34" charset="-122"/>
                    <a:ea typeface="微软雅黑" panose="020B0503020204020204" pitchFamily="34" charset="-122"/>
                  </a:rPr>
                  <a:t>赴苏调研</a:t>
                </a:r>
              </a:p>
            </p:txBody>
          </p:sp>
        </p:grpSp>
        <p:cxnSp>
          <p:nvCxnSpPr>
            <p:cNvPr id="135" name="直接连接符 162"/>
            <p:cNvCxnSpPr/>
            <p:nvPr/>
          </p:nvCxnSpPr>
          <p:spPr>
            <a:xfrm flipH="1" flipV="1">
              <a:off x="2561741" y="4697208"/>
              <a:ext cx="0" cy="261898"/>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grpSp>
      <p:grpSp>
        <p:nvGrpSpPr>
          <p:cNvPr id="108" name="组合 107"/>
          <p:cNvGrpSpPr/>
          <p:nvPr/>
        </p:nvGrpSpPr>
        <p:grpSpPr>
          <a:xfrm>
            <a:off x="322697" y="2775861"/>
            <a:ext cx="1804138" cy="3201134"/>
            <a:chOff x="10573912" y="3516684"/>
            <a:chExt cx="1804138" cy="3201134"/>
          </a:xfrm>
        </p:grpSpPr>
        <p:grpSp>
          <p:nvGrpSpPr>
            <p:cNvPr id="119" name="组合 118"/>
            <p:cNvGrpSpPr/>
            <p:nvPr/>
          </p:nvGrpSpPr>
          <p:grpSpPr>
            <a:xfrm>
              <a:off x="10602699" y="3516684"/>
              <a:ext cx="1775351" cy="3201134"/>
              <a:chOff x="10509069" y="3637611"/>
              <a:chExt cx="1775351" cy="3201134"/>
            </a:xfrm>
          </p:grpSpPr>
          <p:grpSp>
            <p:nvGrpSpPr>
              <p:cNvPr id="129" name="组合 128"/>
              <p:cNvGrpSpPr/>
              <p:nvPr/>
            </p:nvGrpSpPr>
            <p:grpSpPr>
              <a:xfrm>
                <a:off x="10509069" y="3637611"/>
                <a:ext cx="1589301" cy="2065593"/>
                <a:chOff x="9253369" y="3235653"/>
                <a:chExt cx="2016705" cy="2494950"/>
              </a:xfrm>
            </p:grpSpPr>
            <p:grpSp>
              <p:nvGrpSpPr>
                <p:cNvPr id="137" name="组合 136"/>
                <p:cNvGrpSpPr/>
                <p:nvPr/>
              </p:nvGrpSpPr>
              <p:grpSpPr>
                <a:xfrm>
                  <a:off x="9538759" y="3235653"/>
                  <a:ext cx="1388915" cy="1354298"/>
                  <a:chOff x="10559621" y="3529102"/>
                  <a:chExt cx="1844816" cy="1845484"/>
                </a:xfrm>
              </p:grpSpPr>
              <p:grpSp>
                <p:nvGrpSpPr>
                  <p:cNvPr id="139" name="组合 138"/>
                  <p:cNvGrpSpPr/>
                  <p:nvPr/>
                </p:nvGrpSpPr>
                <p:grpSpPr>
                  <a:xfrm>
                    <a:off x="10559621" y="3529102"/>
                    <a:ext cx="1844816" cy="1845484"/>
                    <a:chOff x="4345444" y="2542859"/>
                    <a:chExt cx="1810548" cy="1811205"/>
                  </a:xfrm>
                </p:grpSpPr>
                <p:grpSp>
                  <p:nvGrpSpPr>
                    <p:cNvPr id="141" name="组合 140"/>
                    <p:cNvGrpSpPr/>
                    <p:nvPr/>
                  </p:nvGrpSpPr>
                  <p:grpSpPr>
                    <a:xfrm>
                      <a:off x="4345444" y="2542859"/>
                      <a:ext cx="1810548" cy="1811205"/>
                      <a:chOff x="1463339" y="1072758"/>
                      <a:chExt cx="1546056" cy="1546058"/>
                    </a:xfrm>
                    <a:effectLst>
                      <a:outerShdw blurRad="330200" dist="215900" dir="6900000" sx="91000" sy="91000" algn="t" rotWithShape="0">
                        <a:prstClr val="black">
                          <a:alpha val="49000"/>
                        </a:prstClr>
                      </a:outerShdw>
                    </a:effectLst>
                  </p:grpSpPr>
                  <p:sp>
                    <p:nvSpPr>
                      <p:cNvPr id="143" name="同心圆 142"/>
                      <p:cNvSpPr/>
                      <p:nvPr/>
                    </p:nvSpPr>
                    <p:spPr>
                      <a:xfrm>
                        <a:off x="1463339" y="1072758"/>
                        <a:ext cx="1546056"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44" name="椭圆 143"/>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42" name="椭圆 141"/>
                    <p:cNvSpPr/>
                    <p:nvPr/>
                  </p:nvSpPr>
                  <p:spPr>
                    <a:xfrm>
                      <a:off x="4565570" y="2763062"/>
                      <a:ext cx="1370297" cy="1370793"/>
                    </a:xfrm>
                    <a:prstGeom prst="ellipse">
                      <a:avLst/>
                    </a:prstGeom>
                    <a:solidFill>
                      <a:srgbClr val="0059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140" name="TextBox 139"/>
                  <p:cNvSpPr txBox="1"/>
                  <p:nvPr/>
                </p:nvSpPr>
                <p:spPr>
                  <a:xfrm>
                    <a:off x="10593515" y="4045090"/>
                    <a:ext cx="1724462" cy="938890"/>
                  </a:xfrm>
                  <a:prstGeom prst="rect">
                    <a:avLst/>
                  </a:prstGeom>
                  <a:noFill/>
                </p:spPr>
                <p:txBody>
                  <a:bodyPr wrap="square" lIns="138192" tIns="69096" rIns="138192" bIns="69096" rtlCol="0">
                    <a:spAutoFit/>
                  </a:bodyPr>
                  <a:lstStyle/>
                  <a:p>
                    <a:pPr algn="ctr"/>
                    <a:r>
                      <a:rPr lang="en-US" altLang="zh-CN" sz="1400" dirty="0" smtClean="0">
                        <a:solidFill>
                          <a:schemeClr val="bg1"/>
                        </a:solidFill>
                        <a:latin typeface="微软雅黑" panose="020B0503020204020204" pitchFamily="34" charset="-122"/>
                        <a:ea typeface="微软雅黑" panose="020B0503020204020204" pitchFamily="34" charset="-122"/>
                      </a:rPr>
                      <a:t>2020</a:t>
                    </a:r>
                    <a:r>
                      <a:rPr lang="zh-CN" altLang="en-US" sz="1400" dirty="0" smtClean="0">
                        <a:solidFill>
                          <a:schemeClr val="bg1"/>
                        </a:solidFill>
                        <a:latin typeface="微软雅黑" panose="020B0503020204020204" pitchFamily="34" charset="-122"/>
                        <a:ea typeface="微软雅黑" panose="020B0503020204020204" pitchFamily="34" charset="-122"/>
                      </a:rPr>
                      <a:t>年</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algn="ctr"/>
                    <a:r>
                      <a:rPr lang="en-US" altLang="zh-CN" sz="1400" dirty="0" smtClean="0">
                        <a:solidFill>
                          <a:schemeClr val="bg1"/>
                        </a:solidFill>
                        <a:latin typeface="微软雅黑" panose="020B0503020204020204" pitchFamily="34" charset="-122"/>
                        <a:ea typeface="微软雅黑" panose="020B0503020204020204" pitchFamily="34" charset="-122"/>
                      </a:rPr>
                      <a:t>3</a:t>
                    </a:r>
                    <a:r>
                      <a:rPr lang="zh-CN" altLang="en-US" sz="1400" dirty="0" smtClean="0">
                        <a:solidFill>
                          <a:schemeClr val="bg1"/>
                        </a:solidFill>
                        <a:latin typeface="微软雅黑" panose="020B0503020204020204" pitchFamily="34" charset="-122"/>
                        <a:ea typeface="微软雅黑" panose="020B0503020204020204" pitchFamily="34" charset="-122"/>
                      </a:rPr>
                      <a:t>月</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sp>
              <p:nvSpPr>
                <p:cNvPr id="138" name="TextBox 160"/>
                <p:cNvSpPr txBox="1"/>
                <p:nvPr/>
              </p:nvSpPr>
              <p:spPr>
                <a:xfrm>
                  <a:off x="9253369" y="5422838"/>
                  <a:ext cx="2016705" cy="307765"/>
                </a:xfrm>
                <a:prstGeom prst="rect">
                  <a:avLst/>
                </a:prstGeom>
                <a:noFill/>
              </p:spPr>
              <p:txBody>
                <a:bodyPr wrap="square" lIns="91431" tIns="45715" rIns="91431" bIns="45715" rtlCol="0">
                  <a:spAutoFit/>
                </a:bodyPr>
                <a:lstStyle/>
                <a:p>
                  <a:pPr>
                    <a:lnSpc>
                      <a:spcPct val="130000"/>
                    </a:lnSpc>
                  </a:pPr>
                  <a:endParaRPr lang="zh-CN" altLang="en-US" sz="900" dirty="0">
                    <a:solidFill>
                      <a:schemeClr val="bg2">
                        <a:lumMod val="50000"/>
                      </a:schemeClr>
                    </a:solidFill>
                    <a:latin typeface="微软雅黑" panose="020B0503020204020204" pitchFamily="34" charset="-122"/>
                    <a:ea typeface="微软雅黑" panose="020B0503020204020204" pitchFamily="34" charset="-122"/>
                  </a:endParaRPr>
                </a:p>
              </p:txBody>
            </p:sp>
          </p:grpSp>
          <p:sp>
            <p:nvSpPr>
              <p:cNvPr id="136" name="TextBox 155"/>
              <p:cNvSpPr txBox="1"/>
              <p:nvPr/>
            </p:nvSpPr>
            <p:spPr>
              <a:xfrm>
                <a:off x="10521871" y="5746148"/>
                <a:ext cx="1762549" cy="1092597"/>
              </a:xfrm>
              <a:prstGeom prst="rect">
                <a:avLst/>
              </a:prstGeom>
              <a:noFill/>
            </p:spPr>
            <p:txBody>
              <a:bodyPr wrap="square" lIns="91431" tIns="45715" rIns="91431" bIns="45715" rtlCol="0">
                <a:spAutoFit/>
              </a:bodyPr>
              <a:lstStyle/>
              <a:p>
                <a:pPr algn="just">
                  <a:lnSpc>
                    <a:spcPct val="130000"/>
                  </a:lnSpc>
                </a:pPr>
                <a:r>
                  <a:rPr lang="zh-CN" altLang="en-US" sz="1000" dirty="0" smtClean="0">
                    <a:solidFill>
                      <a:schemeClr val="bg2">
                        <a:lumMod val="50000"/>
                      </a:schemeClr>
                    </a:solidFill>
                    <a:latin typeface="微软雅黑" panose="020B0503020204020204" pitchFamily="34" charset="-122"/>
                    <a:ea typeface="微软雅黑" panose="020B0503020204020204" pitchFamily="34" charset="-122"/>
                  </a:rPr>
                  <a:t>为助力中小微企业实现复工复产，平台联合振兴银行、建设银行、沈阳农商银行、平安保险推出多款“抗疫产品”</a:t>
                </a:r>
                <a:endParaRPr lang="zh-CN" altLang="en-US" sz="1000" dirty="0">
                  <a:solidFill>
                    <a:schemeClr val="bg2">
                      <a:lumMod val="50000"/>
                    </a:schemeClr>
                  </a:solidFill>
                  <a:latin typeface="微软雅黑" panose="020B0503020204020204" pitchFamily="34" charset="-122"/>
                  <a:ea typeface="微软雅黑" panose="020B0503020204020204" pitchFamily="34" charset="-122"/>
                </a:endParaRPr>
              </a:p>
            </p:txBody>
          </p:sp>
        </p:grpSp>
        <p:sp>
          <p:nvSpPr>
            <p:cNvPr id="121" name="TextBox 163">
              <a:extLst>
                <a:ext uri="{FF2B5EF4-FFF2-40B4-BE49-F238E27FC236}">
                  <a16:creationId xmlns:a16="http://schemas.microsoft.com/office/drawing/2014/main" xmlns="" id="{40A345E4-5846-F249-9881-20DFF6F76068}"/>
                </a:ext>
              </a:extLst>
            </p:cNvPr>
            <p:cNvSpPr txBox="1"/>
            <p:nvPr/>
          </p:nvSpPr>
          <p:spPr>
            <a:xfrm>
              <a:off x="10573912" y="5187977"/>
              <a:ext cx="1727126" cy="415498"/>
            </a:xfrm>
            <a:prstGeom prst="rect">
              <a:avLst/>
            </a:prstGeom>
            <a:noFill/>
          </p:spPr>
          <p:txBody>
            <a:bodyPr wrap="square" lIns="91431" tIns="0" rIns="91431" bIns="0" rtlCol="0" anchor="t">
              <a:spAutoFit/>
            </a:bodyPr>
            <a:lstStyle/>
            <a:p>
              <a:pPr algn="ctr">
                <a:lnSpc>
                  <a:spcPct val="150000"/>
                </a:lnSpc>
              </a:pPr>
              <a:r>
                <a:rPr lang="zh-CN" altLang="en-US" b="1" dirty="0" smtClean="0">
                  <a:solidFill>
                    <a:schemeClr val="tx2">
                      <a:lumMod val="75000"/>
                    </a:schemeClr>
                  </a:solidFill>
                  <a:latin typeface="微软雅黑" panose="020B0503020204020204" pitchFamily="34" charset="-122"/>
                  <a:ea typeface="微软雅黑" panose="020B0503020204020204" pitchFamily="34" charset="-122"/>
                </a:rPr>
                <a:t>助力复工复产</a:t>
              </a:r>
              <a:endParaRPr lang="en-US" altLang="zh-CN" b="1" dirty="0" smtClean="0">
                <a:solidFill>
                  <a:schemeClr val="tx2">
                    <a:lumMod val="75000"/>
                  </a:schemeClr>
                </a:solidFill>
                <a:latin typeface="微软雅黑" panose="020B0503020204020204" pitchFamily="34" charset="-122"/>
                <a:ea typeface="微软雅黑" panose="020B0503020204020204" pitchFamily="34" charset="-122"/>
              </a:endParaRPr>
            </a:p>
          </p:txBody>
        </p:sp>
        <p:cxnSp>
          <p:nvCxnSpPr>
            <p:cNvPr id="128" name="直接连接符 157"/>
            <p:cNvCxnSpPr/>
            <p:nvPr/>
          </p:nvCxnSpPr>
          <p:spPr>
            <a:xfrm flipV="1">
              <a:off x="11374886" y="4773830"/>
              <a:ext cx="0" cy="306242"/>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410227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1">
            <a:extLst>
              <a:ext uri="{FF2B5EF4-FFF2-40B4-BE49-F238E27FC236}">
                <a16:creationId xmlns:a16="http://schemas.microsoft.com/office/drawing/2014/main" xmlns="" id="{2BCBDD40-70C7-4BAA-8E3E-6FE771BD6E4F}"/>
              </a:ext>
            </a:extLst>
          </p:cNvPr>
          <p:cNvSpPr>
            <a:spLocks noChangeArrowheads="1"/>
          </p:cNvSpPr>
          <p:nvPr/>
        </p:nvSpPr>
        <p:spPr bwMode="auto">
          <a:xfrm>
            <a:off x="4083335" y="46166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zh-CN" altLang="zh-CN">
              <a:solidFill>
                <a:prstClr val="black"/>
              </a:solidFill>
              <a:latin typeface="黑体" panose="02010609060101010101" pitchFamily="49" charset="-122"/>
              <a:ea typeface="黑体" panose="02010609060101010101" pitchFamily="49" charset="-122"/>
            </a:endParaRPr>
          </a:p>
        </p:txBody>
      </p:sp>
      <p:sp>
        <p:nvSpPr>
          <p:cNvPr id="25" name="TextBox 8"/>
          <p:cNvSpPr txBox="1"/>
          <p:nvPr/>
        </p:nvSpPr>
        <p:spPr>
          <a:xfrm>
            <a:off x="588679" y="215449"/>
            <a:ext cx="4848559" cy="332399"/>
          </a:xfrm>
          <a:prstGeom prst="rect">
            <a:avLst/>
          </a:prstGeom>
          <a:noFill/>
        </p:spPr>
        <p:txBody>
          <a:bodyPr wrap="square" lIns="0" tIns="0" rIns="0" bIns="0" rtlCol="0" anchor="ctr">
            <a:spAutoFit/>
          </a:bodyPr>
          <a:lstStyle>
            <a:defPPr>
              <a:defRPr lang="zh-CN"/>
            </a:defPPr>
            <a:lvl1pPr>
              <a:lnSpc>
                <a:spcPct val="90000"/>
              </a:lnSpc>
              <a:spcBef>
                <a:spcPct val="0"/>
              </a:spcBef>
              <a:defRPr sz="2400">
                <a:latin typeface="微软雅黑" panose="020B0503020204020204" pitchFamily="34" charset="-122"/>
                <a:ea typeface="微软雅黑" panose="020B0503020204020204" pitchFamily="34" charset="-122"/>
                <a:cs typeface="+mj-cs"/>
              </a:defRPr>
            </a:lvl1pPr>
          </a:lstStyle>
          <a:p>
            <a:r>
              <a:rPr lang="zh-CN" altLang="en-US" dirty="0" smtClean="0">
                <a:sym typeface="Arial" panose="020B0604020202020204" pitchFamily="34" charset="0"/>
              </a:rPr>
              <a:t>沈阳综合金融服务平台介绍</a:t>
            </a:r>
            <a:endParaRPr lang="zh-CN" altLang="en-US" dirty="0">
              <a:sym typeface="Arial" panose="020B0604020202020204" pitchFamily="34" charset="0"/>
            </a:endParaRPr>
          </a:p>
        </p:txBody>
      </p:sp>
      <p:sp>
        <p:nvSpPr>
          <p:cNvPr id="27" name="TextBox 3"/>
          <p:cNvSpPr txBox="1">
            <a:spLocks noChangeArrowheads="1"/>
          </p:cNvSpPr>
          <p:nvPr/>
        </p:nvSpPr>
        <p:spPr bwMode="auto">
          <a:xfrm>
            <a:off x="293623" y="624380"/>
            <a:ext cx="11373660" cy="211020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3840" tIns="61919" rIns="123840" bIns="61919">
            <a:spAutoFit/>
          </a:bodyPr>
          <a:lstStyle>
            <a:defPPr>
              <a:defRPr lang="zh-CN"/>
            </a:defPPr>
            <a:lvl1pPr algn="ctr">
              <a:defRPr sz="1600">
                <a:solidFill>
                  <a:srgbClr val="22678F"/>
                </a:solidFill>
                <a:latin typeface="微软雅黑" panose="020B0503020204020204" pitchFamily="34" charset="-122"/>
                <a:ea typeface="微软雅黑" panose="020B0503020204020204" pitchFamily="34" charset="-122"/>
              </a:defRPr>
            </a:lvl1pPr>
          </a:lstStyle>
          <a:p>
            <a:pPr marL="285750" indent="-285750" algn="l">
              <a:lnSpc>
                <a:spcPct val="150000"/>
              </a:lnSpc>
              <a:buFont typeface="Wingdings" panose="05000000000000000000" pitchFamily="2" charset="2"/>
              <a:buChar char="ü"/>
            </a:pPr>
            <a:r>
              <a:rPr lang="zh-CN" altLang="en-US" sz="1800" b="1" dirty="0">
                <a:solidFill>
                  <a:srgbClr val="0059AF"/>
                </a:solidFill>
              </a:rPr>
              <a:t>平台宗旨：政府主导、市场化运作</a:t>
            </a:r>
            <a:r>
              <a:rPr lang="zh-CN" altLang="en-US" sz="1800" b="1" dirty="0" smtClean="0">
                <a:solidFill>
                  <a:srgbClr val="0059AF"/>
                </a:solidFill>
              </a:rPr>
              <a:t>、科技助力、多方参与、风险</a:t>
            </a:r>
            <a:r>
              <a:rPr lang="zh-CN" altLang="en-US" sz="1800" b="1" dirty="0">
                <a:solidFill>
                  <a:srgbClr val="0059AF"/>
                </a:solidFill>
              </a:rPr>
              <a:t>共担</a:t>
            </a:r>
            <a:endParaRPr lang="en-US" altLang="zh-CN" sz="1800" b="1" dirty="0">
              <a:solidFill>
                <a:srgbClr val="0059AF"/>
              </a:solidFill>
            </a:endParaRPr>
          </a:p>
          <a:p>
            <a:pPr marL="285750" indent="-285750" algn="l">
              <a:lnSpc>
                <a:spcPct val="150000"/>
              </a:lnSpc>
              <a:buFont typeface="Wingdings" panose="05000000000000000000" pitchFamily="2" charset="2"/>
              <a:buChar char="ü"/>
            </a:pPr>
            <a:r>
              <a:rPr lang="zh-CN" altLang="en-US" sz="1800" b="1" dirty="0">
                <a:solidFill>
                  <a:srgbClr val="0059AF"/>
                </a:solidFill>
              </a:rPr>
              <a:t>平台定位</a:t>
            </a:r>
            <a:r>
              <a:rPr lang="zh-CN" altLang="en-US" sz="1800" b="1" dirty="0" smtClean="0">
                <a:solidFill>
                  <a:srgbClr val="0059AF"/>
                </a:solidFill>
              </a:rPr>
              <a:t>：</a:t>
            </a:r>
            <a:r>
              <a:rPr lang="zh-CN" altLang="en-US" dirty="0">
                <a:solidFill>
                  <a:schemeClr val="tx1">
                    <a:lumMod val="65000"/>
                    <a:lumOff val="35000"/>
                  </a:schemeClr>
                </a:solidFill>
              </a:rPr>
              <a:t>通过打造“信息+信用+信贷</a:t>
            </a:r>
            <a:r>
              <a:rPr lang="zh-CN" altLang="en-US" dirty="0" smtClean="0">
                <a:solidFill>
                  <a:schemeClr val="tx1">
                    <a:lumMod val="65000"/>
                    <a:lumOff val="35000"/>
                  </a:schemeClr>
                </a:solidFill>
              </a:rPr>
              <a:t>”金融</a:t>
            </a:r>
            <a:r>
              <a:rPr lang="zh-CN" altLang="en-US" dirty="0">
                <a:solidFill>
                  <a:schemeClr val="tx1">
                    <a:lumMod val="65000"/>
                    <a:lumOff val="35000"/>
                  </a:schemeClr>
                </a:solidFill>
              </a:rPr>
              <a:t>服务载体，解决融资过程</a:t>
            </a:r>
            <a:r>
              <a:rPr lang="zh-CN" altLang="en-US" dirty="0" smtClean="0">
                <a:solidFill>
                  <a:schemeClr val="tx1">
                    <a:lumMod val="65000"/>
                    <a:lumOff val="35000"/>
                  </a:schemeClr>
                </a:solidFill>
              </a:rPr>
              <a:t>中信息</a:t>
            </a:r>
            <a:r>
              <a:rPr lang="zh-CN" altLang="en-US" dirty="0">
                <a:solidFill>
                  <a:schemeClr val="tx1">
                    <a:lumMod val="65000"/>
                    <a:lumOff val="35000"/>
                  </a:schemeClr>
                </a:solidFill>
              </a:rPr>
              <a:t>不实、信任不够、信贷不多等</a:t>
            </a:r>
            <a:r>
              <a:rPr lang="zh-CN" altLang="en-US" dirty="0" smtClean="0">
                <a:solidFill>
                  <a:schemeClr val="tx1">
                    <a:lumMod val="65000"/>
                    <a:lumOff val="35000"/>
                  </a:schemeClr>
                </a:solidFill>
              </a:rPr>
              <a:t>问题，定位</a:t>
            </a:r>
            <a:r>
              <a:rPr lang="zh-CN" altLang="en-US" dirty="0">
                <a:solidFill>
                  <a:schemeClr val="tx1">
                    <a:lumMod val="65000"/>
                    <a:lumOff val="35000"/>
                  </a:schemeClr>
                </a:solidFill>
              </a:rPr>
              <a:t>于为全市中小微企业提供丰富金融</a:t>
            </a:r>
            <a:r>
              <a:rPr lang="zh-CN" altLang="en-US" dirty="0" smtClean="0">
                <a:solidFill>
                  <a:schemeClr val="tx1">
                    <a:lumMod val="65000"/>
                    <a:lumOff val="35000"/>
                  </a:schemeClr>
                </a:solidFill>
              </a:rPr>
              <a:t>产品及</a:t>
            </a:r>
            <a:r>
              <a:rPr lang="zh-CN" altLang="en-US" dirty="0">
                <a:solidFill>
                  <a:schemeClr val="tx1">
                    <a:lumMod val="65000"/>
                    <a:lumOff val="35000"/>
                  </a:schemeClr>
                </a:solidFill>
              </a:rPr>
              <a:t>政府</a:t>
            </a:r>
            <a:r>
              <a:rPr lang="zh-CN" altLang="en-US" dirty="0" smtClean="0">
                <a:solidFill>
                  <a:schemeClr val="tx1">
                    <a:lumMod val="65000"/>
                    <a:lumOff val="35000"/>
                  </a:schemeClr>
                </a:solidFill>
              </a:rPr>
              <a:t>配套政策</a:t>
            </a:r>
            <a:r>
              <a:rPr lang="zh-CN" altLang="en-US" dirty="0">
                <a:solidFill>
                  <a:schemeClr val="tx1">
                    <a:lumMod val="65000"/>
                    <a:lumOff val="35000"/>
                  </a:schemeClr>
                </a:solidFill>
              </a:rPr>
              <a:t>等 稳定、规范、高效的“一站式”服务</a:t>
            </a:r>
            <a:r>
              <a:rPr lang="zh-CN" altLang="en-US" dirty="0" smtClean="0">
                <a:solidFill>
                  <a:schemeClr val="tx1">
                    <a:lumMod val="65000"/>
                    <a:lumOff val="35000"/>
                  </a:schemeClr>
                </a:solidFill>
              </a:rPr>
              <a:t>。</a:t>
            </a:r>
            <a:r>
              <a:rPr lang="zh-CN" altLang="en-US" b="1" dirty="0">
                <a:solidFill>
                  <a:srgbClr val="C00000"/>
                </a:solidFill>
              </a:rPr>
              <a:t>与企业征信平台互联互通，突破企业需求和金融机构间信息不对称困局，实现创新企业资源与金融资源的有效对接</a:t>
            </a:r>
            <a:r>
              <a:rPr lang="zh-CN" altLang="en-US" b="1" dirty="0" smtClean="0">
                <a:solidFill>
                  <a:srgbClr val="C00000"/>
                </a:solidFill>
              </a:rPr>
              <a:t>。</a:t>
            </a:r>
            <a:r>
              <a:rPr lang="zh-CN" altLang="en-US" dirty="0">
                <a:solidFill>
                  <a:schemeClr val="tx1">
                    <a:lumMod val="65000"/>
                    <a:lumOff val="35000"/>
                  </a:schemeClr>
                </a:solidFill>
              </a:rPr>
              <a:t>公益性</a:t>
            </a:r>
            <a:r>
              <a:rPr lang="zh-CN" altLang="en-US" dirty="0" smtClean="0">
                <a:solidFill>
                  <a:schemeClr val="tx1">
                    <a:lumMod val="65000"/>
                    <a:lumOff val="35000"/>
                  </a:schemeClr>
                </a:solidFill>
              </a:rPr>
              <a:t>平台</a:t>
            </a:r>
            <a:r>
              <a:rPr lang="zh-CN" altLang="en-US" dirty="0">
                <a:solidFill>
                  <a:schemeClr val="tx1">
                    <a:lumMod val="65000"/>
                    <a:lumOff val="35000"/>
                  </a:schemeClr>
                </a:solidFill>
              </a:rPr>
              <a:t>，</a:t>
            </a:r>
            <a:r>
              <a:rPr lang="zh-CN" altLang="en-US" dirty="0" smtClean="0">
                <a:solidFill>
                  <a:schemeClr val="tx1">
                    <a:lumMod val="65000"/>
                    <a:lumOff val="35000"/>
                  </a:schemeClr>
                </a:solidFill>
              </a:rPr>
              <a:t>免费</a:t>
            </a:r>
            <a:r>
              <a:rPr lang="zh-CN" altLang="en-US" dirty="0">
                <a:solidFill>
                  <a:schemeClr val="tx1">
                    <a:lumMod val="65000"/>
                    <a:lumOff val="35000"/>
                  </a:schemeClr>
                </a:solidFill>
              </a:rPr>
              <a:t>提供企业和金融机构使用</a:t>
            </a:r>
            <a:r>
              <a:rPr lang="zh-CN" altLang="en-US" dirty="0" smtClean="0">
                <a:solidFill>
                  <a:schemeClr val="tx1">
                    <a:lumMod val="65000"/>
                    <a:lumOff val="35000"/>
                  </a:schemeClr>
                </a:solidFill>
              </a:rPr>
              <a:t>。</a:t>
            </a:r>
            <a:endParaRPr lang="en-US" altLang="zh-CN" dirty="0" smtClean="0">
              <a:solidFill>
                <a:schemeClr val="tx1">
                  <a:lumMod val="65000"/>
                  <a:lumOff val="35000"/>
                </a:schemeClr>
              </a:solidFill>
            </a:endParaRPr>
          </a:p>
        </p:txBody>
      </p:sp>
      <p:grpSp>
        <p:nvGrpSpPr>
          <p:cNvPr id="6" name="组合 5">
            <a:extLst>
              <a:ext uri="{FF2B5EF4-FFF2-40B4-BE49-F238E27FC236}">
                <a16:creationId xmlns:lc="http://schemas.openxmlformats.org/drawingml/2006/lockedCanvas" xmlns:a16="http://schemas.microsoft.com/office/drawing/2014/main" xmlns="" id="{59FAC2CB-E105-D440-9698-AD31CB9B56EB}"/>
              </a:ext>
            </a:extLst>
          </p:cNvPr>
          <p:cNvGrpSpPr/>
          <p:nvPr/>
        </p:nvGrpSpPr>
        <p:grpSpPr>
          <a:xfrm>
            <a:off x="2516224" y="2520922"/>
            <a:ext cx="7139406" cy="4031855"/>
            <a:chOff x="1965090" y="2170389"/>
            <a:chExt cx="8355346" cy="4718535"/>
          </a:xfrm>
        </p:grpSpPr>
        <p:pic>
          <p:nvPicPr>
            <p:cNvPr id="7" name="图形 4">
              <a:extLst>
                <a:ext uri="{FF2B5EF4-FFF2-40B4-BE49-F238E27FC236}">
                  <a16:creationId xmlns:lc="http://schemas.openxmlformats.org/drawingml/2006/lockedCanvas" xmlns:a16="http://schemas.microsoft.com/office/drawing/2014/main" xmlns="" id="{C360008D-DA25-5C4E-BEEA-B0DCF7B2090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lc="http://schemas.openxmlformats.org/drawingml/2006/lockedCanvas" xmlns:asvg="http://schemas.microsoft.com/office/drawing/2016/SVG/main" xmlns="" r:embed="rId3"/>
                </a:ext>
              </a:extLst>
            </a:blip>
            <a:stretch>
              <a:fillRect/>
            </a:stretch>
          </p:blipFill>
          <p:spPr>
            <a:xfrm>
              <a:off x="5431481" y="2170389"/>
              <a:ext cx="1120903" cy="1120903"/>
            </a:xfrm>
            <a:prstGeom prst="rect">
              <a:avLst/>
            </a:prstGeom>
          </p:spPr>
        </p:pic>
        <p:grpSp>
          <p:nvGrpSpPr>
            <p:cNvPr id="8" name="组合 7">
              <a:extLst>
                <a:ext uri="{FF2B5EF4-FFF2-40B4-BE49-F238E27FC236}">
                  <a16:creationId xmlns:lc="http://schemas.openxmlformats.org/drawingml/2006/lockedCanvas" xmlns:a16="http://schemas.microsoft.com/office/drawing/2014/main" xmlns="" id="{312D91E5-A1CF-5B40-8BD3-F5D20BECAEFB}"/>
                </a:ext>
              </a:extLst>
            </p:cNvPr>
            <p:cNvGrpSpPr/>
            <p:nvPr/>
          </p:nvGrpSpPr>
          <p:grpSpPr>
            <a:xfrm>
              <a:off x="4782309" y="5388430"/>
              <a:ext cx="2598389" cy="1500494"/>
              <a:chOff x="4782309" y="5115716"/>
              <a:chExt cx="2598389" cy="1500494"/>
            </a:xfrm>
          </p:grpSpPr>
          <p:pic>
            <p:nvPicPr>
              <p:cNvPr id="39" name="图形 124">
                <a:extLst>
                  <a:ext uri="{FF2B5EF4-FFF2-40B4-BE49-F238E27FC236}">
                    <a16:creationId xmlns:lc="http://schemas.openxmlformats.org/drawingml/2006/lockedCanvas" xmlns:a16="http://schemas.microsoft.com/office/drawing/2014/main" xmlns="" id="{FB23356E-1B26-1B4F-B7C8-A28770C347F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lc="http://schemas.openxmlformats.org/drawingml/2006/lockedCanvas" xmlns:asvg="http://schemas.microsoft.com/office/drawing/2016/SVG/main" xmlns="" r:embed="rId5"/>
                  </a:ext>
                </a:extLst>
              </a:blip>
              <a:stretch>
                <a:fillRect/>
              </a:stretch>
            </p:blipFill>
            <p:spPr>
              <a:xfrm>
                <a:off x="5565160" y="5115716"/>
                <a:ext cx="907014" cy="907014"/>
              </a:xfrm>
              <a:prstGeom prst="rect">
                <a:avLst/>
              </a:prstGeom>
              <a:ln>
                <a:noFill/>
              </a:ln>
            </p:spPr>
          </p:pic>
          <p:sp>
            <p:nvSpPr>
              <p:cNvPr id="40" name="TextBox 3">
                <a:extLst>
                  <a:ext uri="{FF2B5EF4-FFF2-40B4-BE49-F238E27FC236}">
                    <a16:creationId xmlns:lc="http://schemas.openxmlformats.org/drawingml/2006/lockedCanvas" xmlns:a16="http://schemas.microsoft.com/office/drawing/2014/main" xmlns="" id="{1BE24393-AE7E-AE4E-809A-0E33E32E4C6E}"/>
                  </a:ext>
                </a:extLst>
              </p:cNvPr>
              <p:cNvSpPr txBox="1">
                <a:spLocks noChangeArrowheads="1"/>
              </p:cNvSpPr>
              <p:nvPr/>
            </p:nvSpPr>
            <p:spPr bwMode="auto">
              <a:xfrm>
                <a:off x="4782309" y="6005002"/>
                <a:ext cx="2598389" cy="6112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3840" tIns="61919" rIns="123840" bIns="61919">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50000"/>
                  </a:lnSpc>
                </a:pPr>
                <a:r>
                  <a:rPr lang="zh-CN" altLang="en-US" b="1" dirty="0">
                    <a:solidFill>
                      <a:schemeClr val="tx2"/>
                    </a:solidFill>
                    <a:latin typeface="微软雅黑" panose="020B0503020204020204" pitchFamily="34" charset="-122"/>
                    <a:ea typeface="微软雅黑" panose="020B0503020204020204" pitchFamily="34" charset="-122"/>
                  </a:rPr>
                  <a:t>综合金融服务平台</a:t>
                </a:r>
                <a:endParaRPr lang="en-US" altLang="zh-CN" b="1" dirty="0">
                  <a:solidFill>
                    <a:schemeClr val="tx2"/>
                  </a:solidFill>
                  <a:latin typeface="微软雅黑" panose="020B0503020204020204" pitchFamily="34" charset="-122"/>
                  <a:ea typeface="微软雅黑" panose="020B0503020204020204" pitchFamily="34" charset="-122"/>
                </a:endParaRPr>
              </a:p>
            </p:txBody>
          </p:sp>
        </p:grpSp>
        <p:grpSp>
          <p:nvGrpSpPr>
            <p:cNvPr id="10" name="组合 9">
              <a:extLst>
                <a:ext uri="{FF2B5EF4-FFF2-40B4-BE49-F238E27FC236}">
                  <a16:creationId xmlns:lc="http://schemas.openxmlformats.org/drawingml/2006/lockedCanvas" xmlns:a16="http://schemas.microsoft.com/office/drawing/2014/main" xmlns="" id="{D51213D5-E309-1A41-B347-F6388BA458D0}"/>
                </a:ext>
              </a:extLst>
            </p:cNvPr>
            <p:cNvGrpSpPr/>
            <p:nvPr/>
          </p:nvGrpSpPr>
          <p:grpSpPr>
            <a:xfrm>
              <a:off x="8697333" y="4783247"/>
              <a:ext cx="1623103" cy="2022314"/>
              <a:chOff x="8500534" y="4507832"/>
              <a:chExt cx="1623103" cy="2022314"/>
            </a:xfrm>
          </p:grpSpPr>
          <p:pic>
            <p:nvPicPr>
              <p:cNvPr id="37" name="图形 122">
                <a:extLst>
                  <a:ext uri="{FF2B5EF4-FFF2-40B4-BE49-F238E27FC236}">
                    <a16:creationId xmlns:lc="http://schemas.openxmlformats.org/drawingml/2006/lockedCanvas" xmlns:a16="http://schemas.microsoft.com/office/drawing/2014/main" xmlns="" id="{3B664DC3-BBD4-3446-A26D-334692630525}"/>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lc="http://schemas.openxmlformats.org/drawingml/2006/lockedCanvas" xmlns:asvg="http://schemas.microsoft.com/office/drawing/2016/SVG/main" xmlns="" r:embed="rId7"/>
                  </a:ext>
                </a:extLst>
              </a:blip>
              <a:stretch>
                <a:fillRect/>
              </a:stretch>
            </p:blipFill>
            <p:spPr>
              <a:xfrm>
                <a:off x="8500534" y="4507832"/>
                <a:ext cx="1605993" cy="1939608"/>
              </a:xfrm>
              <a:prstGeom prst="rect">
                <a:avLst/>
              </a:prstGeom>
              <a:ln>
                <a:noFill/>
              </a:ln>
            </p:spPr>
          </p:pic>
          <p:sp>
            <p:nvSpPr>
              <p:cNvPr id="38" name="TextBox 3">
                <a:extLst>
                  <a:ext uri="{FF2B5EF4-FFF2-40B4-BE49-F238E27FC236}">
                    <a16:creationId xmlns:lc="http://schemas.openxmlformats.org/drawingml/2006/lockedCanvas" xmlns:a16="http://schemas.microsoft.com/office/drawing/2014/main" xmlns="" id="{5636937E-C69E-F546-AD05-8337213EE67E}"/>
                  </a:ext>
                </a:extLst>
              </p:cNvPr>
              <p:cNvSpPr txBox="1">
                <a:spLocks noChangeArrowheads="1"/>
              </p:cNvSpPr>
              <p:nvPr/>
            </p:nvSpPr>
            <p:spPr bwMode="auto">
              <a:xfrm>
                <a:off x="8683884" y="5918937"/>
                <a:ext cx="1439753" cy="61120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3840" tIns="61919" rIns="123840" bIns="61919">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b="1" dirty="0">
                    <a:solidFill>
                      <a:schemeClr val="tx2"/>
                    </a:solidFill>
                    <a:latin typeface="微软雅黑" panose="020B0503020204020204" pitchFamily="34" charset="-122"/>
                    <a:ea typeface="微软雅黑" panose="020B0503020204020204" pitchFamily="34" charset="-122"/>
                  </a:rPr>
                  <a:t>金融机构</a:t>
                </a:r>
                <a:endParaRPr lang="en-US" altLang="zh-CN" b="1" dirty="0">
                  <a:solidFill>
                    <a:schemeClr val="tx2"/>
                  </a:solidFill>
                  <a:latin typeface="微软雅黑" panose="020B0503020204020204" pitchFamily="34" charset="-122"/>
                  <a:ea typeface="微软雅黑" panose="020B0503020204020204" pitchFamily="34" charset="-122"/>
                </a:endParaRPr>
              </a:p>
            </p:txBody>
          </p:sp>
        </p:grpSp>
        <p:grpSp>
          <p:nvGrpSpPr>
            <p:cNvPr id="11" name="组合 10">
              <a:extLst>
                <a:ext uri="{FF2B5EF4-FFF2-40B4-BE49-F238E27FC236}">
                  <a16:creationId xmlns:lc="http://schemas.openxmlformats.org/drawingml/2006/lockedCanvas" xmlns:a16="http://schemas.microsoft.com/office/drawing/2014/main" xmlns="" id="{A03145D4-B43A-F14C-8D55-628075B98A6D}"/>
                </a:ext>
              </a:extLst>
            </p:cNvPr>
            <p:cNvGrpSpPr/>
            <p:nvPr/>
          </p:nvGrpSpPr>
          <p:grpSpPr>
            <a:xfrm>
              <a:off x="1965090" y="5045808"/>
              <a:ext cx="1604950" cy="1732927"/>
              <a:chOff x="1965090" y="4773094"/>
              <a:chExt cx="1604950" cy="1732927"/>
            </a:xfrm>
          </p:grpSpPr>
          <p:pic>
            <p:nvPicPr>
              <p:cNvPr id="34" name="图形 120">
                <a:extLst>
                  <a:ext uri="{FF2B5EF4-FFF2-40B4-BE49-F238E27FC236}">
                    <a16:creationId xmlns:lc="http://schemas.openxmlformats.org/drawingml/2006/lockedCanvas" xmlns:a16="http://schemas.microsoft.com/office/drawing/2014/main" xmlns="" id="{3163CF8A-6938-694F-A4B5-CCB77F59A197}"/>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lc="http://schemas.openxmlformats.org/drawingml/2006/lockedCanvas" xmlns:asvg="http://schemas.microsoft.com/office/drawing/2016/SVG/main" xmlns="" r:embed="rId9"/>
                  </a:ext>
                </a:extLst>
              </a:blip>
              <a:stretch>
                <a:fillRect/>
              </a:stretch>
            </p:blipFill>
            <p:spPr>
              <a:xfrm flipH="1">
                <a:off x="1965090" y="4773094"/>
                <a:ext cx="1248509" cy="1350000"/>
              </a:xfrm>
              <a:prstGeom prst="rect">
                <a:avLst/>
              </a:prstGeom>
              <a:ln>
                <a:noFill/>
              </a:ln>
            </p:spPr>
          </p:pic>
          <p:sp>
            <p:nvSpPr>
              <p:cNvPr id="35" name="TextBox 3">
                <a:extLst>
                  <a:ext uri="{FF2B5EF4-FFF2-40B4-BE49-F238E27FC236}">
                    <a16:creationId xmlns:lc="http://schemas.openxmlformats.org/drawingml/2006/lockedCanvas" xmlns:a16="http://schemas.microsoft.com/office/drawing/2014/main" xmlns="" id="{5FCA5EBB-554F-7849-91BD-5CFA8D9270D0}"/>
                  </a:ext>
                </a:extLst>
              </p:cNvPr>
              <p:cNvSpPr txBox="1">
                <a:spLocks noChangeArrowheads="1"/>
              </p:cNvSpPr>
              <p:nvPr/>
            </p:nvSpPr>
            <p:spPr bwMode="auto">
              <a:xfrm>
                <a:off x="2165165" y="5948464"/>
                <a:ext cx="1404875" cy="5575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3840" tIns="61919" rIns="123840" bIns="61919">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b="1" dirty="0">
                    <a:solidFill>
                      <a:schemeClr val="tx2"/>
                    </a:solidFill>
                    <a:latin typeface="微软雅黑" panose="020B0503020204020204" pitchFamily="34" charset="-122"/>
                    <a:ea typeface="微软雅黑" panose="020B0503020204020204" pitchFamily="34" charset="-122"/>
                  </a:rPr>
                  <a:t>企业</a:t>
                </a:r>
                <a:endParaRPr lang="en-US" altLang="zh-CN" b="1" dirty="0">
                  <a:solidFill>
                    <a:schemeClr val="tx2"/>
                  </a:solidFill>
                  <a:latin typeface="微软雅黑" panose="020B0503020204020204" pitchFamily="34" charset="-122"/>
                  <a:ea typeface="微软雅黑" panose="020B0503020204020204" pitchFamily="34" charset="-122"/>
                </a:endParaRPr>
              </a:p>
            </p:txBody>
          </p:sp>
        </p:grpSp>
        <p:grpSp>
          <p:nvGrpSpPr>
            <p:cNvPr id="12" name="组合 11">
              <a:extLst>
                <a:ext uri="{FF2B5EF4-FFF2-40B4-BE49-F238E27FC236}">
                  <a16:creationId xmlns:lc="http://schemas.openxmlformats.org/drawingml/2006/lockedCanvas" xmlns:a16="http://schemas.microsoft.com/office/drawing/2014/main" xmlns="" id="{F1774E5C-A21C-9841-83BC-F6252492A2C8}"/>
                </a:ext>
              </a:extLst>
            </p:cNvPr>
            <p:cNvGrpSpPr/>
            <p:nvPr/>
          </p:nvGrpSpPr>
          <p:grpSpPr>
            <a:xfrm>
              <a:off x="3434766" y="5390704"/>
              <a:ext cx="1909454" cy="990261"/>
              <a:chOff x="3225519" y="5138575"/>
              <a:chExt cx="1909454" cy="990261"/>
            </a:xfrm>
          </p:grpSpPr>
          <p:sp>
            <p:nvSpPr>
              <p:cNvPr id="30" name="TextBox 3">
                <a:extLst>
                  <a:ext uri="{FF2B5EF4-FFF2-40B4-BE49-F238E27FC236}">
                    <a16:creationId xmlns:lc="http://schemas.openxmlformats.org/drawingml/2006/lockedCanvas" xmlns:a16="http://schemas.microsoft.com/office/drawing/2014/main" xmlns="" id="{109FFA69-A3BC-6342-BBCB-E677EA935C11}"/>
                  </a:ext>
                </a:extLst>
              </p:cNvPr>
              <p:cNvSpPr txBox="1">
                <a:spLocks noChangeArrowheads="1"/>
              </p:cNvSpPr>
              <p:nvPr/>
            </p:nvSpPr>
            <p:spPr bwMode="auto">
              <a:xfrm>
                <a:off x="3394389" y="5604286"/>
                <a:ext cx="1556843" cy="5245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3840" tIns="61919" rIns="123840" bIns="61919">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400" dirty="0">
                    <a:solidFill>
                      <a:schemeClr val="tx2"/>
                    </a:solidFill>
                    <a:latin typeface="微软雅黑" panose="020B0503020204020204" pitchFamily="34" charset="-122"/>
                    <a:ea typeface="微软雅黑" panose="020B0503020204020204" pitchFamily="34" charset="-122"/>
                  </a:rPr>
                  <a:t>发布融资需求</a:t>
                </a:r>
                <a:endParaRPr lang="en-US" altLang="zh-CN" sz="1400" dirty="0">
                  <a:solidFill>
                    <a:schemeClr val="tx2"/>
                  </a:solidFill>
                  <a:latin typeface="微软雅黑" panose="020B0503020204020204" pitchFamily="34" charset="-122"/>
                  <a:ea typeface="微软雅黑" panose="020B0503020204020204" pitchFamily="34" charset="-122"/>
                </a:endParaRPr>
              </a:p>
            </p:txBody>
          </p:sp>
          <p:cxnSp>
            <p:nvCxnSpPr>
              <p:cNvPr id="31" name="直线箭头连接符 134">
                <a:extLst>
                  <a:ext uri="{FF2B5EF4-FFF2-40B4-BE49-F238E27FC236}">
                    <a16:creationId xmlns:lc="http://schemas.openxmlformats.org/drawingml/2006/lockedCanvas" xmlns:a16="http://schemas.microsoft.com/office/drawing/2014/main" xmlns="" id="{AD8A853A-4AAB-D84E-A037-5073D267C172}"/>
                  </a:ext>
                </a:extLst>
              </p:cNvPr>
              <p:cNvCxnSpPr/>
              <p:nvPr/>
            </p:nvCxnSpPr>
            <p:spPr>
              <a:xfrm>
                <a:off x="3261725" y="5697959"/>
                <a:ext cx="1800000" cy="0"/>
              </a:xfrm>
              <a:prstGeom prst="straightConnector1">
                <a:avLst/>
              </a:prstGeom>
              <a:ln w="25400">
                <a:solidFill>
                  <a:schemeClr val="tx2"/>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2" name="直线箭头连接符 136">
                <a:extLst>
                  <a:ext uri="{FF2B5EF4-FFF2-40B4-BE49-F238E27FC236}">
                    <a16:creationId xmlns:lc="http://schemas.openxmlformats.org/drawingml/2006/lockedCanvas" xmlns:a16="http://schemas.microsoft.com/office/drawing/2014/main" xmlns="" id="{855C5DFE-F511-444D-A653-C9F60607252E}"/>
                  </a:ext>
                </a:extLst>
              </p:cNvPr>
              <p:cNvCxnSpPr/>
              <p:nvPr/>
            </p:nvCxnSpPr>
            <p:spPr>
              <a:xfrm>
                <a:off x="3225519" y="5577643"/>
                <a:ext cx="1800000" cy="0"/>
              </a:xfrm>
              <a:prstGeom prst="straightConnector1">
                <a:avLst/>
              </a:prstGeom>
              <a:ln w="25400">
                <a:solidFill>
                  <a:schemeClr val="tx2"/>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33" name="TextBox 3">
                <a:extLst>
                  <a:ext uri="{FF2B5EF4-FFF2-40B4-BE49-F238E27FC236}">
                    <a16:creationId xmlns:lc="http://schemas.openxmlformats.org/drawingml/2006/lockedCanvas" xmlns:a16="http://schemas.microsoft.com/office/drawing/2014/main" xmlns="" id="{4A3868D1-9617-5043-8EF8-8D1F1F413D5A}"/>
                  </a:ext>
                </a:extLst>
              </p:cNvPr>
              <p:cNvSpPr txBox="1">
                <a:spLocks noChangeArrowheads="1"/>
              </p:cNvSpPr>
              <p:nvPr/>
            </p:nvSpPr>
            <p:spPr bwMode="auto">
              <a:xfrm>
                <a:off x="3578130" y="5138575"/>
                <a:ext cx="1556843" cy="5245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3840" tIns="61919" rIns="123840" bIns="61919">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400" dirty="0">
                    <a:solidFill>
                      <a:schemeClr val="tx2"/>
                    </a:solidFill>
                    <a:latin typeface="微软雅黑" panose="020B0503020204020204" pitchFamily="34" charset="-122"/>
                    <a:ea typeface="微软雅黑" panose="020B0503020204020204" pitchFamily="34" charset="-122"/>
                  </a:rPr>
                  <a:t>反馈需求</a:t>
                </a:r>
                <a:endParaRPr lang="en-US" altLang="zh-CN" sz="1400" dirty="0">
                  <a:solidFill>
                    <a:schemeClr val="tx2"/>
                  </a:solidFill>
                  <a:latin typeface="微软雅黑" panose="020B0503020204020204" pitchFamily="34" charset="-122"/>
                  <a:ea typeface="微软雅黑" panose="020B0503020204020204" pitchFamily="34" charset="-122"/>
                </a:endParaRPr>
              </a:p>
            </p:txBody>
          </p:sp>
        </p:grpSp>
        <p:grpSp>
          <p:nvGrpSpPr>
            <p:cNvPr id="13" name="组合 12">
              <a:extLst>
                <a:ext uri="{FF2B5EF4-FFF2-40B4-BE49-F238E27FC236}">
                  <a16:creationId xmlns:lc="http://schemas.openxmlformats.org/drawingml/2006/lockedCanvas" xmlns:a16="http://schemas.microsoft.com/office/drawing/2014/main" xmlns="" id="{30F4E012-8D56-E644-8B92-C757389A790C}"/>
                </a:ext>
              </a:extLst>
            </p:cNvPr>
            <p:cNvGrpSpPr/>
            <p:nvPr/>
          </p:nvGrpSpPr>
          <p:grpSpPr>
            <a:xfrm>
              <a:off x="6826006" y="5413887"/>
              <a:ext cx="1923788" cy="958863"/>
              <a:chOff x="3225519" y="5153839"/>
              <a:chExt cx="1923788" cy="958863"/>
            </a:xfrm>
          </p:grpSpPr>
          <p:sp>
            <p:nvSpPr>
              <p:cNvPr id="24" name="TextBox 3">
                <a:extLst>
                  <a:ext uri="{FF2B5EF4-FFF2-40B4-BE49-F238E27FC236}">
                    <a16:creationId xmlns:lc="http://schemas.openxmlformats.org/drawingml/2006/lockedCanvas" xmlns:a16="http://schemas.microsoft.com/office/drawing/2014/main" xmlns="" id="{E9AF7F18-3F32-A24C-83DE-1E375F47C85C}"/>
                  </a:ext>
                </a:extLst>
              </p:cNvPr>
              <p:cNvSpPr txBox="1">
                <a:spLocks noChangeArrowheads="1"/>
              </p:cNvSpPr>
              <p:nvPr/>
            </p:nvSpPr>
            <p:spPr bwMode="auto">
              <a:xfrm>
                <a:off x="3592464" y="5588152"/>
                <a:ext cx="1556843" cy="5245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3840" tIns="61919" rIns="123840" bIns="61919">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400" dirty="0">
                    <a:solidFill>
                      <a:schemeClr val="tx2"/>
                    </a:solidFill>
                    <a:latin typeface="微软雅黑" panose="020B0503020204020204" pitchFamily="34" charset="-122"/>
                    <a:ea typeface="微软雅黑" panose="020B0503020204020204" pitchFamily="34" charset="-122"/>
                  </a:rPr>
                  <a:t>推送需求</a:t>
                </a:r>
                <a:endParaRPr lang="en-US" altLang="zh-CN" sz="1400" dirty="0">
                  <a:solidFill>
                    <a:schemeClr val="tx2"/>
                  </a:solidFill>
                  <a:latin typeface="微软雅黑" panose="020B0503020204020204" pitchFamily="34" charset="-122"/>
                  <a:ea typeface="微软雅黑" panose="020B0503020204020204" pitchFamily="34" charset="-122"/>
                </a:endParaRPr>
              </a:p>
            </p:txBody>
          </p:sp>
          <p:cxnSp>
            <p:nvCxnSpPr>
              <p:cNvPr id="26" name="直线箭头连接符 145">
                <a:extLst>
                  <a:ext uri="{FF2B5EF4-FFF2-40B4-BE49-F238E27FC236}">
                    <a16:creationId xmlns:lc="http://schemas.openxmlformats.org/drawingml/2006/lockedCanvas" xmlns:a16="http://schemas.microsoft.com/office/drawing/2014/main" xmlns="" id="{0055A3AC-6A3B-EC42-A957-A84E72247B18}"/>
                  </a:ext>
                </a:extLst>
              </p:cNvPr>
              <p:cNvCxnSpPr/>
              <p:nvPr/>
            </p:nvCxnSpPr>
            <p:spPr>
              <a:xfrm>
                <a:off x="3261725" y="5697959"/>
                <a:ext cx="1800000" cy="0"/>
              </a:xfrm>
              <a:prstGeom prst="straightConnector1">
                <a:avLst/>
              </a:prstGeom>
              <a:ln w="25400">
                <a:solidFill>
                  <a:schemeClr val="tx2"/>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8" name="直线箭头连接符 147">
                <a:extLst>
                  <a:ext uri="{FF2B5EF4-FFF2-40B4-BE49-F238E27FC236}">
                    <a16:creationId xmlns:lc="http://schemas.openxmlformats.org/drawingml/2006/lockedCanvas" xmlns:a16="http://schemas.microsoft.com/office/drawing/2014/main" xmlns="" id="{32C5533A-62EC-304E-8727-6C63C327482C}"/>
                  </a:ext>
                </a:extLst>
              </p:cNvPr>
              <p:cNvCxnSpPr/>
              <p:nvPr/>
            </p:nvCxnSpPr>
            <p:spPr>
              <a:xfrm>
                <a:off x="3225519" y="5577643"/>
                <a:ext cx="1800000" cy="0"/>
              </a:xfrm>
              <a:prstGeom prst="straightConnector1">
                <a:avLst/>
              </a:prstGeom>
              <a:ln w="25400">
                <a:solidFill>
                  <a:schemeClr val="tx2"/>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29" name="TextBox 3">
                <a:extLst>
                  <a:ext uri="{FF2B5EF4-FFF2-40B4-BE49-F238E27FC236}">
                    <a16:creationId xmlns:lc="http://schemas.openxmlformats.org/drawingml/2006/lockedCanvas" xmlns:a16="http://schemas.microsoft.com/office/drawing/2014/main" xmlns="" id="{566FFAF6-7EC6-134D-86CE-76379710CD15}"/>
                  </a:ext>
                </a:extLst>
              </p:cNvPr>
              <p:cNvSpPr txBox="1">
                <a:spLocks noChangeArrowheads="1"/>
              </p:cNvSpPr>
              <p:nvPr/>
            </p:nvSpPr>
            <p:spPr bwMode="auto">
              <a:xfrm>
                <a:off x="3338699" y="5153839"/>
                <a:ext cx="1556843" cy="5245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3840" tIns="61919" rIns="123840" bIns="61919">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400" dirty="0">
                    <a:solidFill>
                      <a:schemeClr val="tx2"/>
                    </a:solidFill>
                    <a:latin typeface="微软雅黑" panose="020B0503020204020204" pitchFamily="34" charset="-122"/>
                    <a:ea typeface="微软雅黑" panose="020B0503020204020204" pitchFamily="34" charset="-122"/>
                  </a:rPr>
                  <a:t>发布金融产品</a:t>
                </a:r>
                <a:endParaRPr lang="en-US" altLang="zh-CN" sz="1400" dirty="0">
                  <a:solidFill>
                    <a:schemeClr val="tx2"/>
                  </a:solidFill>
                  <a:latin typeface="微软雅黑" panose="020B0503020204020204" pitchFamily="34" charset="-122"/>
                  <a:ea typeface="微软雅黑" panose="020B0503020204020204" pitchFamily="34" charset="-122"/>
                </a:endParaRPr>
              </a:p>
            </p:txBody>
          </p:sp>
        </p:grpSp>
        <p:grpSp>
          <p:nvGrpSpPr>
            <p:cNvPr id="14" name="组合 13">
              <a:extLst>
                <a:ext uri="{FF2B5EF4-FFF2-40B4-BE49-F238E27FC236}">
                  <a16:creationId xmlns:lc="http://schemas.openxmlformats.org/drawingml/2006/lockedCanvas" xmlns:a16="http://schemas.microsoft.com/office/drawing/2014/main" xmlns="" id="{19DE4C36-3506-EF47-A150-FF56D7678F2C}"/>
                </a:ext>
              </a:extLst>
            </p:cNvPr>
            <p:cNvGrpSpPr/>
            <p:nvPr/>
          </p:nvGrpSpPr>
          <p:grpSpPr>
            <a:xfrm>
              <a:off x="5957824" y="3618918"/>
              <a:ext cx="450848" cy="1820028"/>
              <a:chOff x="7105140" y="3298189"/>
              <a:chExt cx="450848" cy="1820028"/>
            </a:xfrm>
          </p:grpSpPr>
          <p:cxnSp>
            <p:nvCxnSpPr>
              <p:cNvPr id="22" name="直线箭头连接符 152">
                <a:extLst>
                  <a:ext uri="{FF2B5EF4-FFF2-40B4-BE49-F238E27FC236}">
                    <a16:creationId xmlns:lc="http://schemas.openxmlformats.org/drawingml/2006/lockedCanvas" xmlns:a16="http://schemas.microsoft.com/office/drawing/2014/main" xmlns="" id="{03875C5C-6E12-7F4A-B363-2F55A2EFE883}"/>
                  </a:ext>
                </a:extLst>
              </p:cNvPr>
              <p:cNvCxnSpPr/>
              <p:nvPr/>
            </p:nvCxnSpPr>
            <p:spPr>
              <a:xfrm rot="5400000">
                <a:off x="6401934" y="4145629"/>
                <a:ext cx="1440000" cy="0"/>
              </a:xfrm>
              <a:prstGeom prst="straightConnector1">
                <a:avLst/>
              </a:prstGeom>
              <a:ln w="25400">
                <a:solidFill>
                  <a:schemeClr val="tx2"/>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23" name="矩形 22">
                <a:extLst>
                  <a:ext uri="{FF2B5EF4-FFF2-40B4-BE49-F238E27FC236}">
                    <a16:creationId xmlns:lc="http://schemas.openxmlformats.org/drawingml/2006/lockedCanvas" xmlns:a16="http://schemas.microsoft.com/office/drawing/2014/main" xmlns="" id="{3E20EA56-6655-CB4F-B2E7-B2A71C2DA210}"/>
                  </a:ext>
                </a:extLst>
              </p:cNvPr>
              <p:cNvSpPr/>
              <p:nvPr/>
            </p:nvSpPr>
            <p:spPr>
              <a:xfrm>
                <a:off x="7105140" y="3298189"/>
                <a:ext cx="450848" cy="1820028"/>
              </a:xfrm>
              <a:prstGeom prst="rect">
                <a:avLst/>
              </a:prstGeom>
            </p:spPr>
            <p:txBody>
              <a:bodyPr vert="eaVert"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400" dirty="0">
                    <a:solidFill>
                      <a:schemeClr val="tx2"/>
                    </a:solidFill>
                    <a:latin typeface="微软雅黑" panose="020B0503020204020204" pitchFamily="34" charset="-122"/>
                    <a:ea typeface="微软雅黑" panose="020B0503020204020204" pitchFamily="34" charset="-122"/>
                  </a:rPr>
                  <a:t>推无法对接需求</a:t>
                </a:r>
              </a:p>
            </p:txBody>
          </p:sp>
        </p:grpSp>
        <p:sp>
          <p:nvSpPr>
            <p:cNvPr id="15" name="TextBox 3">
              <a:extLst>
                <a:ext uri="{FF2B5EF4-FFF2-40B4-BE49-F238E27FC236}">
                  <a16:creationId xmlns:lc="http://schemas.openxmlformats.org/drawingml/2006/lockedCanvas" xmlns:a16="http://schemas.microsoft.com/office/drawing/2014/main" xmlns="" id="{DBEC91BC-CFC5-954C-8323-5046DE49B32A}"/>
                </a:ext>
              </a:extLst>
            </p:cNvPr>
            <p:cNvSpPr txBox="1">
              <a:spLocks noChangeArrowheads="1"/>
            </p:cNvSpPr>
            <p:nvPr/>
          </p:nvSpPr>
          <p:spPr bwMode="auto">
            <a:xfrm>
              <a:off x="5647946" y="3186847"/>
              <a:ext cx="1913513" cy="61120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3840" tIns="61919" rIns="123840" bIns="61919">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50000"/>
                </a:lnSpc>
              </a:pPr>
              <a:r>
                <a:rPr lang="zh-CN" altLang="en-US" b="1" dirty="0">
                  <a:solidFill>
                    <a:srgbClr val="B83523"/>
                  </a:solidFill>
                  <a:latin typeface="微软雅黑" panose="020B0503020204020204" pitchFamily="34" charset="-122"/>
                  <a:ea typeface="微软雅黑" panose="020B0503020204020204" pitchFamily="34" charset="-122"/>
                </a:rPr>
                <a:t>政府</a:t>
              </a:r>
              <a:endParaRPr lang="en-US" altLang="zh-CN" b="1" dirty="0">
                <a:solidFill>
                  <a:srgbClr val="B83523"/>
                </a:solidFill>
                <a:latin typeface="微软雅黑" panose="020B0503020204020204" pitchFamily="34" charset="-122"/>
                <a:ea typeface="微软雅黑" panose="020B0503020204020204" pitchFamily="34" charset="-122"/>
              </a:endParaRPr>
            </a:p>
          </p:txBody>
        </p:sp>
        <p:grpSp>
          <p:nvGrpSpPr>
            <p:cNvPr id="16" name="组合 15">
              <a:extLst>
                <a:ext uri="{FF2B5EF4-FFF2-40B4-BE49-F238E27FC236}">
                  <a16:creationId xmlns:lc="http://schemas.openxmlformats.org/drawingml/2006/lockedCanvas" xmlns:a16="http://schemas.microsoft.com/office/drawing/2014/main" xmlns="" id="{4C2A9353-09C2-E849-BEF8-AA87E360116D}"/>
                </a:ext>
              </a:extLst>
            </p:cNvPr>
            <p:cNvGrpSpPr/>
            <p:nvPr/>
          </p:nvGrpSpPr>
          <p:grpSpPr>
            <a:xfrm rot="2700000">
              <a:off x="3587902" y="2811317"/>
              <a:ext cx="400110" cy="2520000"/>
              <a:chOff x="2890300" y="3455699"/>
              <a:chExt cx="400110" cy="2940000"/>
            </a:xfrm>
          </p:grpSpPr>
          <p:sp>
            <p:nvSpPr>
              <p:cNvPr id="20" name="矩形 19">
                <a:extLst>
                  <a:ext uri="{FF2B5EF4-FFF2-40B4-BE49-F238E27FC236}">
                    <a16:creationId xmlns:lc="http://schemas.openxmlformats.org/drawingml/2006/lockedCanvas" xmlns:a16="http://schemas.microsoft.com/office/drawing/2014/main" xmlns="" id="{A244E9CA-6710-2740-B7E6-5A68302CE2BF}"/>
                  </a:ext>
                </a:extLst>
              </p:cNvPr>
              <p:cNvSpPr/>
              <p:nvPr/>
            </p:nvSpPr>
            <p:spPr>
              <a:xfrm rot="10800000">
                <a:off x="2890300" y="3488185"/>
                <a:ext cx="400110" cy="2583657"/>
              </a:xfrm>
              <a:prstGeom prst="rect">
                <a:avLst/>
              </a:prstGeom>
            </p:spPr>
            <p:txBody>
              <a:bodyPr vert="vert"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400" dirty="0">
                    <a:solidFill>
                      <a:schemeClr val="tx2"/>
                    </a:solidFill>
                    <a:latin typeface="微软雅黑" panose="020B0503020204020204" pitchFamily="34" charset="-122"/>
                    <a:ea typeface="微软雅黑" panose="020B0503020204020204" pitchFamily="34" charset="-122"/>
                  </a:rPr>
                  <a:t>提供解决方案</a:t>
                </a:r>
              </a:p>
            </p:txBody>
          </p:sp>
          <p:cxnSp>
            <p:nvCxnSpPr>
              <p:cNvPr id="21" name="直线箭头连接符 160">
                <a:extLst>
                  <a:ext uri="{FF2B5EF4-FFF2-40B4-BE49-F238E27FC236}">
                    <a16:creationId xmlns:lc="http://schemas.openxmlformats.org/drawingml/2006/lockedCanvas" xmlns:a16="http://schemas.microsoft.com/office/drawing/2014/main" xmlns="" id="{A1F439E0-2478-C14B-9009-9B38D1F31A43}"/>
                  </a:ext>
                </a:extLst>
              </p:cNvPr>
              <p:cNvCxnSpPr/>
              <p:nvPr/>
            </p:nvCxnSpPr>
            <p:spPr>
              <a:xfrm rot="5400000">
                <a:off x="1803358" y="4925699"/>
                <a:ext cx="2940000" cy="0"/>
              </a:xfrm>
              <a:prstGeom prst="straightConnector1">
                <a:avLst/>
              </a:prstGeom>
              <a:ln w="25400">
                <a:solidFill>
                  <a:schemeClr val="tx2"/>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grpSp>
          <p:nvGrpSpPr>
            <p:cNvPr id="17" name="组合 16">
              <a:extLst>
                <a:ext uri="{FF2B5EF4-FFF2-40B4-BE49-F238E27FC236}">
                  <a16:creationId xmlns:lc="http://schemas.openxmlformats.org/drawingml/2006/lockedCanvas" xmlns:a16="http://schemas.microsoft.com/office/drawing/2014/main" xmlns="" id="{F97255F4-5EDC-2F41-BE10-3347164D5FBA}"/>
                </a:ext>
              </a:extLst>
            </p:cNvPr>
            <p:cNvGrpSpPr/>
            <p:nvPr/>
          </p:nvGrpSpPr>
          <p:grpSpPr>
            <a:xfrm rot="18900000">
              <a:off x="7833292" y="2802980"/>
              <a:ext cx="400110" cy="2520000"/>
              <a:chOff x="3254755" y="3455699"/>
              <a:chExt cx="400110" cy="2940000"/>
            </a:xfrm>
          </p:grpSpPr>
          <p:sp>
            <p:nvSpPr>
              <p:cNvPr id="18" name="矩形 17">
                <a:extLst>
                  <a:ext uri="{FF2B5EF4-FFF2-40B4-BE49-F238E27FC236}">
                    <a16:creationId xmlns:lc="http://schemas.openxmlformats.org/drawingml/2006/lockedCanvas" xmlns:a16="http://schemas.microsoft.com/office/drawing/2014/main" xmlns="" id="{61F6340E-2006-734E-B29B-F74441C9205D}"/>
                  </a:ext>
                </a:extLst>
              </p:cNvPr>
              <p:cNvSpPr/>
              <p:nvPr/>
            </p:nvSpPr>
            <p:spPr>
              <a:xfrm rot="10800000">
                <a:off x="3254755" y="3512997"/>
                <a:ext cx="400110" cy="2583657"/>
              </a:xfrm>
              <a:prstGeom prst="rect">
                <a:avLst/>
              </a:prstGeom>
            </p:spPr>
            <p:txBody>
              <a:bodyPr vert="vert270"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400" dirty="0">
                    <a:solidFill>
                      <a:schemeClr val="tx2"/>
                    </a:solidFill>
                    <a:latin typeface="微软雅黑" panose="020B0503020204020204" pitchFamily="34" charset="-122"/>
                    <a:ea typeface="微软雅黑" panose="020B0503020204020204" pitchFamily="34" charset="-122"/>
                  </a:rPr>
                  <a:t>发起联动服务</a:t>
                </a:r>
              </a:p>
            </p:txBody>
          </p:sp>
          <p:cxnSp>
            <p:nvCxnSpPr>
              <p:cNvPr id="19" name="直线箭头连接符 166">
                <a:extLst>
                  <a:ext uri="{FF2B5EF4-FFF2-40B4-BE49-F238E27FC236}">
                    <a16:creationId xmlns:lc="http://schemas.openxmlformats.org/drawingml/2006/lockedCanvas" xmlns:a16="http://schemas.microsoft.com/office/drawing/2014/main" xmlns="" id="{39E38195-BC35-6E44-9CAD-575CFFCADE59}"/>
                  </a:ext>
                </a:extLst>
              </p:cNvPr>
              <p:cNvCxnSpPr/>
              <p:nvPr/>
            </p:nvCxnSpPr>
            <p:spPr>
              <a:xfrm rot="5400000">
                <a:off x="1803358" y="4925699"/>
                <a:ext cx="2940000" cy="0"/>
              </a:xfrm>
              <a:prstGeom prst="straightConnector1">
                <a:avLst/>
              </a:prstGeom>
              <a:ln w="25400">
                <a:solidFill>
                  <a:schemeClr val="tx2"/>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994054953"/>
      </p:ext>
    </p:extLst>
  </p:cSld>
  <p:clrMapOvr>
    <a:masterClrMapping/>
  </p:clrMapOvr>
  <mc:AlternateContent xmlns:mc="http://schemas.openxmlformats.org/markup-compatibility/2006" xmlns:p14="http://schemas.microsoft.com/office/powerpoint/2010/main">
    <mc:Choice Requires="p14">
      <p:transition p14:dur="0"/>
    </mc:Choice>
    <mc:Fallback xmlns="">
      <p:transition advTm="4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10"/>
          <p:cNvSpPr txBox="1"/>
          <p:nvPr/>
        </p:nvSpPr>
        <p:spPr>
          <a:xfrm>
            <a:off x="486786" y="207327"/>
            <a:ext cx="5440913" cy="424732"/>
          </a:xfrm>
          <a:prstGeom prst="rect">
            <a:avLst/>
          </a:prstGeom>
        </p:spPr>
        <p:txBody>
          <a:bodyPr vert="horz" lIns="91440" tIns="45720" rIns="91440" bIns="45720" rtlCol="0" anchor="ctr">
            <a:normAutofit/>
          </a:bodyPr>
          <a:lstStyle>
            <a:defPPr>
              <a:defRPr lang="zh-CN"/>
            </a:defPPr>
            <a:lvl1pPr>
              <a:lnSpc>
                <a:spcPct val="90000"/>
              </a:lnSpc>
              <a:spcBef>
                <a:spcPct val="0"/>
              </a:spcBef>
              <a:buNone/>
              <a:defRPr sz="2400" b="0" i="0">
                <a:latin typeface="微软雅黑" panose="020B0503020204020204" pitchFamily="34" charset="-122"/>
                <a:ea typeface="微软雅黑" panose="020B0503020204020204" pitchFamily="34" charset="-122"/>
                <a:cs typeface="+mj-cs"/>
              </a:defRPr>
            </a:lvl1pPr>
          </a:lstStyle>
          <a:p>
            <a:r>
              <a:rPr lang="zh-CN" altLang="en-US" dirty="0" smtClean="0"/>
              <a:t>核心</a:t>
            </a:r>
            <a:r>
              <a:rPr lang="zh-CN" altLang="en-US" dirty="0"/>
              <a:t>体系</a:t>
            </a:r>
            <a:r>
              <a:rPr lang="en-US" altLang="zh-CN" dirty="0"/>
              <a:t>—</a:t>
            </a:r>
            <a:r>
              <a:rPr lang="zh-CN" altLang="en-US" dirty="0"/>
              <a:t>三位一体</a:t>
            </a:r>
          </a:p>
        </p:txBody>
      </p:sp>
      <p:grpSp>
        <p:nvGrpSpPr>
          <p:cNvPr id="6" name="组合 5"/>
          <p:cNvGrpSpPr/>
          <p:nvPr/>
        </p:nvGrpSpPr>
        <p:grpSpPr>
          <a:xfrm>
            <a:off x="1463897" y="1983437"/>
            <a:ext cx="9143731" cy="4582617"/>
            <a:chOff x="-208634" y="628412"/>
            <a:chExt cx="11346526" cy="5686605"/>
          </a:xfrm>
        </p:grpSpPr>
        <p:sp>
          <p:nvSpPr>
            <p:cNvPr id="74" name="椭圆 73"/>
            <p:cNvSpPr/>
            <p:nvPr/>
          </p:nvSpPr>
          <p:spPr>
            <a:xfrm>
              <a:off x="2223830" y="1903756"/>
              <a:ext cx="6075056" cy="4152092"/>
            </a:xfrm>
            <a:prstGeom prst="ellipse">
              <a:avLst/>
            </a:prstGeom>
            <a:solidFill>
              <a:schemeClr val="tx1">
                <a:lumMod val="50000"/>
                <a:lumOff val="5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微软雅黑" panose="020B0503020204020204" pitchFamily="34" charset="-122"/>
                <a:ea typeface="微软雅黑" panose="020B0503020204020204" pitchFamily="34" charset="-122"/>
              </a:endParaRPr>
            </a:p>
          </p:txBody>
        </p:sp>
        <p:sp>
          <p:nvSpPr>
            <p:cNvPr id="75" name="椭圆 74"/>
            <p:cNvSpPr/>
            <p:nvPr/>
          </p:nvSpPr>
          <p:spPr>
            <a:xfrm>
              <a:off x="2798446" y="2098695"/>
              <a:ext cx="4884780" cy="3786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B5332C"/>
                </a:solidFill>
                <a:latin typeface="微软雅黑" panose="020B0503020204020204" pitchFamily="34" charset="-122"/>
                <a:ea typeface="微软雅黑" panose="020B0503020204020204" pitchFamily="34" charset="-122"/>
              </a:endParaRPr>
            </a:p>
          </p:txBody>
        </p:sp>
        <p:sp>
          <p:nvSpPr>
            <p:cNvPr id="76" name="椭圆 75"/>
            <p:cNvSpPr/>
            <p:nvPr/>
          </p:nvSpPr>
          <p:spPr>
            <a:xfrm>
              <a:off x="4462971" y="1243214"/>
              <a:ext cx="1519339" cy="1498708"/>
            </a:xfrm>
            <a:prstGeom prst="ellipse">
              <a:avLst/>
            </a:prstGeom>
            <a:solidFill>
              <a:srgbClr val="44546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2400" dirty="0">
                <a:latin typeface="微软雅黑" panose="020B0503020204020204" pitchFamily="34" charset="-122"/>
                <a:ea typeface="微软雅黑" panose="020B0503020204020204" pitchFamily="34" charset="-122"/>
              </a:endParaRPr>
            </a:p>
          </p:txBody>
        </p:sp>
        <p:sp>
          <p:nvSpPr>
            <p:cNvPr id="77" name="文本框 76"/>
            <p:cNvSpPr txBox="1"/>
            <p:nvPr/>
          </p:nvSpPr>
          <p:spPr>
            <a:xfrm>
              <a:off x="4432505" y="1686358"/>
              <a:ext cx="1597786" cy="725652"/>
            </a:xfrm>
            <a:prstGeom prst="rect">
              <a:avLst/>
            </a:prstGeom>
            <a:noFill/>
          </p:spPr>
          <p:txBody>
            <a:bodyPr wrap="square" rtlCol="0">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沈阳综合金融服务平台</a:t>
              </a:r>
            </a:p>
          </p:txBody>
        </p:sp>
        <p:sp>
          <p:nvSpPr>
            <p:cNvPr id="78" name="椭圆 77"/>
            <p:cNvSpPr/>
            <p:nvPr/>
          </p:nvSpPr>
          <p:spPr>
            <a:xfrm>
              <a:off x="2184137" y="4317436"/>
              <a:ext cx="1546100" cy="1555166"/>
            </a:xfrm>
            <a:prstGeom prst="ellipse">
              <a:avLst/>
            </a:prstGeom>
            <a:solidFill>
              <a:srgbClr val="44546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79" name="文本框 78"/>
            <p:cNvSpPr txBox="1"/>
            <p:nvPr/>
          </p:nvSpPr>
          <p:spPr>
            <a:xfrm>
              <a:off x="2179165" y="4740913"/>
              <a:ext cx="1570541" cy="725652"/>
            </a:xfrm>
            <a:prstGeom prst="rect">
              <a:avLst/>
            </a:prstGeom>
            <a:noFill/>
          </p:spPr>
          <p:txBody>
            <a:bodyPr wrap="square" rtlCol="0">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沈阳地方企业征信系统</a:t>
              </a:r>
            </a:p>
          </p:txBody>
        </p:sp>
        <p:sp>
          <p:nvSpPr>
            <p:cNvPr id="80" name="椭圆 79"/>
            <p:cNvSpPr/>
            <p:nvPr/>
          </p:nvSpPr>
          <p:spPr>
            <a:xfrm>
              <a:off x="6627257" y="4348693"/>
              <a:ext cx="1566768" cy="1555166"/>
            </a:xfrm>
            <a:prstGeom prst="ellipse">
              <a:avLst/>
            </a:prstGeom>
            <a:solidFill>
              <a:srgbClr val="44546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81" name="文本框 80"/>
            <p:cNvSpPr txBox="1"/>
            <p:nvPr/>
          </p:nvSpPr>
          <p:spPr>
            <a:xfrm>
              <a:off x="6521018" y="4797686"/>
              <a:ext cx="1835352" cy="725652"/>
            </a:xfrm>
            <a:prstGeom prst="rect">
              <a:avLst/>
            </a:prstGeom>
            <a:noFill/>
          </p:spPr>
          <p:txBody>
            <a:bodyPr wrap="square" rtlCol="0">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企业自主创新金融支持中心</a:t>
              </a:r>
            </a:p>
          </p:txBody>
        </p:sp>
        <p:sp>
          <p:nvSpPr>
            <p:cNvPr id="82" name="椭圆 81"/>
            <p:cNvSpPr/>
            <p:nvPr/>
          </p:nvSpPr>
          <p:spPr>
            <a:xfrm>
              <a:off x="4648752" y="3636671"/>
              <a:ext cx="1084764" cy="1059729"/>
            </a:xfrm>
            <a:prstGeom prst="ellipse">
              <a:avLst/>
            </a:prstGeom>
            <a:solidFill>
              <a:srgbClr val="C00000">
                <a:alpha val="64000"/>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sz="2400">
                <a:solidFill>
                  <a:srgbClr val="FF9300"/>
                </a:solidFill>
                <a:latin typeface="微软雅黑" panose="020B0503020204020204" pitchFamily="34" charset="-122"/>
                <a:ea typeface="微软雅黑" panose="020B0503020204020204" pitchFamily="34" charset="-122"/>
              </a:endParaRPr>
            </a:p>
          </p:txBody>
        </p:sp>
        <p:sp>
          <p:nvSpPr>
            <p:cNvPr id="83" name="文本框 82"/>
            <p:cNvSpPr txBox="1"/>
            <p:nvPr/>
          </p:nvSpPr>
          <p:spPr>
            <a:xfrm>
              <a:off x="4765675" y="3921249"/>
              <a:ext cx="858585" cy="496500"/>
            </a:xfrm>
            <a:prstGeom prst="rect">
              <a:avLst/>
            </a:prstGeom>
            <a:noFill/>
          </p:spPr>
          <p:txBody>
            <a:bodyPr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企业</a:t>
              </a:r>
            </a:p>
          </p:txBody>
        </p:sp>
        <p:cxnSp>
          <p:nvCxnSpPr>
            <p:cNvPr id="85" name="直接箭头连接符 84"/>
            <p:cNvCxnSpPr/>
            <p:nvPr/>
          </p:nvCxnSpPr>
          <p:spPr>
            <a:xfrm>
              <a:off x="5259681" y="2773233"/>
              <a:ext cx="0" cy="859925"/>
            </a:xfrm>
            <a:prstGeom prst="straightConnector1">
              <a:avLst/>
            </a:prstGeom>
            <a:ln w="12700">
              <a:solidFill>
                <a:srgbClr val="44546A"/>
              </a:solidFill>
              <a:tailEnd type="triangle"/>
            </a:ln>
          </p:spPr>
          <p:style>
            <a:lnRef idx="1">
              <a:schemeClr val="accent1"/>
            </a:lnRef>
            <a:fillRef idx="0">
              <a:schemeClr val="accent1"/>
            </a:fillRef>
            <a:effectRef idx="0">
              <a:schemeClr val="accent1"/>
            </a:effectRef>
            <a:fontRef idx="minor">
              <a:schemeClr val="tx1"/>
            </a:fontRef>
          </p:style>
        </p:cxnSp>
        <p:cxnSp>
          <p:nvCxnSpPr>
            <p:cNvPr id="87" name="直接箭头连接符 86"/>
            <p:cNvCxnSpPr/>
            <p:nvPr/>
          </p:nvCxnSpPr>
          <p:spPr>
            <a:xfrm flipV="1">
              <a:off x="5181957" y="2773233"/>
              <a:ext cx="0" cy="840920"/>
            </a:xfrm>
            <a:prstGeom prst="straightConnector1">
              <a:avLst/>
            </a:prstGeom>
            <a:ln w="12700">
              <a:solidFill>
                <a:srgbClr val="44546A"/>
              </a:solidFill>
              <a:tailEnd type="triangle"/>
            </a:ln>
          </p:spPr>
          <p:style>
            <a:lnRef idx="1">
              <a:schemeClr val="accent1"/>
            </a:lnRef>
            <a:fillRef idx="0">
              <a:schemeClr val="accent1"/>
            </a:fillRef>
            <a:effectRef idx="0">
              <a:schemeClr val="accent1"/>
            </a:effectRef>
            <a:fontRef idx="minor">
              <a:schemeClr val="tx1"/>
            </a:fontRef>
          </p:style>
        </p:cxnSp>
        <p:cxnSp>
          <p:nvCxnSpPr>
            <p:cNvPr id="91" name="直接箭头连接符 90"/>
            <p:cNvCxnSpPr/>
            <p:nvPr/>
          </p:nvCxnSpPr>
          <p:spPr>
            <a:xfrm flipV="1">
              <a:off x="3663029" y="4281601"/>
              <a:ext cx="939733" cy="466210"/>
            </a:xfrm>
            <a:prstGeom prst="straightConnector1">
              <a:avLst/>
            </a:prstGeom>
            <a:ln w="12700">
              <a:solidFill>
                <a:srgbClr val="44546A"/>
              </a:solidFill>
              <a:tailEnd type="triangle"/>
            </a:ln>
          </p:spPr>
          <p:style>
            <a:lnRef idx="1">
              <a:schemeClr val="accent1"/>
            </a:lnRef>
            <a:fillRef idx="0">
              <a:schemeClr val="accent1"/>
            </a:fillRef>
            <a:effectRef idx="0">
              <a:schemeClr val="accent1"/>
            </a:effectRef>
            <a:fontRef idx="minor">
              <a:schemeClr val="tx1"/>
            </a:fontRef>
          </p:style>
        </p:cxnSp>
        <p:cxnSp>
          <p:nvCxnSpPr>
            <p:cNvPr id="93" name="直接箭头连接符 92"/>
            <p:cNvCxnSpPr/>
            <p:nvPr/>
          </p:nvCxnSpPr>
          <p:spPr>
            <a:xfrm flipH="1">
              <a:off x="3682055" y="4360120"/>
              <a:ext cx="958227" cy="480369"/>
            </a:xfrm>
            <a:prstGeom prst="straightConnector1">
              <a:avLst/>
            </a:prstGeom>
            <a:ln w="12700">
              <a:solidFill>
                <a:srgbClr val="44546A"/>
              </a:solidFill>
              <a:tailEnd type="triangle"/>
            </a:ln>
          </p:spPr>
          <p:style>
            <a:lnRef idx="1">
              <a:schemeClr val="accent1"/>
            </a:lnRef>
            <a:fillRef idx="0">
              <a:schemeClr val="accent1"/>
            </a:fillRef>
            <a:effectRef idx="0">
              <a:schemeClr val="accent1"/>
            </a:effectRef>
            <a:fontRef idx="minor">
              <a:schemeClr val="tx1"/>
            </a:fontRef>
          </p:style>
        </p:cxnSp>
        <p:cxnSp>
          <p:nvCxnSpPr>
            <p:cNvPr id="97" name="直接箭头连接符 96"/>
            <p:cNvCxnSpPr/>
            <p:nvPr/>
          </p:nvCxnSpPr>
          <p:spPr>
            <a:xfrm>
              <a:off x="5772549" y="4281601"/>
              <a:ext cx="929439" cy="414798"/>
            </a:xfrm>
            <a:prstGeom prst="straightConnector1">
              <a:avLst/>
            </a:prstGeom>
            <a:ln w="12700">
              <a:solidFill>
                <a:srgbClr val="44546A"/>
              </a:solidFill>
              <a:tailEnd type="triangle"/>
            </a:ln>
          </p:spPr>
          <p:style>
            <a:lnRef idx="1">
              <a:schemeClr val="accent1"/>
            </a:lnRef>
            <a:fillRef idx="0">
              <a:schemeClr val="accent1"/>
            </a:fillRef>
            <a:effectRef idx="0">
              <a:schemeClr val="accent1"/>
            </a:effectRef>
            <a:fontRef idx="minor">
              <a:schemeClr val="tx1"/>
            </a:fontRef>
          </p:style>
        </p:cxnSp>
        <p:sp>
          <p:nvSpPr>
            <p:cNvPr id="105" name="文本框 104"/>
            <p:cNvSpPr txBox="1"/>
            <p:nvPr/>
          </p:nvSpPr>
          <p:spPr>
            <a:xfrm>
              <a:off x="4873071" y="2741922"/>
              <a:ext cx="270024" cy="878421"/>
            </a:xfrm>
            <a:prstGeom prst="rect">
              <a:avLst/>
            </a:prstGeom>
            <a:noFill/>
          </p:spPr>
          <p:txBody>
            <a:bodyPr wrap="square" rtlCol="0">
              <a:spAutoFit/>
            </a:bodyPr>
            <a:lstStyle/>
            <a:p>
              <a:r>
                <a:rPr lang="zh-CN" altLang="en-US" sz="1000" dirty="0">
                  <a:solidFill>
                    <a:srgbClr val="B5332C"/>
                  </a:solidFill>
                  <a:latin typeface="微软雅黑" panose="020B0503020204020204" pitchFamily="34" charset="-122"/>
                  <a:ea typeface="微软雅黑" panose="020B0503020204020204" pitchFamily="34" charset="-122"/>
                </a:rPr>
                <a:t>发</a:t>
              </a:r>
              <a:endParaRPr lang="en-US" altLang="zh-CN" sz="1000" dirty="0">
                <a:solidFill>
                  <a:srgbClr val="B5332C"/>
                </a:solidFill>
                <a:latin typeface="微软雅黑" panose="020B0503020204020204" pitchFamily="34" charset="-122"/>
                <a:ea typeface="微软雅黑" panose="020B0503020204020204" pitchFamily="34" charset="-122"/>
              </a:endParaRPr>
            </a:p>
            <a:p>
              <a:r>
                <a:rPr lang="zh-CN" altLang="en-US" sz="1000" dirty="0">
                  <a:solidFill>
                    <a:srgbClr val="B5332C"/>
                  </a:solidFill>
                  <a:latin typeface="微软雅黑" panose="020B0503020204020204" pitchFamily="34" charset="-122"/>
                  <a:ea typeface="微软雅黑" panose="020B0503020204020204" pitchFamily="34" charset="-122"/>
                </a:rPr>
                <a:t>布</a:t>
              </a:r>
              <a:endParaRPr lang="en-US" altLang="zh-CN" sz="1000" dirty="0">
                <a:solidFill>
                  <a:srgbClr val="B5332C"/>
                </a:solidFill>
                <a:latin typeface="微软雅黑" panose="020B0503020204020204" pitchFamily="34" charset="-122"/>
                <a:ea typeface="微软雅黑" panose="020B0503020204020204" pitchFamily="34" charset="-122"/>
              </a:endParaRPr>
            </a:p>
            <a:p>
              <a:r>
                <a:rPr lang="zh-CN" altLang="en-US" sz="1000" dirty="0">
                  <a:solidFill>
                    <a:srgbClr val="B5332C"/>
                  </a:solidFill>
                  <a:latin typeface="微软雅黑" panose="020B0503020204020204" pitchFamily="34" charset="-122"/>
                  <a:ea typeface="微软雅黑" panose="020B0503020204020204" pitchFamily="34" charset="-122"/>
                </a:rPr>
                <a:t>需</a:t>
              </a:r>
              <a:endParaRPr lang="en-US" altLang="zh-CN" sz="1000" dirty="0">
                <a:solidFill>
                  <a:srgbClr val="B5332C"/>
                </a:solidFill>
                <a:latin typeface="微软雅黑" panose="020B0503020204020204" pitchFamily="34" charset="-122"/>
                <a:ea typeface="微软雅黑" panose="020B0503020204020204" pitchFamily="34" charset="-122"/>
              </a:endParaRPr>
            </a:p>
            <a:p>
              <a:r>
                <a:rPr lang="zh-CN" altLang="en-US" sz="1000" dirty="0">
                  <a:solidFill>
                    <a:srgbClr val="B5332C"/>
                  </a:solidFill>
                  <a:latin typeface="微软雅黑" panose="020B0503020204020204" pitchFamily="34" charset="-122"/>
                  <a:ea typeface="微软雅黑" panose="020B0503020204020204" pitchFamily="34" charset="-122"/>
                </a:rPr>
                <a:t>求</a:t>
              </a:r>
            </a:p>
          </p:txBody>
        </p:sp>
        <p:sp>
          <p:nvSpPr>
            <p:cNvPr id="106" name="文本框 105"/>
            <p:cNvSpPr txBox="1"/>
            <p:nvPr/>
          </p:nvSpPr>
          <p:spPr>
            <a:xfrm>
              <a:off x="5191134" y="2726759"/>
              <a:ext cx="266358" cy="916614"/>
            </a:xfrm>
            <a:prstGeom prst="rect">
              <a:avLst/>
            </a:prstGeom>
            <a:noFill/>
          </p:spPr>
          <p:txBody>
            <a:bodyPr wrap="square" rtlCol="0">
              <a:spAutoFit/>
            </a:bodyPr>
            <a:lstStyle/>
            <a:p>
              <a:r>
                <a:rPr lang="zh-CN" altLang="en-US" sz="1050" dirty="0">
                  <a:solidFill>
                    <a:srgbClr val="B5332C"/>
                  </a:solidFill>
                  <a:latin typeface="微软雅黑" panose="020B0503020204020204" pitchFamily="34" charset="-122"/>
                  <a:ea typeface="微软雅黑" panose="020B0503020204020204" pitchFamily="34" charset="-122"/>
                </a:rPr>
                <a:t>融</a:t>
              </a:r>
              <a:endParaRPr lang="en-US" altLang="zh-CN" sz="1050" dirty="0">
                <a:solidFill>
                  <a:srgbClr val="B5332C"/>
                </a:solidFill>
                <a:latin typeface="微软雅黑" panose="020B0503020204020204" pitchFamily="34" charset="-122"/>
                <a:ea typeface="微软雅黑" panose="020B0503020204020204" pitchFamily="34" charset="-122"/>
              </a:endParaRPr>
            </a:p>
            <a:p>
              <a:r>
                <a:rPr lang="zh-CN" altLang="en-US" sz="1050" dirty="0">
                  <a:solidFill>
                    <a:srgbClr val="B5332C"/>
                  </a:solidFill>
                  <a:latin typeface="微软雅黑" panose="020B0503020204020204" pitchFamily="34" charset="-122"/>
                  <a:ea typeface="微软雅黑" panose="020B0503020204020204" pitchFamily="34" charset="-122"/>
                </a:rPr>
                <a:t>资</a:t>
              </a:r>
              <a:endParaRPr lang="en-US" altLang="zh-CN" sz="1050" dirty="0">
                <a:solidFill>
                  <a:srgbClr val="B5332C"/>
                </a:solidFill>
                <a:latin typeface="微软雅黑" panose="020B0503020204020204" pitchFamily="34" charset="-122"/>
                <a:ea typeface="微软雅黑" panose="020B0503020204020204" pitchFamily="34" charset="-122"/>
              </a:endParaRPr>
            </a:p>
            <a:p>
              <a:r>
                <a:rPr lang="zh-CN" altLang="en-US" sz="1050" dirty="0">
                  <a:solidFill>
                    <a:srgbClr val="B5332C"/>
                  </a:solidFill>
                  <a:latin typeface="微软雅黑" panose="020B0503020204020204" pitchFamily="34" charset="-122"/>
                  <a:ea typeface="微软雅黑" panose="020B0503020204020204" pitchFamily="34" charset="-122"/>
                </a:rPr>
                <a:t>渠</a:t>
              </a:r>
              <a:endParaRPr lang="en-US" altLang="zh-CN" sz="1050" dirty="0">
                <a:solidFill>
                  <a:srgbClr val="B5332C"/>
                </a:solidFill>
                <a:latin typeface="微软雅黑" panose="020B0503020204020204" pitchFamily="34" charset="-122"/>
                <a:ea typeface="微软雅黑" panose="020B0503020204020204" pitchFamily="34" charset="-122"/>
              </a:endParaRPr>
            </a:p>
            <a:p>
              <a:r>
                <a:rPr lang="zh-CN" altLang="en-US" sz="1050" dirty="0">
                  <a:solidFill>
                    <a:srgbClr val="B5332C"/>
                  </a:solidFill>
                  <a:latin typeface="微软雅黑" panose="020B0503020204020204" pitchFamily="34" charset="-122"/>
                  <a:ea typeface="微软雅黑" panose="020B0503020204020204" pitchFamily="34" charset="-122"/>
                </a:rPr>
                <a:t>道</a:t>
              </a:r>
            </a:p>
          </p:txBody>
        </p:sp>
        <p:sp>
          <p:nvSpPr>
            <p:cNvPr id="107" name="文本框 106"/>
            <p:cNvSpPr txBox="1"/>
            <p:nvPr/>
          </p:nvSpPr>
          <p:spPr>
            <a:xfrm rot="1439375">
              <a:off x="5634267" y="4207401"/>
              <a:ext cx="1398842" cy="315086"/>
            </a:xfrm>
            <a:prstGeom prst="rect">
              <a:avLst/>
            </a:prstGeom>
            <a:noFill/>
          </p:spPr>
          <p:txBody>
            <a:bodyPr wrap="square" rtlCol="0">
              <a:spAutoFit/>
            </a:bodyPr>
            <a:lstStyle/>
            <a:p>
              <a:pPr algn="ctr"/>
              <a:r>
                <a:rPr lang="zh-CN" altLang="en-US" sz="1050" dirty="0">
                  <a:solidFill>
                    <a:srgbClr val="B5332C"/>
                  </a:solidFill>
                  <a:latin typeface="微软雅黑" panose="020B0503020204020204" pitchFamily="34" charset="-122"/>
                  <a:ea typeface="微软雅黑" panose="020B0503020204020204" pitchFamily="34" charset="-122"/>
                </a:rPr>
                <a:t>金融服务需求</a:t>
              </a:r>
            </a:p>
          </p:txBody>
        </p:sp>
        <p:sp>
          <p:nvSpPr>
            <p:cNvPr id="108" name="文本框 107"/>
            <p:cNvSpPr txBox="1"/>
            <p:nvPr/>
          </p:nvSpPr>
          <p:spPr>
            <a:xfrm rot="1409220">
              <a:off x="5427788" y="4540226"/>
              <a:ext cx="1445784" cy="315086"/>
            </a:xfrm>
            <a:prstGeom prst="rect">
              <a:avLst/>
            </a:prstGeom>
            <a:noFill/>
          </p:spPr>
          <p:txBody>
            <a:bodyPr wrap="square" rtlCol="0">
              <a:spAutoFit/>
            </a:bodyPr>
            <a:lstStyle/>
            <a:p>
              <a:pPr algn="ctr"/>
              <a:r>
                <a:rPr lang="zh-CN" altLang="en-US" sz="1050" dirty="0">
                  <a:solidFill>
                    <a:srgbClr val="B5332C"/>
                  </a:solidFill>
                  <a:latin typeface="微软雅黑" panose="020B0503020204020204" pitchFamily="34" charset="-122"/>
                  <a:ea typeface="微软雅黑" panose="020B0503020204020204" pitchFamily="34" charset="-122"/>
                </a:rPr>
                <a:t>专业金融服务</a:t>
              </a:r>
            </a:p>
          </p:txBody>
        </p:sp>
        <p:sp>
          <p:nvSpPr>
            <p:cNvPr id="109" name="文本框 108"/>
            <p:cNvSpPr txBox="1"/>
            <p:nvPr/>
          </p:nvSpPr>
          <p:spPr>
            <a:xfrm rot="20124219">
              <a:off x="3568371" y="4192935"/>
              <a:ext cx="1146850" cy="315086"/>
            </a:xfrm>
            <a:prstGeom prst="rect">
              <a:avLst/>
            </a:prstGeom>
            <a:noFill/>
          </p:spPr>
          <p:txBody>
            <a:bodyPr wrap="square" rtlCol="0">
              <a:spAutoFit/>
            </a:bodyPr>
            <a:lstStyle/>
            <a:p>
              <a:r>
                <a:rPr lang="zh-CN" altLang="en-US" sz="1050" dirty="0">
                  <a:solidFill>
                    <a:srgbClr val="B5332C"/>
                  </a:solidFill>
                  <a:latin typeface="微软雅黑" panose="020B0503020204020204" pitchFamily="34" charset="-122"/>
                  <a:ea typeface="微软雅黑" panose="020B0503020204020204" pitchFamily="34" charset="-122"/>
                </a:rPr>
                <a:t>信用评价</a:t>
              </a:r>
            </a:p>
          </p:txBody>
        </p:sp>
        <p:sp>
          <p:nvSpPr>
            <p:cNvPr id="110" name="文本框 109"/>
            <p:cNvSpPr txBox="1"/>
            <p:nvPr/>
          </p:nvSpPr>
          <p:spPr>
            <a:xfrm rot="20072911">
              <a:off x="3769496" y="4493202"/>
              <a:ext cx="1146850" cy="515595"/>
            </a:xfrm>
            <a:prstGeom prst="rect">
              <a:avLst/>
            </a:prstGeom>
            <a:noFill/>
          </p:spPr>
          <p:txBody>
            <a:bodyPr wrap="square" rtlCol="0">
              <a:spAutoFit/>
            </a:bodyPr>
            <a:lstStyle/>
            <a:p>
              <a:r>
                <a:rPr lang="zh-CN" altLang="en-US" sz="1050" dirty="0">
                  <a:solidFill>
                    <a:srgbClr val="B5332C"/>
                  </a:solidFill>
                  <a:latin typeface="微软雅黑" panose="020B0503020204020204" pitchFamily="34" charset="-122"/>
                  <a:ea typeface="微软雅黑" panose="020B0503020204020204" pitchFamily="34" charset="-122"/>
                </a:rPr>
                <a:t>信用采集</a:t>
              </a:r>
              <a:endParaRPr lang="en-US" altLang="zh-CN" sz="1050" dirty="0">
                <a:solidFill>
                  <a:srgbClr val="B5332C"/>
                </a:solidFill>
                <a:latin typeface="微软雅黑" panose="020B0503020204020204" pitchFamily="34" charset="-122"/>
                <a:ea typeface="微软雅黑" panose="020B0503020204020204" pitchFamily="34" charset="-122"/>
              </a:endParaRPr>
            </a:p>
            <a:p>
              <a:r>
                <a:rPr lang="zh-CN" altLang="en-US" sz="1050" dirty="0">
                  <a:solidFill>
                    <a:srgbClr val="B5332C"/>
                  </a:solidFill>
                  <a:latin typeface="微软雅黑" panose="020B0503020204020204" pitchFamily="34" charset="-122"/>
                  <a:ea typeface="微软雅黑" panose="020B0503020204020204" pitchFamily="34" charset="-122"/>
                </a:rPr>
                <a:t>使用授权</a:t>
              </a:r>
            </a:p>
          </p:txBody>
        </p:sp>
        <p:cxnSp>
          <p:nvCxnSpPr>
            <p:cNvPr id="113" name="直接箭头连接符 112"/>
            <p:cNvCxnSpPr/>
            <p:nvPr/>
          </p:nvCxnSpPr>
          <p:spPr>
            <a:xfrm flipH="1" flipV="1">
              <a:off x="5745958" y="4343246"/>
              <a:ext cx="907934" cy="407754"/>
            </a:xfrm>
            <a:prstGeom prst="straightConnector1">
              <a:avLst/>
            </a:prstGeom>
            <a:ln w="12700">
              <a:solidFill>
                <a:srgbClr val="44546A"/>
              </a:solidFill>
              <a:tailEnd type="triangle"/>
            </a:ln>
          </p:spPr>
          <p:style>
            <a:lnRef idx="1">
              <a:schemeClr val="accent1"/>
            </a:lnRef>
            <a:fillRef idx="0">
              <a:schemeClr val="accent1"/>
            </a:fillRef>
            <a:effectRef idx="0">
              <a:schemeClr val="accent1"/>
            </a:effectRef>
            <a:fontRef idx="minor">
              <a:schemeClr val="tx1"/>
            </a:fontRef>
          </p:style>
        </p:cxnSp>
        <p:sp>
          <p:nvSpPr>
            <p:cNvPr id="115" name="文本框 114"/>
            <p:cNvSpPr txBox="1"/>
            <p:nvPr/>
          </p:nvSpPr>
          <p:spPr>
            <a:xfrm>
              <a:off x="6751688" y="3251014"/>
              <a:ext cx="1459825" cy="315086"/>
            </a:xfrm>
            <a:prstGeom prst="rect">
              <a:avLst/>
            </a:prstGeom>
            <a:noFill/>
          </p:spPr>
          <p:txBody>
            <a:bodyPr wrap="square" rtlCol="0">
              <a:spAutoFit/>
            </a:bodyPr>
            <a:lstStyle/>
            <a:p>
              <a:r>
                <a:rPr lang="zh-CN" altLang="en-US" sz="1000" dirty="0">
                  <a:solidFill>
                    <a:schemeClr val="bg2">
                      <a:lumMod val="50000"/>
                    </a:schemeClr>
                  </a:solidFill>
                  <a:latin typeface="微软雅黑" panose="020B0503020204020204" pitchFamily="34" charset="-122"/>
                  <a:ea typeface="微软雅黑" panose="020B0503020204020204" pitchFamily="34" charset="-122"/>
                </a:rPr>
                <a:t>企业需求信息</a:t>
              </a:r>
            </a:p>
          </p:txBody>
        </p:sp>
        <p:sp>
          <p:nvSpPr>
            <p:cNvPr id="116" name="文本框 115"/>
            <p:cNvSpPr txBox="1"/>
            <p:nvPr/>
          </p:nvSpPr>
          <p:spPr>
            <a:xfrm>
              <a:off x="7617494" y="2699881"/>
              <a:ext cx="1458861" cy="515595"/>
            </a:xfrm>
            <a:prstGeom prst="rect">
              <a:avLst/>
            </a:prstGeom>
            <a:noFill/>
          </p:spPr>
          <p:txBody>
            <a:bodyPr wrap="square" rtlCol="0">
              <a:spAutoFit/>
            </a:bodyPr>
            <a:lstStyle/>
            <a:p>
              <a:r>
                <a:rPr lang="zh-CN" altLang="en-US" sz="1000" dirty="0">
                  <a:solidFill>
                    <a:schemeClr val="bg2">
                      <a:lumMod val="50000"/>
                    </a:schemeClr>
                  </a:solidFill>
                  <a:latin typeface="微软雅黑" panose="020B0503020204020204" pitchFamily="34" charset="-122"/>
                  <a:ea typeface="微软雅黑" panose="020B0503020204020204" pitchFamily="34" charset="-122"/>
                </a:rPr>
                <a:t>产品资源发布</a:t>
              </a:r>
              <a:endParaRPr lang="en-US" altLang="zh-CN" sz="1000" dirty="0">
                <a:solidFill>
                  <a:schemeClr val="bg2">
                    <a:lumMod val="50000"/>
                  </a:schemeClr>
                </a:solidFill>
                <a:latin typeface="微软雅黑" panose="020B0503020204020204" pitchFamily="34" charset="-122"/>
                <a:ea typeface="微软雅黑" panose="020B0503020204020204" pitchFamily="34" charset="-122"/>
              </a:endParaRPr>
            </a:p>
            <a:p>
              <a:r>
                <a:rPr lang="zh-CN" altLang="en-US" sz="1000" dirty="0">
                  <a:solidFill>
                    <a:schemeClr val="bg2">
                      <a:lumMod val="50000"/>
                    </a:schemeClr>
                  </a:solidFill>
                  <a:latin typeface="微软雅黑" panose="020B0503020204020204" pitchFamily="34" charset="-122"/>
                  <a:ea typeface="微软雅黑" panose="020B0503020204020204" pitchFamily="34" charset="-122"/>
                </a:rPr>
                <a:t>对接成果反馈</a:t>
              </a:r>
            </a:p>
          </p:txBody>
        </p:sp>
        <p:sp>
          <p:nvSpPr>
            <p:cNvPr id="117" name="文本框 116"/>
            <p:cNvSpPr txBox="1"/>
            <p:nvPr/>
          </p:nvSpPr>
          <p:spPr>
            <a:xfrm>
              <a:off x="4517454" y="5633336"/>
              <a:ext cx="1733720" cy="315086"/>
            </a:xfrm>
            <a:prstGeom prst="rect">
              <a:avLst/>
            </a:prstGeom>
            <a:noFill/>
          </p:spPr>
          <p:txBody>
            <a:bodyPr wrap="square" rtlCol="0">
              <a:spAutoFit/>
            </a:bodyPr>
            <a:lstStyle/>
            <a:p>
              <a:r>
                <a:rPr lang="zh-CN" altLang="en-US" sz="1000" dirty="0">
                  <a:solidFill>
                    <a:schemeClr val="bg2">
                      <a:lumMod val="50000"/>
                    </a:schemeClr>
                  </a:solidFill>
                  <a:latin typeface="微软雅黑" panose="020B0503020204020204" pitchFamily="34" charset="-122"/>
                  <a:ea typeface="微软雅黑" panose="020B0503020204020204" pitchFamily="34" charset="-122"/>
                </a:rPr>
                <a:t>企业诚信履约记录</a:t>
              </a:r>
            </a:p>
          </p:txBody>
        </p:sp>
        <p:sp>
          <p:nvSpPr>
            <p:cNvPr id="118" name="文本框 117"/>
            <p:cNvSpPr txBox="1"/>
            <p:nvPr/>
          </p:nvSpPr>
          <p:spPr>
            <a:xfrm>
              <a:off x="4091619" y="5999931"/>
              <a:ext cx="3065283" cy="315086"/>
            </a:xfrm>
            <a:prstGeom prst="rect">
              <a:avLst/>
            </a:prstGeom>
            <a:noFill/>
          </p:spPr>
          <p:txBody>
            <a:bodyPr wrap="square" rtlCol="0">
              <a:spAutoFit/>
            </a:bodyPr>
            <a:lstStyle/>
            <a:p>
              <a:r>
                <a:rPr lang="zh-CN" altLang="en-US" sz="1000" dirty="0">
                  <a:solidFill>
                    <a:schemeClr val="bg2">
                      <a:lumMod val="50000"/>
                    </a:schemeClr>
                  </a:solidFill>
                  <a:latin typeface="微软雅黑" panose="020B0503020204020204" pitchFamily="34" charset="-122"/>
                  <a:ea typeface="微软雅黑" panose="020B0503020204020204" pitchFamily="34" charset="-122"/>
                </a:rPr>
                <a:t>企业信用信息企业风险预警产品</a:t>
              </a:r>
            </a:p>
          </p:txBody>
        </p:sp>
        <p:sp>
          <p:nvSpPr>
            <p:cNvPr id="119" name="文本框 118"/>
            <p:cNvSpPr txBox="1"/>
            <p:nvPr/>
          </p:nvSpPr>
          <p:spPr>
            <a:xfrm>
              <a:off x="2548182" y="3244793"/>
              <a:ext cx="1384785" cy="315086"/>
            </a:xfrm>
            <a:prstGeom prst="rect">
              <a:avLst/>
            </a:prstGeom>
            <a:noFill/>
          </p:spPr>
          <p:txBody>
            <a:bodyPr wrap="square" rtlCol="0">
              <a:spAutoFit/>
            </a:bodyPr>
            <a:lstStyle/>
            <a:p>
              <a:r>
                <a:rPr lang="zh-CN" altLang="en-US" sz="1000" dirty="0">
                  <a:solidFill>
                    <a:schemeClr val="bg2">
                      <a:lumMod val="50000"/>
                    </a:schemeClr>
                  </a:solidFill>
                  <a:latin typeface="微软雅黑" panose="020B0503020204020204" pitchFamily="34" charset="-122"/>
                  <a:ea typeface="微软雅黑" panose="020B0503020204020204" pitchFamily="34" charset="-122"/>
                </a:rPr>
                <a:t>企业信用评级</a:t>
              </a:r>
            </a:p>
          </p:txBody>
        </p:sp>
        <p:sp>
          <p:nvSpPr>
            <p:cNvPr id="120" name="文本框 119"/>
            <p:cNvSpPr txBox="1"/>
            <p:nvPr/>
          </p:nvSpPr>
          <p:spPr>
            <a:xfrm>
              <a:off x="1981259" y="2849171"/>
              <a:ext cx="1290460" cy="315086"/>
            </a:xfrm>
            <a:prstGeom prst="rect">
              <a:avLst/>
            </a:prstGeom>
            <a:noFill/>
          </p:spPr>
          <p:txBody>
            <a:bodyPr wrap="square" rtlCol="0">
              <a:spAutoFit/>
            </a:bodyPr>
            <a:lstStyle/>
            <a:p>
              <a:r>
                <a:rPr lang="zh-CN" altLang="en-US" sz="1000" dirty="0">
                  <a:solidFill>
                    <a:schemeClr val="bg2">
                      <a:lumMod val="50000"/>
                    </a:schemeClr>
                  </a:solidFill>
                  <a:latin typeface="微软雅黑" panose="020B0503020204020204" pitchFamily="34" charset="-122"/>
                  <a:ea typeface="微软雅黑" panose="020B0503020204020204" pitchFamily="34" charset="-122"/>
                </a:rPr>
                <a:t>支持企业库</a:t>
              </a:r>
            </a:p>
          </p:txBody>
        </p:sp>
        <p:sp>
          <p:nvSpPr>
            <p:cNvPr id="121" name="文本框 120"/>
            <p:cNvSpPr txBox="1"/>
            <p:nvPr/>
          </p:nvSpPr>
          <p:spPr>
            <a:xfrm>
              <a:off x="3392413" y="628412"/>
              <a:ext cx="3696844" cy="649268"/>
            </a:xfrm>
            <a:prstGeom prst="rect">
              <a:avLst/>
            </a:prstGeom>
            <a:noFill/>
          </p:spPr>
          <p:txBody>
            <a:bodyPr wrap="square" rtlCol="0">
              <a:spAutoFit/>
            </a:bodyPr>
            <a:lstStyle>
              <a:defPPr>
                <a:defRPr lang="zh-CN"/>
              </a:defPPr>
              <a:lvl1pPr>
                <a:defRPr sz="1000">
                  <a:solidFill>
                    <a:srgbClr val="0070C0"/>
                  </a:solidFill>
                  <a:latin typeface="微软雅黑" panose="020B0503020204020204" pitchFamily="34" charset="-122"/>
                  <a:ea typeface="微软雅黑" panose="020B0503020204020204" pitchFamily="34" charset="-122"/>
                </a:defRPr>
              </a:lvl1pPr>
            </a:lstStyle>
            <a:p>
              <a:pPr algn="ctr"/>
              <a:r>
                <a:rPr lang="zh-CN" altLang="en-US" sz="1400" b="1" dirty="0">
                  <a:solidFill>
                    <a:srgbClr val="0059AF"/>
                  </a:solidFill>
                </a:rPr>
                <a:t>让</a:t>
              </a:r>
              <a:r>
                <a:rPr lang="zh-CN" altLang="en-US" sz="1400" b="1" dirty="0">
                  <a:solidFill>
                    <a:srgbClr val="44546A"/>
                  </a:solidFill>
                </a:rPr>
                <a:t>企业的融资需求</a:t>
              </a:r>
              <a:r>
                <a:rPr lang="zh-CN" altLang="en-US" sz="1400" b="1" dirty="0" smtClean="0">
                  <a:solidFill>
                    <a:srgbClr val="0059AF"/>
                  </a:solidFill>
                </a:rPr>
                <a:t>与</a:t>
              </a:r>
              <a:r>
                <a:rPr lang="zh-CN" altLang="en-US" sz="1400" b="1" dirty="0" smtClean="0">
                  <a:solidFill>
                    <a:srgbClr val="44546A"/>
                  </a:solidFill>
                </a:rPr>
                <a:t>金融</a:t>
              </a:r>
              <a:r>
                <a:rPr lang="zh-CN" altLang="en-US" sz="1400" b="1" dirty="0">
                  <a:solidFill>
                    <a:srgbClr val="44546A"/>
                  </a:solidFill>
                </a:rPr>
                <a:t>资源</a:t>
              </a:r>
              <a:r>
                <a:rPr lang="zh-CN" altLang="en-US" sz="1400" b="1" dirty="0" smtClean="0">
                  <a:solidFill>
                    <a:srgbClr val="44546A"/>
                  </a:solidFill>
                </a:rPr>
                <a:t>供给</a:t>
              </a:r>
              <a:endParaRPr lang="en-US" altLang="zh-CN" sz="1400" b="1" dirty="0" smtClean="0">
                <a:solidFill>
                  <a:srgbClr val="44546A"/>
                </a:solidFill>
              </a:endParaRPr>
            </a:p>
            <a:p>
              <a:pPr algn="ctr"/>
              <a:r>
                <a:rPr lang="zh-CN" altLang="en-US" sz="1400" b="1" dirty="0" smtClean="0">
                  <a:solidFill>
                    <a:srgbClr val="44546A"/>
                  </a:solidFill>
                </a:rPr>
                <a:t>对接</a:t>
              </a:r>
              <a:r>
                <a:rPr lang="zh-CN" altLang="en-US" sz="1400" b="1" dirty="0">
                  <a:solidFill>
                    <a:srgbClr val="0059AF"/>
                  </a:solidFill>
                </a:rPr>
                <a:t>起来</a:t>
              </a:r>
            </a:p>
          </p:txBody>
        </p:sp>
        <p:sp>
          <p:nvSpPr>
            <p:cNvPr id="122" name="文本框 121"/>
            <p:cNvSpPr txBox="1"/>
            <p:nvPr/>
          </p:nvSpPr>
          <p:spPr>
            <a:xfrm>
              <a:off x="-208634" y="4835877"/>
              <a:ext cx="2383258" cy="649268"/>
            </a:xfrm>
            <a:prstGeom prst="rect">
              <a:avLst/>
            </a:prstGeom>
            <a:noFill/>
          </p:spPr>
          <p:txBody>
            <a:bodyPr wrap="square" rtlCol="0">
              <a:spAutoFit/>
            </a:bodyPr>
            <a:lstStyle/>
            <a:p>
              <a:pPr algn="r"/>
              <a:r>
                <a:rPr lang="zh-CN" altLang="en-US" sz="1400" b="1" dirty="0">
                  <a:solidFill>
                    <a:srgbClr val="0059AF"/>
                  </a:solidFill>
                  <a:latin typeface="微软雅黑" panose="020B0503020204020204" pitchFamily="34" charset="-122"/>
                  <a:ea typeface="微软雅黑" panose="020B0503020204020204" pitchFamily="34" charset="-122"/>
                </a:rPr>
                <a:t>让</a:t>
              </a:r>
              <a:r>
                <a:rPr lang="zh-CN" altLang="en-US" sz="1400" b="1" dirty="0">
                  <a:solidFill>
                    <a:srgbClr val="44546A"/>
                  </a:solidFill>
                  <a:latin typeface="微软雅黑" panose="020B0503020204020204" pitchFamily="34" charset="-122"/>
                  <a:ea typeface="微软雅黑" panose="020B0503020204020204" pitchFamily="34" charset="-122"/>
                </a:rPr>
                <a:t>企业</a:t>
              </a:r>
              <a:r>
                <a:rPr lang="zh-CN" altLang="en-US" sz="1400" b="1" dirty="0">
                  <a:solidFill>
                    <a:srgbClr val="0059AF"/>
                  </a:solidFill>
                  <a:latin typeface="微软雅黑" panose="020B0503020204020204" pitchFamily="34" charset="-122"/>
                  <a:ea typeface="微软雅黑" panose="020B0503020204020204" pitchFamily="34" charset="-122"/>
                </a:rPr>
                <a:t>与</a:t>
              </a:r>
              <a:r>
                <a:rPr lang="zh-CN" altLang="en-US" sz="1400" b="1" dirty="0">
                  <a:solidFill>
                    <a:srgbClr val="44546A"/>
                  </a:solidFill>
                  <a:latin typeface="微软雅黑" panose="020B0503020204020204" pitchFamily="34" charset="-122"/>
                  <a:ea typeface="微软雅黑" panose="020B0503020204020204" pitchFamily="34" charset="-122"/>
                </a:rPr>
                <a:t>金融机构</a:t>
              </a:r>
              <a:endParaRPr lang="en-US" altLang="zh-CN" sz="1400" b="1" dirty="0">
                <a:solidFill>
                  <a:srgbClr val="44546A"/>
                </a:solidFill>
                <a:latin typeface="微软雅黑" panose="020B0503020204020204" pitchFamily="34" charset="-122"/>
                <a:ea typeface="微软雅黑" panose="020B0503020204020204" pitchFamily="34" charset="-122"/>
              </a:endParaRPr>
            </a:p>
            <a:p>
              <a:pPr algn="r"/>
              <a:r>
                <a:rPr lang="zh-CN" altLang="en-US" sz="1400" b="1" dirty="0">
                  <a:solidFill>
                    <a:srgbClr val="44546A"/>
                  </a:solidFill>
                  <a:latin typeface="微软雅黑" panose="020B0503020204020204" pitchFamily="34" charset="-122"/>
                  <a:ea typeface="微软雅黑" panose="020B0503020204020204" pitchFamily="34" charset="-122"/>
                </a:rPr>
                <a:t>信息对称</a:t>
              </a:r>
              <a:r>
                <a:rPr lang="zh-CN" altLang="en-US" sz="1400" b="1" dirty="0">
                  <a:solidFill>
                    <a:srgbClr val="0059AF"/>
                  </a:solidFill>
                  <a:latin typeface="微软雅黑" panose="020B0503020204020204" pitchFamily="34" charset="-122"/>
                  <a:ea typeface="微软雅黑" panose="020B0503020204020204" pitchFamily="34" charset="-122"/>
                </a:rPr>
                <a:t>起来</a:t>
              </a:r>
            </a:p>
          </p:txBody>
        </p:sp>
        <p:sp>
          <p:nvSpPr>
            <p:cNvPr id="123" name="文本框 122"/>
            <p:cNvSpPr txBox="1"/>
            <p:nvPr/>
          </p:nvSpPr>
          <p:spPr>
            <a:xfrm>
              <a:off x="8211513" y="4803097"/>
              <a:ext cx="2926379" cy="649268"/>
            </a:xfrm>
            <a:prstGeom prst="rect">
              <a:avLst/>
            </a:prstGeom>
            <a:noFill/>
          </p:spPr>
          <p:txBody>
            <a:bodyPr wrap="square" rtlCol="0">
              <a:spAutoFit/>
            </a:bodyPr>
            <a:lstStyle/>
            <a:p>
              <a:r>
                <a:rPr lang="zh-CN" altLang="en-US" sz="1400" b="1" dirty="0">
                  <a:solidFill>
                    <a:srgbClr val="0059AF"/>
                  </a:solidFill>
                  <a:latin typeface="微软雅黑" panose="020B0503020204020204" pitchFamily="34" charset="-122"/>
                  <a:ea typeface="微软雅黑" panose="020B0503020204020204" pitchFamily="34" charset="-122"/>
                </a:rPr>
                <a:t>让</a:t>
              </a:r>
              <a:r>
                <a:rPr lang="zh-CN" altLang="en-US" sz="1400" b="1" dirty="0">
                  <a:solidFill>
                    <a:srgbClr val="44546A"/>
                  </a:solidFill>
                  <a:latin typeface="微软雅黑" panose="020B0503020204020204" pitchFamily="34" charset="-122"/>
                  <a:ea typeface="微软雅黑" panose="020B0503020204020204" pitchFamily="34" charset="-122"/>
                </a:rPr>
                <a:t>金融机构</a:t>
              </a:r>
              <a:r>
                <a:rPr lang="zh-CN" altLang="en-US" sz="1400" b="1" dirty="0">
                  <a:solidFill>
                    <a:srgbClr val="0059AF"/>
                  </a:solidFill>
                  <a:latin typeface="微软雅黑" panose="020B0503020204020204" pitchFamily="34" charset="-122"/>
                  <a:ea typeface="微软雅黑" panose="020B0503020204020204" pitchFamily="34" charset="-122"/>
                </a:rPr>
                <a:t>的</a:t>
              </a:r>
              <a:r>
                <a:rPr lang="zh-CN" altLang="en-US" sz="1400" b="1" dirty="0">
                  <a:solidFill>
                    <a:srgbClr val="44546A"/>
                  </a:solidFill>
                  <a:latin typeface="微软雅黑" panose="020B0503020204020204" pitchFamily="34" charset="-122"/>
                  <a:ea typeface="微软雅黑" panose="020B0503020204020204" pitchFamily="34" charset="-122"/>
                </a:rPr>
                <a:t>企业服务</a:t>
              </a:r>
              <a:endParaRPr lang="en-US" altLang="zh-CN" sz="1400" b="1" dirty="0">
                <a:solidFill>
                  <a:srgbClr val="44546A"/>
                </a:solidFill>
                <a:latin typeface="微软雅黑" panose="020B0503020204020204" pitchFamily="34" charset="-122"/>
                <a:ea typeface="微软雅黑" panose="020B0503020204020204" pitchFamily="34" charset="-122"/>
              </a:endParaRPr>
            </a:p>
            <a:p>
              <a:r>
                <a:rPr lang="zh-CN" altLang="en-US" sz="1400" b="1" dirty="0">
                  <a:solidFill>
                    <a:srgbClr val="0059AF"/>
                  </a:solidFill>
                  <a:latin typeface="微软雅黑" panose="020B0503020204020204" pitchFamily="34" charset="-122"/>
                  <a:ea typeface="微软雅黑" panose="020B0503020204020204" pitchFamily="34" charset="-122"/>
                </a:rPr>
                <a:t>更加</a:t>
              </a:r>
              <a:r>
                <a:rPr lang="zh-CN" altLang="en-US" sz="1400" b="1" dirty="0">
                  <a:solidFill>
                    <a:srgbClr val="44546A"/>
                  </a:solidFill>
                  <a:latin typeface="微软雅黑" panose="020B0503020204020204" pitchFamily="34" charset="-122"/>
                  <a:ea typeface="微软雅黑" panose="020B0503020204020204" pitchFamily="34" charset="-122"/>
                </a:rPr>
                <a:t>精准、有效、专业</a:t>
              </a:r>
              <a:r>
                <a:rPr lang="zh-CN" altLang="en-US" sz="1400" b="1" dirty="0">
                  <a:solidFill>
                    <a:srgbClr val="0059AF"/>
                  </a:solidFill>
                  <a:latin typeface="微软雅黑" panose="020B0503020204020204" pitchFamily="34" charset="-122"/>
                  <a:ea typeface="微软雅黑" panose="020B0503020204020204" pitchFamily="34" charset="-122"/>
                </a:rPr>
                <a:t>起来</a:t>
              </a:r>
            </a:p>
          </p:txBody>
        </p:sp>
      </p:grpSp>
      <p:grpSp>
        <p:nvGrpSpPr>
          <p:cNvPr id="5" name="组合 4"/>
          <p:cNvGrpSpPr/>
          <p:nvPr/>
        </p:nvGrpSpPr>
        <p:grpSpPr>
          <a:xfrm>
            <a:off x="7878040" y="2005991"/>
            <a:ext cx="3566237" cy="1005197"/>
            <a:chOff x="8056985" y="1130164"/>
            <a:chExt cx="3843526" cy="1049934"/>
          </a:xfrm>
        </p:grpSpPr>
        <p:grpSp>
          <p:nvGrpSpPr>
            <p:cNvPr id="46" name="组合 45"/>
            <p:cNvGrpSpPr/>
            <p:nvPr/>
          </p:nvGrpSpPr>
          <p:grpSpPr>
            <a:xfrm>
              <a:off x="8056985" y="1130164"/>
              <a:ext cx="2481043" cy="1049934"/>
              <a:chOff x="715465" y="143635"/>
              <a:chExt cx="2563077" cy="1493339"/>
            </a:xfrm>
          </p:grpSpPr>
          <p:sp>
            <p:nvSpPr>
              <p:cNvPr id="47" name="圆角矩形 46"/>
              <p:cNvSpPr/>
              <p:nvPr/>
            </p:nvSpPr>
            <p:spPr>
              <a:xfrm>
                <a:off x="715465" y="143635"/>
                <a:ext cx="2563077" cy="1457458"/>
              </a:xfrm>
              <a:prstGeom prst="roundRect">
                <a:avLst>
                  <a:gd name="adj" fmla="val 10000"/>
                </a:avLst>
              </a:prstGeom>
              <a:solidFill>
                <a:srgbClr val="B73422"/>
              </a:solidFill>
              <a:ln>
                <a:noFill/>
                <a:miter lim="800000"/>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8" name="圆角矩形 4"/>
              <p:cNvSpPr txBox="1"/>
              <p:nvPr/>
            </p:nvSpPr>
            <p:spPr>
              <a:xfrm>
                <a:off x="776354" y="156850"/>
                <a:ext cx="2402623" cy="1480124"/>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94820" tIns="94820" rIns="94820" bIns="94820" numCol="1" spcCol="1270" anchor="ctr" anchorCtr="0">
                <a:noAutofit/>
              </a:bodyPr>
              <a:lstStyle/>
              <a:p>
                <a:pPr algn="ctr"/>
                <a:r>
                  <a:rPr lang="zh-CN" altLang="en-US" sz="2000" b="1"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一根支柱：</a:t>
                </a:r>
                <a:endParaRPr lang="en-US" altLang="zh-CN" sz="2000" b="1"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gn="ctr"/>
                <a:r>
                  <a:rPr lang="en-US" altLang="zh-CN" sz="2000" b="1" dirty="0" smtClean="0">
                    <a:solidFill>
                      <a:schemeClr val="bg1"/>
                    </a:solidFill>
                    <a:latin typeface="微软雅黑" panose="020B0503020204020204" pitchFamily="34" charset="-122"/>
                    <a:ea typeface="微软雅黑" panose="020B0503020204020204" pitchFamily="34" charset="-122"/>
                  </a:rPr>
                  <a:t>5</a:t>
                </a:r>
                <a:r>
                  <a:rPr lang="zh-CN" altLang="en-US" sz="2000" b="1" dirty="0" smtClean="0">
                    <a:solidFill>
                      <a:schemeClr val="bg1"/>
                    </a:solidFill>
                    <a:latin typeface="微软雅黑" panose="020B0503020204020204" pitchFamily="34" charset="-122"/>
                    <a:ea typeface="微软雅黑" panose="020B0503020204020204" pitchFamily="34" charset="-122"/>
                  </a:rPr>
                  <a:t>亿政府信保基金</a:t>
                </a:r>
                <a:endParaRPr lang="en-US" altLang="zh-CN" sz="2000" dirty="0">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10416624" y="1130166"/>
              <a:ext cx="1483887" cy="1024708"/>
              <a:chOff x="10356240" y="1130166"/>
              <a:chExt cx="1483887" cy="1024708"/>
            </a:xfrm>
          </p:grpSpPr>
          <p:sp>
            <p:nvSpPr>
              <p:cNvPr id="40" name="同侧圆角矩形 39"/>
              <p:cNvSpPr/>
              <p:nvPr/>
            </p:nvSpPr>
            <p:spPr>
              <a:xfrm rot="5400000">
                <a:off x="10546517" y="939889"/>
                <a:ext cx="1024708" cy="1405262"/>
              </a:xfrm>
              <a:prstGeom prst="round2SameRect">
                <a:avLst/>
              </a:prstGeom>
              <a:solidFill>
                <a:srgbClr val="44546A"/>
              </a:solidFill>
              <a:ln>
                <a:noFill/>
                <a:miter lim="800000"/>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8" name="文本框 37"/>
              <p:cNvSpPr txBox="1"/>
              <p:nvPr/>
            </p:nvSpPr>
            <p:spPr>
              <a:xfrm>
                <a:off x="10381267" y="1227018"/>
                <a:ext cx="1458860" cy="867981"/>
              </a:xfrm>
              <a:prstGeom prst="rect">
                <a:avLst/>
              </a:prstGeom>
              <a:noFill/>
            </p:spPr>
            <p:txBody>
              <a:bodyPr wrap="square" rtlCol="0">
                <a:spAutoFit/>
              </a:bodyPr>
              <a:lstStyle/>
              <a:p>
                <a:r>
                  <a:rPr lang="zh-CN" altLang="en-US" sz="1200" b="1" dirty="0" smtClean="0">
                    <a:solidFill>
                      <a:schemeClr val="bg1"/>
                    </a:solidFill>
                    <a:latin typeface="微软雅黑" panose="020B0503020204020204" pitchFamily="34" charset="-122"/>
                    <a:ea typeface="微软雅黑" panose="020B0503020204020204" pitchFamily="34" charset="-122"/>
                  </a:rPr>
                  <a:t>风险分担比例</a:t>
                </a:r>
                <a:r>
                  <a:rPr lang="zh-CN" altLang="en-US" sz="1200" dirty="0" smtClean="0">
                    <a:solidFill>
                      <a:schemeClr val="bg1"/>
                    </a:solidFill>
                    <a:latin typeface="微软雅黑" panose="020B0503020204020204" pitchFamily="34" charset="-122"/>
                    <a:ea typeface="微软雅黑" panose="020B0503020204020204" pitchFamily="34" charset="-122"/>
                  </a:rPr>
                  <a:t>：</a:t>
                </a:r>
                <a:endParaRPr lang="en-US" altLang="zh-CN" sz="1200" dirty="0" smtClean="0">
                  <a:solidFill>
                    <a:schemeClr val="bg1"/>
                  </a:solidFill>
                  <a:latin typeface="微软雅黑" panose="020B0503020204020204" pitchFamily="34" charset="-122"/>
                  <a:ea typeface="微软雅黑" panose="020B0503020204020204" pitchFamily="34" charset="-122"/>
                </a:endParaRPr>
              </a:p>
              <a:p>
                <a:r>
                  <a:rPr lang="zh-CN" altLang="en-US" sz="1200" dirty="0">
                    <a:solidFill>
                      <a:schemeClr val="bg1"/>
                    </a:solidFill>
                    <a:latin typeface="微软雅黑" panose="020B0503020204020204" pitchFamily="34" charset="-122"/>
                    <a:ea typeface="微软雅黑" panose="020B0503020204020204" pitchFamily="34" charset="-122"/>
                  </a:rPr>
                  <a:t>信保</a:t>
                </a:r>
                <a:r>
                  <a:rPr lang="zh-CN" altLang="en-US" sz="1200" dirty="0" smtClean="0">
                    <a:solidFill>
                      <a:schemeClr val="bg1"/>
                    </a:solidFill>
                    <a:latin typeface="微软雅黑" panose="020B0503020204020204" pitchFamily="34" charset="-122"/>
                    <a:ea typeface="微软雅黑" panose="020B0503020204020204" pitchFamily="34" charset="-122"/>
                  </a:rPr>
                  <a:t>基金：</a:t>
                </a:r>
                <a:r>
                  <a:rPr lang="en-US" altLang="zh-CN" sz="1200" dirty="0" smtClean="0">
                    <a:solidFill>
                      <a:schemeClr val="bg1"/>
                    </a:solidFill>
                    <a:latin typeface="微软雅黑" panose="020B0503020204020204" pitchFamily="34" charset="-122"/>
                    <a:ea typeface="微软雅黑" panose="020B0503020204020204" pitchFamily="34" charset="-122"/>
                  </a:rPr>
                  <a:t>65%</a:t>
                </a:r>
              </a:p>
              <a:p>
                <a:r>
                  <a:rPr lang="zh-CN" altLang="en-US" sz="1200" dirty="0" smtClean="0">
                    <a:solidFill>
                      <a:schemeClr val="bg1"/>
                    </a:solidFill>
                    <a:latin typeface="微软雅黑" panose="020B0503020204020204" pitchFamily="34" charset="-122"/>
                    <a:ea typeface="微软雅黑" panose="020B0503020204020204" pitchFamily="34" charset="-122"/>
                  </a:rPr>
                  <a:t>保险</a:t>
                </a:r>
                <a:r>
                  <a:rPr lang="en-US" altLang="zh-CN" sz="1200" dirty="0" smtClean="0">
                    <a:solidFill>
                      <a:schemeClr val="bg1"/>
                    </a:solidFill>
                    <a:latin typeface="微软雅黑" panose="020B0503020204020204" pitchFamily="34" charset="-122"/>
                    <a:ea typeface="微软雅黑" panose="020B0503020204020204" pitchFamily="34" charset="-122"/>
                  </a:rPr>
                  <a:t>/</a:t>
                </a:r>
                <a:r>
                  <a:rPr lang="zh-CN" altLang="en-US" sz="1200" dirty="0" smtClean="0">
                    <a:solidFill>
                      <a:schemeClr val="bg1"/>
                    </a:solidFill>
                    <a:latin typeface="微软雅黑" panose="020B0503020204020204" pitchFamily="34" charset="-122"/>
                    <a:ea typeface="微软雅黑" panose="020B0503020204020204" pitchFamily="34" charset="-122"/>
                  </a:rPr>
                  <a:t>担保：</a:t>
                </a:r>
                <a:r>
                  <a:rPr lang="en-US" altLang="zh-CN" sz="1200" dirty="0" smtClean="0">
                    <a:solidFill>
                      <a:schemeClr val="bg1"/>
                    </a:solidFill>
                    <a:latin typeface="微软雅黑" panose="020B0503020204020204" pitchFamily="34" charset="-122"/>
                    <a:ea typeface="微软雅黑" panose="020B0503020204020204" pitchFamily="34" charset="-122"/>
                  </a:rPr>
                  <a:t>15%</a:t>
                </a:r>
              </a:p>
              <a:p>
                <a:r>
                  <a:rPr lang="zh-CN" altLang="en-US" sz="1200" dirty="0" smtClean="0">
                    <a:solidFill>
                      <a:schemeClr val="bg1"/>
                    </a:solidFill>
                    <a:latin typeface="微软雅黑" panose="020B0503020204020204" pitchFamily="34" charset="-122"/>
                    <a:ea typeface="微软雅黑" panose="020B0503020204020204" pitchFamily="34" charset="-122"/>
                  </a:rPr>
                  <a:t>银行：</a:t>
                </a:r>
                <a:r>
                  <a:rPr lang="en-US" altLang="zh-CN" sz="1200" dirty="0" smtClean="0">
                    <a:solidFill>
                      <a:schemeClr val="bg1"/>
                    </a:solidFill>
                    <a:latin typeface="微软雅黑" panose="020B0503020204020204" pitchFamily="34" charset="-122"/>
                    <a:ea typeface="微软雅黑" panose="020B0503020204020204" pitchFamily="34" charset="-122"/>
                  </a:rPr>
                  <a:t>20%</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sp>
        <p:nvSpPr>
          <p:cNvPr id="7" name="矩形 6"/>
          <p:cNvSpPr/>
          <p:nvPr/>
        </p:nvSpPr>
        <p:spPr>
          <a:xfrm>
            <a:off x="486786" y="792978"/>
            <a:ext cx="11097954" cy="923330"/>
          </a:xfrm>
          <a:prstGeom prst="rect">
            <a:avLst/>
          </a:prstGeom>
        </p:spPr>
        <p:txBody>
          <a:bodyPr wrap="square">
            <a:spAutoFit/>
          </a:bodyPr>
          <a:lstStyle/>
          <a:p>
            <a:pPr marL="285750" indent="-285750">
              <a:lnSpc>
                <a:spcPct val="150000"/>
              </a:lnSpc>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沈阳综合金融服务平台与沈阳企业征信平台，</a:t>
            </a:r>
            <a:r>
              <a:rPr lang="zh-CN" altLang="en-US" b="1" dirty="0">
                <a:solidFill>
                  <a:srgbClr val="AB3930"/>
                </a:solidFill>
                <a:latin typeface="微软雅黑" panose="020B0503020204020204" pitchFamily="34" charset="-122"/>
                <a:ea typeface="微软雅黑" panose="020B0503020204020204" pitchFamily="34" charset="-122"/>
              </a:rPr>
              <a:t>两个平台是一个</a:t>
            </a:r>
            <a:r>
              <a:rPr lang="zh-CN" altLang="en-US" b="1" dirty="0" smtClean="0">
                <a:solidFill>
                  <a:srgbClr val="AB3930"/>
                </a:solidFill>
                <a:latin typeface="微软雅黑" panose="020B0503020204020204" pitchFamily="34" charset="-122"/>
                <a:ea typeface="微软雅黑" panose="020B0503020204020204" pitchFamily="34" charset="-122"/>
              </a:rPr>
              <a:t>体系，综</a:t>
            </a:r>
            <a:r>
              <a:rPr lang="zh-CN" altLang="en-US" b="1" dirty="0">
                <a:solidFill>
                  <a:srgbClr val="AB3930"/>
                </a:solidFill>
                <a:latin typeface="微软雅黑" panose="020B0503020204020204" pitchFamily="34" charset="-122"/>
                <a:ea typeface="微软雅黑" panose="020B0503020204020204" pitchFamily="34" charset="-122"/>
              </a:rPr>
              <a:t>服平台</a:t>
            </a:r>
            <a:r>
              <a:rPr lang="zh-CN" altLang="en-US" b="1" dirty="0" smtClean="0">
                <a:solidFill>
                  <a:srgbClr val="AB3930"/>
                </a:solidFill>
                <a:latin typeface="微软雅黑" panose="020B0503020204020204" pitchFamily="34" charset="-122"/>
                <a:ea typeface="微软雅黑" panose="020B0503020204020204" pitchFamily="34" charset="-122"/>
              </a:rPr>
              <a:t>是应用</a:t>
            </a:r>
            <a:r>
              <a:rPr lang="zh-CN" altLang="en-US" b="1" dirty="0">
                <a:solidFill>
                  <a:srgbClr val="AB3930"/>
                </a:solidFill>
                <a:latin typeface="微软雅黑" panose="020B0503020204020204" pitchFamily="34" charset="-122"/>
                <a:ea typeface="微软雅黑" panose="020B0503020204020204" pitchFamily="34" charset="-122"/>
              </a:rPr>
              <a:t>端，征信平台</a:t>
            </a:r>
            <a:r>
              <a:rPr lang="zh-CN" altLang="en-US" b="1" dirty="0" smtClean="0">
                <a:solidFill>
                  <a:srgbClr val="AB3930"/>
                </a:solidFill>
                <a:latin typeface="微软雅黑" panose="020B0503020204020204" pitchFamily="34" charset="-122"/>
                <a:ea typeface="微软雅黑" panose="020B0503020204020204" pitchFamily="34" charset="-122"/>
              </a:rPr>
              <a:t>是技术</a:t>
            </a:r>
            <a:r>
              <a:rPr lang="zh-CN" altLang="en-US" b="1" dirty="0">
                <a:solidFill>
                  <a:srgbClr val="AB3930"/>
                </a:solidFill>
                <a:latin typeface="微软雅黑" panose="020B0503020204020204" pitchFamily="34" charset="-122"/>
                <a:ea typeface="微软雅黑" panose="020B0503020204020204" pitchFamily="34" charset="-122"/>
              </a:rPr>
              <a:t>端</a:t>
            </a:r>
            <a:r>
              <a:rPr lang="zh-CN" altLang="en-US" b="1" dirty="0" smtClean="0">
                <a:solidFill>
                  <a:srgbClr val="AB3930"/>
                </a:solidFill>
                <a:latin typeface="微软雅黑" panose="020B0503020204020204" pitchFamily="34" charset="-122"/>
                <a:ea typeface="微软雅黑" panose="020B0503020204020204" pitchFamily="34" charset="-122"/>
              </a:rPr>
              <a:t>。</a:t>
            </a:r>
            <a:endParaRPr lang="en-US" altLang="zh-CN" b="1" dirty="0" smtClean="0">
              <a:solidFill>
                <a:srgbClr val="AB3930"/>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ü"/>
            </a:pPr>
            <a:r>
              <a:rPr lang="zh-CN" altLang="en-US" b="1" dirty="0" smtClean="0">
                <a:solidFill>
                  <a:srgbClr val="AB3930"/>
                </a:solidFill>
                <a:latin typeface="微软雅黑" panose="020B0503020204020204" pitchFamily="34" charset="-122"/>
                <a:ea typeface="微软雅黑" panose="020B0503020204020204" pitchFamily="34" charset="-122"/>
              </a:rPr>
              <a:t>信</a:t>
            </a:r>
            <a:r>
              <a:rPr lang="zh-CN" altLang="en-US" b="1" dirty="0">
                <a:solidFill>
                  <a:srgbClr val="AB3930"/>
                </a:solidFill>
                <a:latin typeface="微软雅黑" panose="020B0503020204020204" pitchFamily="34" charset="-122"/>
                <a:ea typeface="微软雅黑" panose="020B0503020204020204" pitchFamily="34" charset="-122"/>
              </a:rPr>
              <a:t>保</a:t>
            </a:r>
            <a:r>
              <a:rPr lang="zh-CN" altLang="en-US" b="1" dirty="0" smtClean="0">
                <a:solidFill>
                  <a:srgbClr val="AB3930"/>
                </a:solidFill>
                <a:latin typeface="微软雅黑" panose="020B0503020204020204" pitchFamily="34" charset="-122"/>
                <a:ea typeface="微软雅黑" panose="020B0503020204020204" pitchFamily="34" charset="-122"/>
              </a:rPr>
              <a:t>基金是两个平台应用推广的关键支柱。</a:t>
            </a:r>
            <a:endParaRPr lang="en-US" altLang="zh-CN"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97973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KSO_WM_SLIDE_MODEL_TYPE" val="dynamicNum"/>
</p:tagLst>
</file>

<file path=ppt/tags/tag5.xml><?xml version="1.0" encoding="utf-8"?>
<p:tagLst xmlns:a="http://schemas.openxmlformats.org/drawingml/2006/main" xmlns:r="http://schemas.openxmlformats.org/officeDocument/2006/relationships" xmlns:p="http://schemas.openxmlformats.org/presentationml/2006/main">
  <p:tag name="KSO_WM_SLIDE_MODEL_TYPE" val="dynamicNum"/>
</p:tagLst>
</file>

<file path=ppt/tags/tag6.xml><?xml version="1.0" encoding="utf-8"?>
<p:tagLst xmlns:a="http://schemas.openxmlformats.org/drawingml/2006/main" xmlns:r="http://schemas.openxmlformats.org/officeDocument/2006/relationships" xmlns:p="http://schemas.openxmlformats.org/presentationml/2006/main">
  <p:tag name="KSO_WM_SLIDE_MODEL_TYPE" val="dynamicNum"/>
</p:tagLst>
</file>

<file path=ppt/tags/tag7.xml><?xml version="1.0" encoding="utf-8"?>
<p:tagLst xmlns:a="http://schemas.openxmlformats.org/drawingml/2006/main" xmlns:r="http://schemas.openxmlformats.org/officeDocument/2006/relationships" xmlns:p="http://schemas.openxmlformats.org/presentationml/2006/main">
  <p:tag name="KSO_WM_SLIDE_MODEL_TYPE" val="dynamicNu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B9BD5"/>
        </a:solidFill>
      </a:spPr>
      <a:bodyPr wrap="square">
        <a:spAutoFit/>
      </a:bodyPr>
      <a:lstStyle>
        <a:defPPr marL="164465" indent="-164465" defTabSz="384175" hangingPunct="0">
          <a:lnSpc>
            <a:spcPct val="120000"/>
          </a:lnSpc>
          <a:spcBef>
            <a:spcPct val="0"/>
          </a:spcBef>
          <a:spcAft>
            <a:spcPct val="15000"/>
          </a:spcAft>
          <a:buFont typeface="Arial" panose="020B0604020202020204" pitchFamily="34" charset="0"/>
          <a:buChar char="•"/>
          <a:defRPr sz="1000" dirty="0">
            <a:solidFill>
              <a:schemeClr val="bg1"/>
            </a:solidFill>
            <a:latin typeface="微软雅黑" panose="020B0503020204020204" pitchFamily="34" charset="-122"/>
            <a:ea typeface="微软雅黑" panose="020B0503020204020204" pitchFamily="34" charset="-122"/>
            <a:cs typeface="Helvetica"/>
            <a:sym typeface="Helvetica"/>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7480</TotalTime>
  <Words>2610</Words>
  <Application>Microsoft Office PowerPoint</Application>
  <PresentationFormat>宽屏</PresentationFormat>
  <Paragraphs>249</Paragraphs>
  <Slides>18</Slides>
  <Notes>11</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18</vt:i4>
      </vt:variant>
    </vt:vector>
  </HeadingPairs>
  <TitlesOfParts>
    <vt:vector size="37" baseType="lpstr">
      <vt:lpstr>Arial Unicode MS</vt:lpstr>
      <vt:lpstr>FangSong</vt:lpstr>
      <vt:lpstr>inpin heiti</vt:lpstr>
      <vt:lpstr>等线</vt:lpstr>
      <vt:lpstr>汉仪黑荔枝体简</vt:lpstr>
      <vt:lpstr>黑体</vt:lpstr>
      <vt:lpstr>STKaiti</vt:lpstr>
      <vt:lpstr>思源黑体 CN Regular</vt:lpstr>
      <vt:lpstr>宋体</vt:lpstr>
      <vt:lpstr>Microsoft YaHei</vt:lpstr>
      <vt:lpstr>Microsoft YaHei</vt:lpstr>
      <vt:lpstr>微软雅黑 Light</vt:lpstr>
      <vt:lpstr>印品黑体</vt:lpstr>
      <vt:lpstr>Arial</vt:lpstr>
      <vt:lpstr>Calibri</vt:lpstr>
      <vt:lpstr>Helvetica</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fan yanli</dc:creator>
  <cp:lastModifiedBy>NBL</cp:lastModifiedBy>
  <cp:revision>1573</cp:revision>
  <cp:lastPrinted>2020-11-07T05:02:11Z</cp:lastPrinted>
  <dcterms:created xsi:type="dcterms:W3CDTF">2019-08-15T15:16:00Z</dcterms:created>
  <dcterms:modified xsi:type="dcterms:W3CDTF">2021-08-06T06:24:19Z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2052-11.1.0.9098</vt:lpwstr>
  </property>
</Properties>
</file>